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9"/>
  </p:notesMasterIdLst>
  <p:sldIdLst>
    <p:sldId id="265" r:id="rId2"/>
    <p:sldId id="351" r:id="rId3"/>
    <p:sldId id="346" r:id="rId4"/>
    <p:sldId id="347" r:id="rId5"/>
    <p:sldId id="348" r:id="rId6"/>
    <p:sldId id="323" r:id="rId7"/>
    <p:sldId id="325" r:id="rId8"/>
    <p:sldId id="324" r:id="rId9"/>
    <p:sldId id="278" r:id="rId10"/>
    <p:sldId id="282" r:id="rId11"/>
    <p:sldId id="280" r:id="rId12"/>
    <p:sldId id="283" r:id="rId13"/>
    <p:sldId id="284" r:id="rId14"/>
    <p:sldId id="349" r:id="rId15"/>
    <p:sldId id="290" r:id="rId16"/>
    <p:sldId id="329" r:id="rId17"/>
    <p:sldId id="291" r:id="rId18"/>
    <p:sldId id="286" r:id="rId19"/>
    <p:sldId id="312" r:id="rId20"/>
    <p:sldId id="345" r:id="rId21"/>
    <p:sldId id="287" r:id="rId22"/>
    <p:sldId id="289" r:id="rId23"/>
    <p:sldId id="337" r:id="rId24"/>
    <p:sldId id="292" r:id="rId25"/>
    <p:sldId id="293" r:id="rId26"/>
    <p:sldId id="294" r:id="rId27"/>
    <p:sldId id="281" r:id="rId28"/>
    <p:sldId id="339" r:id="rId29"/>
    <p:sldId id="338" r:id="rId30"/>
    <p:sldId id="297" r:id="rId31"/>
    <p:sldId id="298" r:id="rId32"/>
    <p:sldId id="299" r:id="rId33"/>
    <p:sldId id="300" r:id="rId34"/>
    <p:sldId id="301" r:id="rId35"/>
    <p:sldId id="302" r:id="rId36"/>
    <p:sldId id="303" r:id="rId37"/>
    <p:sldId id="341" r:id="rId38"/>
    <p:sldId id="330" r:id="rId39"/>
    <p:sldId id="331" r:id="rId40"/>
    <p:sldId id="279" r:id="rId41"/>
    <p:sldId id="306" r:id="rId42"/>
    <p:sldId id="332" r:id="rId43"/>
    <p:sldId id="333" r:id="rId44"/>
    <p:sldId id="334" r:id="rId45"/>
    <p:sldId id="335" r:id="rId46"/>
    <p:sldId id="352" r:id="rId47"/>
    <p:sldId id="273" r:id="rId48"/>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BEF759A7-A6B6-4FD2-8010-435B90B2BF52}">
          <p14:sldIdLst>
            <p14:sldId id="265"/>
            <p14:sldId id="351"/>
            <p14:sldId id="346"/>
            <p14:sldId id="347"/>
            <p14:sldId id="348"/>
            <p14:sldId id="323"/>
            <p14:sldId id="325"/>
            <p14:sldId id="324"/>
            <p14:sldId id="278"/>
            <p14:sldId id="282"/>
            <p14:sldId id="280"/>
            <p14:sldId id="283"/>
            <p14:sldId id="284"/>
            <p14:sldId id="349"/>
            <p14:sldId id="290"/>
            <p14:sldId id="329"/>
            <p14:sldId id="291"/>
            <p14:sldId id="286"/>
            <p14:sldId id="312"/>
            <p14:sldId id="345"/>
            <p14:sldId id="287"/>
            <p14:sldId id="289"/>
            <p14:sldId id="337"/>
            <p14:sldId id="292"/>
            <p14:sldId id="293"/>
            <p14:sldId id="294"/>
            <p14:sldId id="281"/>
          </p14:sldIdLst>
        </p14:section>
        <p14:section name="无标题节" id="{93D5296D-D77E-4E83-974A-F1B6920DC36B}">
          <p14:sldIdLst>
            <p14:sldId id="339"/>
            <p14:sldId id="338"/>
            <p14:sldId id="297"/>
            <p14:sldId id="298"/>
            <p14:sldId id="299"/>
            <p14:sldId id="300"/>
            <p14:sldId id="301"/>
            <p14:sldId id="302"/>
            <p14:sldId id="303"/>
            <p14:sldId id="341"/>
            <p14:sldId id="330"/>
            <p14:sldId id="331"/>
            <p14:sldId id="279"/>
            <p14:sldId id="306"/>
            <p14:sldId id="332"/>
            <p14:sldId id="333"/>
            <p14:sldId id="334"/>
            <p14:sldId id="335"/>
            <p14:sldId id="352"/>
            <p14:sldId id="273"/>
          </p14:sldIdLst>
        </p14:section>
      </p14:sectionLst>
    </p:ext>
    <p:ext uri="{EFAFB233-063F-42B5-8137-9DF3F51BA10A}">
      <p15:sldGuideLst xmlns:p15="http://schemas.microsoft.com/office/powerpoint/2012/main">
        <p15:guide id="1" orient="horz" pos="1593" userDrawn="1">
          <p15:clr>
            <a:srgbClr val="A4A3A4"/>
          </p15:clr>
        </p15:guide>
        <p15:guide id="3" pos="2903" userDrawn="1">
          <p15:clr>
            <a:srgbClr val="A4A3A4"/>
          </p15:clr>
        </p15:guide>
        <p15:guide id="4" pos="347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E6E6"/>
    <a:srgbClr val="FFC000"/>
    <a:srgbClr val="A7A4A4"/>
    <a:srgbClr val="3591A8"/>
    <a:srgbClr val="F28226"/>
    <a:srgbClr val="5C307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059" autoAdjust="0"/>
    <p:restoredTop sz="68574" autoAdjust="0"/>
  </p:normalViewPr>
  <p:slideViewPr>
    <p:cSldViewPr snapToGrid="0" showGuides="1">
      <p:cViewPr varScale="1">
        <p:scale>
          <a:sx n="61" d="100"/>
          <a:sy n="61" d="100"/>
        </p:scale>
        <p:origin x="438" y="54"/>
      </p:cViewPr>
      <p:guideLst>
        <p:guide orient="horz" pos="1593"/>
        <p:guide pos="2903"/>
        <p:guide pos="347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41.wmf"/><Relationship Id="rId2" Type="http://schemas.openxmlformats.org/officeDocument/2006/relationships/image" Target="../media/image40.wmf"/><Relationship Id="rId1" Type="http://schemas.openxmlformats.org/officeDocument/2006/relationships/image" Target="../media/image39.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68.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69.wmf"/></Relationships>
</file>

<file path=ppt/drawings/_rels/vmlDrawing12.vml.rels><?xml version="1.0" encoding="UTF-8" standalone="yes"?>
<Relationships xmlns="http://schemas.openxmlformats.org/package/2006/relationships"><Relationship Id="rId3" Type="http://schemas.openxmlformats.org/officeDocument/2006/relationships/image" Target="../media/image73.wmf"/><Relationship Id="rId7" Type="http://schemas.openxmlformats.org/officeDocument/2006/relationships/image" Target="../media/image77.wmf"/><Relationship Id="rId2" Type="http://schemas.openxmlformats.org/officeDocument/2006/relationships/image" Target="../media/image72.wmf"/><Relationship Id="rId1" Type="http://schemas.openxmlformats.org/officeDocument/2006/relationships/image" Target="../media/image71.wmf"/><Relationship Id="rId6" Type="http://schemas.openxmlformats.org/officeDocument/2006/relationships/image" Target="../media/image76.wmf"/><Relationship Id="rId5" Type="http://schemas.openxmlformats.org/officeDocument/2006/relationships/image" Target="../media/image75.wmf"/><Relationship Id="rId4" Type="http://schemas.openxmlformats.org/officeDocument/2006/relationships/image" Target="../media/image74.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78.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78.e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image" Target="../media/image45.emf"/><Relationship Id="rId1" Type="http://schemas.openxmlformats.org/officeDocument/2006/relationships/image" Target="../media/image44.emf"/><Relationship Id="rId4" Type="http://schemas.openxmlformats.org/officeDocument/2006/relationships/image" Target="../media/image47.e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image" Target="../media/image49.emf"/><Relationship Id="rId1" Type="http://schemas.openxmlformats.org/officeDocument/2006/relationships/image" Target="../media/image48.wmf"/><Relationship Id="rId4" Type="http://schemas.openxmlformats.org/officeDocument/2006/relationships/image" Target="../media/image51.e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53.emf"/><Relationship Id="rId1" Type="http://schemas.openxmlformats.org/officeDocument/2006/relationships/image" Target="../media/image52.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54.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55.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57.e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image" Target="../media/image55.emf"/><Relationship Id="rId1" Type="http://schemas.openxmlformats.org/officeDocument/2006/relationships/image" Target="../media/image52.e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64.emf"/><Relationship Id="rId1" Type="http://schemas.openxmlformats.org/officeDocument/2006/relationships/image" Target="../media/image63.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75178F4-C18B-48EC-9055-35D023B30368}" type="datetimeFigureOut">
              <a:rPr lang="zh-CN" altLang="en-US" smtClean="0"/>
              <a:t>2017/4/10</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E16E15A-D7A9-4169-A7C2-BCB1B8BA29D0}" type="slidenum">
              <a:rPr lang="zh-CN" altLang="en-US" smtClean="0"/>
              <a:t>‹#›</a:t>
            </a:fld>
            <a:endParaRPr lang="zh-CN" altLang="en-US"/>
          </a:p>
        </p:txBody>
      </p:sp>
    </p:spTree>
    <p:extLst>
      <p:ext uri="{BB962C8B-B14F-4D97-AF65-F5344CB8AC3E}">
        <p14:creationId xmlns:p14="http://schemas.microsoft.com/office/powerpoint/2010/main" val="13720841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smtClean="0">
                <a:solidFill>
                  <a:schemeClr val="tx1"/>
                </a:solidFill>
                <a:effectLst/>
                <a:latin typeface="+mn-lt"/>
                <a:ea typeface="+mn-ea"/>
                <a:cs typeface="+mn-cs"/>
              </a:rPr>
              <a:t>Generally speaking,</a:t>
            </a:r>
            <a:r>
              <a:rPr lang="en-US" altLang="zh-CN" sz="1200" b="0" i="0" kern="1200" baseline="0" dirty="0" smtClean="0">
                <a:solidFill>
                  <a:schemeClr val="tx1"/>
                </a:solidFill>
                <a:effectLst/>
                <a:latin typeface="+mn-lt"/>
                <a:ea typeface="+mn-ea"/>
                <a:cs typeface="+mn-cs"/>
              </a:rPr>
              <a:t> the </a:t>
            </a:r>
            <a:r>
              <a:rPr lang="en-US" altLang="zh-CN" sz="1200" b="0" i="0" kern="1200" baseline="0" dirty="0" err="1" smtClean="0">
                <a:solidFill>
                  <a:schemeClr val="tx1"/>
                </a:solidFill>
                <a:effectLst/>
                <a:latin typeface="+mn-lt"/>
                <a:ea typeface="+mn-ea"/>
                <a:cs typeface="+mn-cs"/>
              </a:rPr>
              <a:t>spatio</a:t>
            </a:r>
            <a:r>
              <a:rPr lang="en-US" altLang="zh-CN" sz="1200" b="0" i="0" kern="1200" baseline="0" dirty="0" smtClean="0">
                <a:solidFill>
                  <a:schemeClr val="tx1"/>
                </a:solidFill>
                <a:effectLst/>
                <a:latin typeface="+mn-lt"/>
                <a:ea typeface="+mn-ea"/>
                <a:cs typeface="+mn-cs"/>
              </a:rPr>
              <a:t>-temporal data is the data which contains the spatial and temporal attributes.</a:t>
            </a:r>
          </a:p>
          <a:p>
            <a:r>
              <a:rPr lang="en-US" altLang="zh-CN" sz="1200" b="0" i="0" kern="1200" baseline="0" dirty="0" smtClean="0">
                <a:solidFill>
                  <a:schemeClr val="tx1"/>
                </a:solidFill>
                <a:effectLst/>
                <a:latin typeface="+mn-lt"/>
                <a:ea typeface="+mn-ea"/>
                <a:cs typeface="+mn-cs"/>
              </a:rPr>
              <a:t>To make it more concrete, we show several example. </a:t>
            </a:r>
          </a:p>
          <a:p>
            <a:r>
              <a:rPr lang="en-US" altLang="zh-CN" sz="1200" b="0" i="0" kern="1200" baseline="0" dirty="0" smtClean="0">
                <a:solidFill>
                  <a:schemeClr val="tx1"/>
                </a:solidFill>
                <a:effectLst/>
                <a:latin typeface="+mn-lt"/>
                <a:ea typeface="+mn-ea"/>
                <a:cs typeface="+mn-cs"/>
              </a:rPr>
              <a:t>The first one is the </a:t>
            </a:r>
            <a:r>
              <a:rPr lang="en-US" altLang="zh-CN" sz="1200" b="0" i="0" kern="1200" baseline="0" dirty="0" err="1" smtClean="0">
                <a:solidFill>
                  <a:schemeClr val="tx1"/>
                </a:solidFill>
                <a:effectLst/>
                <a:latin typeface="+mn-lt"/>
                <a:ea typeface="+mn-ea"/>
                <a:cs typeface="+mn-cs"/>
              </a:rPr>
              <a:t>gps</a:t>
            </a:r>
            <a:r>
              <a:rPr lang="en-US" altLang="zh-CN" sz="1200" b="0" i="0" kern="1200" baseline="0" dirty="0" smtClean="0">
                <a:solidFill>
                  <a:schemeClr val="tx1"/>
                </a:solidFill>
                <a:effectLst/>
                <a:latin typeface="+mn-lt"/>
                <a:ea typeface="+mn-ea"/>
                <a:cs typeface="+mn-cs"/>
              </a:rPr>
              <a:t> data which contains the location and time information. The </a:t>
            </a:r>
            <a:r>
              <a:rPr lang="en-US" altLang="zh-CN" sz="1200" b="0" i="0" kern="1200" baseline="0" dirty="0" err="1" smtClean="0">
                <a:solidFill>
                  <a:schemeClr val="tx1"/>
                </a:solidFill>
                <a:effectLst/>
                <a:latin typeface="+mn-lt"/>
                <a:ea typeface="+mn-ea"/>
                <a:cs typeface="+mn-cs"/>
              </a:rPr>
              <a:t>gps</a:t>
            </a:r>
            <a:r>
              <a:rPr lang="en-US" altLang="zh-CN" sz="1200" b="0" i="0" kern="1200" baseline="0" dirty="0" smtClean="0">
                <a:solidFill>
                  <a:schemeClr val="tx1"/>
                </a:solidFill>
                <a:effectLst/>
                <a:latin typeface="+mn-lt"/>
                <a:ea typeface="+mn-ea"/>
                <a:cs typeface="+mn-cs"/>
              </a:rPr>
              <a:t> data is widely used in navigation, traffic management and so on. </a:t>
            </a:r>
          </a:p>
          <a:p>
            <a:r>
              <a:rPr lang="en-US" altLang="zh-CN" sz="1200" b="0" i="0" kern="1200" baseline="0" dirty="0" smtClean="0">
                <a:solidFill>
                  <a:schemeClr val="tx1"/>
                </a:solidFill>
                <a:effectLst/>
                <a:latin typeface="+mn-lt"/>
                <a:ea typeface="+mn-ea"/>
                <a:cs typeface="+mn-cs"/>
              </a:rPr>
              <a:t>The </a:t>
            </a:r>
            <a:r>
              <a:rPr lang="en-US" altLang="zh-CN" sz="1200" b="0" i="0" kern="1200" baseline="0" dirty="0" err="1" smtClean="0">
                <a:solidFill>
                  <a:schemeClr val="tx1"/>
                </a:solidFill>
                <a:effectLst/>
                <a:latin typeface="+mn-lt"/>
                <a:ea typeface="+mn-ea"/>
                <a:cs typeface="+mn-cs"/>
              </a:rPr>
              <a:t>spatio</a:t>
            </a:r>
            <a:r>
              <a:rPr lang="en-US" altLang="zh-CN" sz="1200" b="0" i="0" kern="1200" baseline="0" dirty="0" smtClean="0">
                <a:solidFill>
                  <a:schemeClr val="tx1"/>
                </a:solidFill>
                <a:effectLst/>
                <a:latin typeface="+mn-lt"/>
                <a:ea typeface="+mn-ea"/>
                <a:cs typeface="+mn-cs"/>
              </a:rPr>
              <a:t>-temporal data is also generated in the warehouse management when delivering the goods from the suppliers to customers. </a:t>
            </a:r>
          </a:p>
        </p:txBody>
      </p:sp>
      <p:sp>
        <p:nvSpPr>
          <p:cNvPr id="4" name="灯片编号占位符 3"/>
          <p:cNvSpPr>
            <a:spLocks noGrp="1"/>
          </p:cNvSpPr>
          <p:nvPr>
            <p:ph type="sldNum" sz="quarter" idx="10"/>
          </p:nvPr>
        </p:nvSpPr>
        <p:spPr/>
        <p:txBody>
          <a:bodyPr/>
          <a:lstStyle/>
          <a:p>
            <a:fld id="{2E16E15A-D7A9-4169-A7C2-BCB1B8BA29D0}" type="slidenum">
              <a:rPr lang="zh-CN" altLang="en-US" smtClean="0"/>
              <a:t>2</a:t>
            </a:fld>
            <a:endParaRPr lang="zh-CN" altLang="en-US"/>
          </a:p>
        </p:txBody>
      </p:sp>
    </p:spTree>
    <p:extLst>
      <p:ext uri="{BB962C8B-B14F-4D97-AF65-F5344CB8AC3E}">
        <p14:creationId xmlns:p14="http://schemas.microsoft.com/office/powerpoint/2010/main" val="19710374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Framework</a:t>
            </a:r>
          </a:p>
          <a:p>
            <a:r>
              <a:rPr lang="en-US" altLang="zh-CN" dirty="0" smtClean="0"/>
              <a:t>End to end, three main part</a:t>
            </a:r>
          </a:p>
          <a:p>
            <a:endParaRPr lang="en-US" altLang="zh-CN" dirty="0" smtClean="0"/>
          </a:p>
          <a:p>
            <a:r>
              <a:rPr lang="en-US" altLang="zh-CN" dirty="0" smtClean="0"/>
              <a:t>First embed</a:t>
            </a:r>
          </a:p>
          <a:p>
            <a:r>
              <a:rPr lang="en-US" altLang="zh-CN" dirty="0" smtClean="0"/>
              <a:t>Order most import ..</a:t>
            </a:r>
          </a:p>
          <a:p>
            <a:r>
              <a:rPr lang="en-US" altLang="zh-CN" dirty="0" smtClean="0"/>
              <a:t>Affected</a:t>
            </a:r>
            <a:r>
              <a:rPr lang="en-US" altLang="zh-CN" baseline="0" dirty="0" smtClean="0"/>
              <a:t> by </a:t>
            </a:r>
            <a:r>
              <a:rPr lang="en-US" altLang="zh-CN" dirty="0" smtClean="0"/>
              <a:t>Environment data, involving them to adjust</a:t>
            </a:r>
            <a:r>
              <a:rPr lang="en-US" altLang="zh-CN" baseline="0" dirty="0" smtClean="0"/>
              <a:t> the previous learnt features by residual…</a:t>
            </a:r>
          </a:p>
          <a:p>
            <a:r>
              <a:rPr lang="en-US" altLang="zh-CN" baseline="0" dirty="0" smtClean="0"/>
              <a:t>Come to the detail of each part.</a:t>
            </a:r>
            <a:endParaRPr lang="zh-CN" altLang="en-US" dirty="0"/>
          </a:p>
        </p:txBody>
      </p:sp>
      <p:sp>
        <p:nvSpPr>
          <p:cNvPr id="4" name="灯片编号占位符 3"/>
          <p:cNvSpPr>
            <a:spLocks noGrp="1"/>
          </p:cNvSpPr>
          <p:nvPr>
            <p:ph type="sldNum" sz="quarter" idx="10"/>
          </p:nvPr>
        </p:nvSpPr>
        <p:spPr/>
        <p:txBody>
          <a:bodyPr/>
          <a:lstStyle/>
          <a:p>
            <a:fld id="{2E16E15A-D7A9-4169-A7C2-BCB1B8BA29D0}" type="slidenum">
              <a:rPr lang="zh-CN" altLang="en-US" smtClean="0"/>
              <a:t>12</a:t>
            </a:fld>
            <a:endParaRPr lang="zh-CN" altLang="en-US"/>
          </a:p>
        </p:txBody>
      </p:sp>
    </p:spTree>
    <p:extLst>
      <p:ext uri="{BB962C8B-B14F-4D97-AF65-F5344CB8AC3E}">
        <p14:creationId xmlns:p14="http://schemas.microsoft.com/office/powerpoint/2010/main" val="32027155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solidFill>
                  <a:schemeClr val="tx1">
                    <a:lumMod val="75000"/>
                    <a:lumOff val="25000"/>
                  </a:schemeClr>
                </a:solidFill>
                <a:ea typeface="华文楷体" panose="02010600040101010101" pitchFamily="2" charset="-122"/>
              </a:rPr>
              <a:t>不同区域不同时间的</a:t>
            </a:r>
            <a:r>
              <a:rPr lang="en-US" altLang="zh-CN" sz="1200" dirty="0" smtClean="0">
                <a:solidFill>
                  <a:schemeClr val="tx1">
                    <a:lumMod val="75000"/>
                    <a:lumOff val="25000"/>
                  </a:schemeClr>
                </a:solidFill>
                <a:ea typeface="华文楷体" panose="02010600040101010101" pitchFamily="2" charset="-122"/>
              </a:rPr>
              <a:t>supply demand gap </a:t>
            </a:r>
            <a:r>
              <a:rPr lang="zh-CN" altLang="en-US" sz="1200" dirty="0" smtClean="0">
                <a:solidFill>
                  <a:schemeClr val="tx1">
                    <a:lumMod val="75000"/>
                    <a:lumOff val="25000"/>
                  </a:schemeClr>
                </a:solidFill>
                <a:ea typeface="华文楷体" panose="02010600040101010101" pitchFamily="2" charset="-122"/>
              </a:rPr>
              <a:t>可以</a:t>
            </a:r>
            <a:r>
              <a:rPr lang="en-US" altLang="zh-CN" sz="1200" dirty="0" smtClean="0">
                <a:solidFill>
                  <a:schemeClr val="tx1">
                    <a:lumMod val="75000"/>
                    <a:lumOff val="25000"/>
                  </a:schemeClr>
                </a:solidFill>
                <a:ea typeface="华文楷体" panose="02010600040101010101" pitchFamily="2" charset="-122"/>
              </a:rPr>
              <a:t>share similar pattern</a:t>
            </a:r>
            <a:r>
              <a:rPr lang="zh-CN" altLang="en-US" sz="1200" dirty="0" smtClean="0">
                <a:solidFill>
                  <a:schemeClr val="tx1">
                    <a:lumMod val="75000"/>
                    <a:lumOff val="25000"/>
                  </a:schemeClr>
                </a:solidFill>
                <a:ea typeface="华文楷体" panose="02010600040101010101" pitchFamily="2" charset="-122"/>
              </a:rPr>
              <a:t>， </a:t>
            </a:r>
            <a:r>
              <a:rPr lang="en-US" altLang="zh-CN" sz="1200" dirty="0" err="1" smtClean="0">
                <a:solidFill>
                  <a:schemeClr val="tx1">
                    <a:lumMod val="75000"/>
                    <a:lumOff val="25000"/>
                  </a:schemeClr>
                </a:solidFill>
                <a:ea typeface="华文楷体" panose="02010600040101010101" pitchFamily="2" charset="-122"/>
              </a:rPr>
              <a:t>eg</a:t>
            </a:r>
            <a:r>
              <a:rPr lang="en-US" altLang="zh-CN" sz="1200" dirty="0" smtClean="0">
                <a:solidFill>
                  <a:schemeClr val="tx1">
                    <a:lumMod val="75000"/>
                    <a:lumOff val="25000"/>
                  </a:schemeClr>
                </a:solidFill>
                <a:ea typeface="华文楷体" panose="02010600040101010101" pitchFamily="2" charset="-122"/>
              </a:rPr>
              <a:t>. heavy for all the areas around the business center at 19:00.</a:t>
            </a:r>
          </a:p>
          <a:p>
            <a:r>
              <a:rPr lang="zh-CN" altLang="en-US" dirty="0" smtClean="0"/>
              <a:t>强调一下：</a:t>
            </a:r>
            <a:endParaRPr lang="en-US" altLang="zh-CN" dirty="0" smtClean="0"/>
          </a:p>
          <a:p>
            <a:r>
              <a:rPr lang="zh-CN" altLang="en-US" dirty="0" smtClean="0"/>
              <a:t>这是个通用模块，可以帮助发现、聚合一些相似的地理区域，或者时间片和星期。</a:t>
            </a:r>
            <a:endParaRPr lang="en-US" altLang="zh-CN" dirty="0" smtClean="0"/>
          </a:p>
          <a:p>
            <a:r>
              <a:rPr lang="zh-CN" altLang="en-US" dirty="0" smtClean="0"/>
              <a:t>并且这个模块中可以方便的添加一些其他特征，比如说：？？？区域用电问题，区域，季节，民用电还是生产用电？</a:t>
            </a:r>
            <a:endParaRPr lang="zh-CN" altLang="en-US" dirty="0"/>
          </a:p>
        </p:txBody>
      </p:sp>
      <p:sp>
        <p:nvSpPr>
          <p:cNvPr id="4" name="灯片编号占位符 3"/>
          <p:cNvSpPr>
            <a:spLocks noGrp="1"/>
          </p:cNvSpPr>
          <p:nvPr>
            <p:ph type="sldNum" sz="quarter" idx="10"/>
          </p:nvPr>
        </p:nvSpPr>
        <p:spPr/>
        <p:txBody>
          <a:bodyPr/>
          <a:lstStyle/>
          <a:p>
            <a:fld id="{2E16E15A-D7A9-4169-A7C2-BCB1B8BA29D0}" type="slidenum">
              <a:rPr lang="zh-CN" altLang="en-US" smtClean="0"/>
              <a:t>13</a:t>
            </a:fld>
            <a:endParaRPr lang="zh-CN" altLang="en-US"/>
          </a:p>
        </p:txBody>
      </p:sp>
    </p:spTree>
    <p:extLst>
      <p:ext uri="{BB962C8B-B14F-4D97-AF65-F5344CB8AC3E}">
        <p14:creationId xmlns:p14="http://schemas.microsoft.com/office/powerpoint/2010/main" val="18092484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solidFill>
                  <a:schemeClr val="tx1">
                    <a:lumMod val="75000"/>
                    <a:lumOff val="25000"/>
                  </a:schemeClr>
                </a:solidFill>
                <a:ea typeface="华文楷体" panose="02010600040101010101" pitchFamily="2" charset="-122"/>
              </a:rPr>
              <a:t>不同区域不同时间的</a:t>
            </a:r>
            <a:r>
              <a:rPr lang="en-US" altLang="zh-CN" sz="1200" dirty="0" smtClean="0">
                <a:solidFill>
                  <a:schemeClr val="tx1">
                    <a:lumMod val="75000"/>
                    <a:lumOff val="25000"/>
                  </a:schemeClr>
                </a:solidFill>
                <a:ea typeface="华文楷体" panose="02010600040101010101" pitchFamily="2" charset="-122"/>
              </a:rPr>
              <a:t>supply demand gap </a:t>
            </a:r>
            <a:r>
              <a:rPr lang="zh-CN" altLang="en-US" sz="1200" dirty="0" smtClean="0">
                <a:solidFill>
                  <a:schemeClr val="tx1">
                    <a:lumMod val="75000"/>
                    <a:lumOff val="25000"/>
                  </a:schemeClr>
                </a:solidFill>
                <a:ea typeface="华文楷体" panose="02010600040101010101" pitchFamily="2" charset="-122"/>
              </a:rPr>
              <a:t>可以</a:t>
            </a:r>
            <a:r>
              <a:rPr lang="en-US" altLang="zh-CN" sz="1200" dirty="0" smtClean="0">
                <a:solidFill>
                  <a:schemeClr val="tx1">
                    <a:lumMod val="75000"/>
                    <a:lumOff val="25000"/>
                  </a:schemeClr>
                </a:solidFill>
                <a:ea typeface="华文楷体" panose="02010600040101010101" pitchFamily="2" charset="-122"/>
              </a:rPr>
              <a:t>share similar pattern</a:t>
            </a:r>
            <a:r>
              <a:rPr lang="zh-CN" altLang="en-US" sz="1200" dirty="0" smtClean="0">
                <a:solidFill>
                  <a:schemeClr val="tx1">
                    <a:lumMod val="75000"/>
                    <a:lumOff val="25000"/>
                  </a:schemeClr>
                </a:solidFill>
                <a:ea typeface="华文楷体" panose="02010600040101010101" pitchFamily="2" charset="-122"/>
              </a:rPr>
              <a:t>， </a:t>
            </a:r>
            <a:r>
              <a:rPr lang="en-US" altLang="zh-CN" sz="1200" dirty="0" err="1" smtClean="0">
                <a:solidFill>
                  <a:schemeClr val="tx1">
                    <a:lumMod val="75000"/>
                    <a:lumOff val="25000"/>
                  </a:schemeClr>
                </a:solidFill>
                <a:ea typeface="华文楷体" panose="02010600040101010101" pitchFamily="2" charset="-122"/>
              </a:rPr>
              <a:t>eg</a:t>
            </a:r>
            <a:r>
              <a:rPr lang="en-US" altLang="zh-CN" sz="1200" dirty="0" smtClean="0">
                <a:solidFill>
                  <a:schemeClr val="tx1">
                    <a:lumMod val="75000"/>
                    <a:lumOff val="25000"/>
                  </a:schemeClr>
                </a:solidFill>
                <a:ea typeface="华文楷体" panose="02010600040101010101" pitchFamily="2" charset="-122"/>
              </a:rPr>
              <a:t>. heavy for all the areas around the business center at 19:00.</a:t>
            </a:r>
          </a:p>
          <a:p>
            <a:r>
              <a:rPr lang="zh-CN" altLang="en-US" dirty="0" smtClean="0"/>
              <a:t>强调一下：</a:t>
            </a:r>
            <a:endParaRPr lang="en-US" altLang="zh-CN" dirty="0" smtClean="0"/>
          </a:p>
          <a:p>
            <a:r>
              <a:rPr lang="zh-CN" altLang="en-US" dirty="0" smtClean="0"/>
              <a:t>这是个通用模块，可以帮助发现、聚合一些相似的地理区域，或者时间片和星期。</a:t>
            </a:r>
            <a:endParaRPr lang="en-US" altLang="zh-CN" dirty="0" smtClean="0"/>
          </a:p>
          <a:p>
            <a:r>
              <a:rPr lang="zh-CN" altLang="en-US" dirty="0" smtClean="0"/>
              <a:t>并且这个模块中可以方便的添加一些其他特征，比如说：？？？区域用电问题，区域，季节，民用电还是生产用电？</a:t>
            </a:r>
            <a:endParaRPr lang="zh-CN" altLang="en-US" dirty="0"/>
          </a:p>
        </p:txBody>
      </p:sp>
      <p:sp>
        <p:nvSpPr>
          <p:cNvPr id="4" name="灯片编号占位符 3"/>
          <p:cNvSpPr>
            <a:spLocks noGrp="1"/>
          </p:cNvSpPr>
          <p:nvPr>
            <p:ph type="sldNum" sz="quarter" idx="10"/>
          </p:nvPr>
        </p:nvSpPr>
        <p:spPr/>
        <p:txBody>
          <a:bodyPr/>
          <a:lstStyle/>
          <a:p>
            <a:fld id="{2E16E15A-D7A9-4169-A7C2-BCB1B8BA29D0}" type="slidenum">
              <a:rPr lang="zh-CN" altLang="en-US" smtClean="0"/>
              <a:t>14</a:t>
            </a:fld>
            <a:endParaRPr lang="zh-CN" altLang="en-US"/>
          </a:p>
        </p:txBody>
      </p:sp>
    </p:spTree>
    <p:extLst>
      <p:ext uri="{BB962C8B-B14F-4D97-AF65-F5344CB8AC3E}">
        <p14:creationId xmlns:p14="http://schemas.microsoft.com/office/powerpoint/2010/main" val="9115710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放前面</a:t>
            </a:r>
            <a:endParaRPr lang="zh-CN" altLang="en-US" dirty="0"/>
          </a:p>
        </p:txBody>
      </p:sp>
      <p:sp>
        <p:nvSpPr>
          <p:cNvPr id="4" name="灯片编号占位符 3"/>
          <p:cNvSpPr>
            <a:spLocks noGrp="1"/>
          </p:cNvSpPr>
          <p:nvPr>
            <p:ph type="sldNum" sz="quarter" idx="10"/>
          </p:nvPr>
        </p:nvSpPr>
        <p:spPr/>
        <p:txBody>
          <a:bodyPr/>
          <a:lstStyle/>
          <a:p>
            <a:fld id="{2E16E15A-D7A9-4169-A7C2-BCB1B8BA29D0}" type="slidenum">
              <a:rPr lang="zh-CN" altLang="en-US" smtClean="0"/>
              <a:t>15</a:t>
            </a:fld>
            <a:endParaRPr lang="zh-CN" altLang="en-US"/>
          </a:p>
        </p:txBody>
      </p:sp>
    </p:spTree>
    <p:extLst>
      <p:ext uri="{BB962C8B-B14F-4D97-AF65-F5344CB8AC3E}">
        <p14:creationId xmlns:p14="http://schemas.microsoft.com/office/powerpoint/2010/main" val="704104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在实际案例中，我们发现不同星期天他们的订单供需模式可能是非常不同的，比如有些地方周一到周二都是上下班高峰有个很大的供需缺口，而周五周六周日的供需缺口一天分布的都比较均匀也比较小，而另一些地方可能就又不一样。</a:t>
            </a:r>
            <a:endParaRPr lang="en-US" altLang="zh-CN" dirty="0" smtClean="0"/>
          </a:p>
          <a:p>
            <a:r>
              <a:rPr lang="zh-CN" altLang="en-US" dirty="0" smtClean="0"/>
              <a:t>那么之前有的工作的做法是，我把周一的数据单拿出来训练一个模型，然后周二的数据再单训练一个模型，</a:t>
            </a:r>
            <a:endParaRPr lang="en-US" altLang="zh-CN" dirty="0" smtClean="0"/>
          </a:p>
          <a:p>
            <a:r>
              <a:rPr lang="zh-CN" altLang="en-US" dirty="0" smtClean="0"/>
              <a:t>这样非常</a:t>
            </a:r>
            <a:r>
              <a:rPr lang="en-US" altLang="zh-CN" dirty="0" smtClean="0"/>
              <a:t>tedious</a:t>
            </a:r>
            <a:r>
              <a:rPr lang="zh-CN" altLang="en-US" dirty="0" smtClean="0"/>
              <a:t>，而且不同模型间数据不能共享，使得数据利用不充分；</a:t>
            </a:r>
            <a:endParaRPr lang="en-US" altLang="zh-CN" dirty="0" smtClean="0"/>
          </a:p>
          <a:p>
            <a:r>
              <a:rPr lang="zh-CN" altLang="en-US" dirty="0" smtClean="0"/>
              <a:t>我们的做法是：把所有数据拿出来一起训练，但是给他们每天一个不同的权重，这个权重由我的网络自己学习。</a:t>
            </a:r>
            <a:endParaRPr lang="en-US" altLang="zh-CN" dirty="0" smtClean="0"/>
          </a:p>
          <a:p>
            <a:r>
              <a:rPr lang="zh-CN" altLang="en-US" dirty="0" smtClean="0"/>
              <a:t>对于周一到周日统计一下均值，对</a:t>
            </a:r>
            <a:r>
              <a:rPr lang="en-US" altLang="zh-CN" dirty="0" err="1" smtClean="0"/>
              <a:t>areaid</a:t>
            </a:r>
            <a:r>
              <a:rPr lang="zh-CN" altLang="en-US" dirty="0" smtClean="0"/>
              <a:t>和</a:t>
            </a:r>
            <a:r>
              <a:rPr lang="en-US" altLang="zh-CN" dirty="0" err="1" smtClean="0"/>
              <a:t>weekid</a:t>
            </a:r>
            <a:r>
              <a:rPr lang="zh-CN" altLang="en-US" dirty="0" smtClean="0"/>
              <a:t>进行</a:t>
            </a:r>
            <a:r>
              <a:rPr lang="en-US" altLang="zh-CN" dirty="0" smtClean="0"/>
              <a:t>embedding</a:t>
            </a:r>
            <a:r>
              <a:rPr lang="zh-CN" altLang="en-US" dirty="0" smtClean="0"/>
              <a:t>，学出来一个权值向量，用这个向量来对历史均值进行加权求和，我们的实验也非常明显的证明了这个设计的功效。</a:t>
            </a:r>
            <a:endParaRPr lang="en-US" altLang="zh-CN" dirty="0" smtClean="0"/>
          </a:p>
          <a:p>
            <a:r>
              <a:rPr lang="zh-CN" altLang="en-US" dirty="0" smtClean="0"/>
              <a:t>要不要说一下这个</a:t>
            </a:r>
            <a:r>
              <a:rPr lang="en-US" altLang="zh-CN" dirty="0" smtClean="0"/>
              <a:t>weighted sum layer</a:t>
            </a:r>
            <a:r>
              <a:rPr lang="zh-CN" altLang="en-US" dirty="0" smtClean="0"/>
              <a:t>是我们自己定义的？</a:t>
            </a:r>
            <a:endParaRPr lang="en-US" altLang="zh-CN" dirty="0" smtClean="0"/>
          </a:p>
        </p:txBody>
      </p:sp>
      <p:sp>
        <p:nvSpPr>
          <p:cNvPr id="4" name="灯片编号占位符 3"/>
          <p:cNvSpPr>
            <a:spLocks noGrp="1"/>
          </p:cNvSpPr>
          <p:nvPr>
            <p:ph type="sldNum" sz="quarter" idx="10"/>
          </p:nvPr>
        </p:nvSpPr>
        <p:spPr/>
        <p:txBody>
          <a:bodyPr/>
          <a:lstStyle/>
          <a:p>
            <a:fld id="{2E16E15A-D7A9-4169-A7C2-BCB1B8BA29D0}" type="slidenum">
              <a:rPr lang="zh-CN" altLang="en-US" smtClean="0"/>
              <a:t>16</a:t>
            </a:fld>
            <a:endParaRPr lang="zh-CN" altLang="en-US"/>
          </a:p>
        </p:txBody>
      </p:sp>
    </p:spTree>
    <p:extLst>
      <p:ext uri="{BB962C8B-B14F-4D97-AF65-F5344CB8AC3E}">
        <p14:creationId xmlns:p14="http://schemas.microsoft.com/office/powerpoint/2010/main" val="41909113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We visualize</a:t>
            </a:r>
            <a:r>
              <a:rPr lang="en-US" altLang="zh-CN" baseline="0" dirty="0" smtClean="0"/>
              <a:t> the weight vectors in two different areas at different day of week. </a:t>
            </a:r>
          </a:p>
          <a:p>
            <a:r>
              <a:rPr lang="en-US" altLang="zh-CN" baseline="0" dirty="0" smtClean="0"/>
              <a:t>The blue bar .. The red bar ..</a:t>
            </a:r>
          </a:p>
          <a:p>
            <a:r>
              <a:rPr lang="en-US" altLang="zh-CN" baseline="0" dirty="0" smtClean="0"/>
              <a:t>weight vectors  Extremely different .</a:t>
            </a:r>
          </a:p>
          <a:p>
            <a:r>
              <a:rPr lang="en-US" altLang="zh-CN" baseline="0" dirty="0" smtClean="0"/>
              <a:t>However, same day of week, the weight vectors of different areas different.</a:t>
            </a:r>
          </a:p>
          <a:p>
            <a:r>
              <a:rPr lang="en-US" altLang="zh-CN" baseline="0" dirty="0" err="1" smtClean="0"/>
              <a:t>Significatly</a:t>
            </a:r>
            <a:r>
              <a:rPr lang="en-US" altLang="zh-CN" baseline="0" dirty="0" smtClean="0"/>
              <a:t> high than other, uniform</a:t>
            </a:r>
            <a:endParaRPr lang="zh-CN" altLang="en-US" dirty="0"/>
          </a:p>
        </p:txBody>
      </p:sp>
      <p:sp>
        <p:nvSpPr>
          <p:cNvPr id="4" name="灯片编号占位符 3"/>
          <p:cNvSpPr>
            <a:spLocks noGrp="1"/>
          </p:cNvSpPr>
          <p:nvPr>
            <p:ph type="sldNum" sz="quarter" idx="10"/>
          </p:nvPr>
        </p:nvSpPr>
        <p:spPr/>
        <p:txBody>
          <a:bodyPr/>
          <a:lstStyle/>
          <a:p>
            <a:fld id="{2E16E15A-D7A9-4169-A7C2-BCB1B8BA29D0}" type="slidenum">
              <a:rPr lang="zh-CN" altLang="en-US" smtClean="0"/>
              <a:t>17</a:t>
            </a:fld>
            <a:endParaRPr lang="zh-CN" altLang="en-US"/>
          </a:p>
        </p:txBody>
      </p:sp>
    </p:spTree>
    <p:extLst>
      <p:ext uri="{BB962C8B-B14F-4D97-AF65-F5344CB8AC3E}">
        <p14:creationId xmlns:p14="http://schemas.microsoft.com/office/powerpoint/2010/main" val="394220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具体并不用讲，重点突出</a:t>
            </a:r>
            <a:r>
              <a:rPr lang="en-US" altLang="zh-CN" dirty="0" smtClean="0"/>
              <a:t>residual</a:t>
            </a:r>
          </a:p>
          <a:p>
            <a:r>
              <a:rPr lang="en-US" altLang="zh-CN" dirty="0" smtClean="0"/>
              <a:t>Order part</a:t>
            </a:r>
            <a:r>
              <a:rPr lang="zh-CN" altLang="en-US" dirty="0" smtClean="0"/>
              <a:t>输出的结果相当于我的</a:t>
            </a:r>
            <a:r>
              <a:rPr lang="en-US" altLang="zh-CN" dirty="0" smtClean="0"/>
              <a:t>x</a:t>
            </a:r>
            <a:r>
              <a:rPr lang="zh-CN" altLang="en-US" dirty="0" smtClean="0"/>
              <a:t>，我将</a:t>
            </a:r>
            <a:r>
              <a:rPr lang="en-US" altLang="zh-CN" dirty="0" smtClean="0"/>
              <a:t>order part </a:t>
            </a:r>
            <a:r>
              <a:rPr lang="zh-CN" altLang="en-US" dirty="0" smtClean="0"/>
              <a:t>从历史订单信息中学出来的</a:t>
            </a:r>
            <a:r>
              <a:rPr lang="en-US" altLang="zh-CN" dirty="0" smtClean="0"/>
              <a:t>feature vector</a:t>
            </a:r>
            <a:r>
              <a:rPr lang="zh-CN" altLang="en-US" dirty="0" smtClean="0"/>
              <a:t>与我从天气数据中学出来的</a:t>
            </a:r>
            <a:r>
              <a:rPr lang="en-US" altLang="zh-CN" dirty="0" smtClean="0"/>
              <a:t>feature vector</a:t>
            </a:r>
            <a:r>
              <a:rPr lang="zh-CN" altLang="en-US" dirty="0" smtClean="0"/>
              <a:t>共同经过</a:t>
            </a:r>
            <a:r>
              <a:rPr lang="en-US" altLang="zh-CN" dirty="0" smtClean="0"/>
              <a:t>2</a:t>
            </a:r>
            <a:r>
              <a:rPr lang="zh-CN" altLang="en-US" dirty="0" smtClean="0"/>
              <a:t>层全连接网络，得到一个新的</a:t>
            </a:r>
            <a:r>
              <a:rPr lang="en-US" altLang="zh-CN" dirty="0" smtClean="0"/>
              <a:t>feature vector</a:t>
            </a:r>
            <a:r>
              <a:rPr lang="zh-CN" altLang="en-US" dirty="0" smtClean="0"/>
              <a:t>，这个就对应之前的</a:t>
            </a:r>
            <a:r>
              <a:rPr lang="en-US" altLang="zh-CN" dirty="0" smtClean="0"/>
              <a:t>f</a:t>
            </a:r>
            <a:r>
              <a:rPr lang="zh-CN" altLang="en-US" dirty="0" smtClean="0"/>
              <a:t>（</a:t>
            </a:r>
            <a:r>
              <a:rPr lang="en-US" altLang="zh-CN" dirty="0" smtClean="0"/>
              <a:t>x</a:t>
            </a:r>
            <a:r>
              <a:rPr lang="zh-CN" altLang="en-US" dirty="0" smtClean="0"/>
              <a:t>）</a:t>
            </a:r>
            <a:r>
              <a:rPr lang="en-US" altLang="zh-CN" dirty="0" smtClean="0"/>
              <a:t>,</a:t>
            </a:r>
            <a:r>
              <a:rPr lang="en-US" altLang="zh-CN" baseline="0" dirty="0" smtClean="0"/>
              <a:t> </a:t>
            </a:r>
            <a:r>
              <a:rPr lang="zh-CN" altLang="en-US" baseline="0" dirty="0" smtClean="0"/>
              <a:t>之后将这个加和向后传播。</a:t>
            </a:r>
            <a:endParaRPr lang="en-US" altLang="zh-CN" baseline="0" dirty="0" smtClean="0"/>
          </a:p>
          <a:p>
            <a:r>
              <a:rPr lang="zh-CN" altLang="en-US" baseline="0" dirty="0" smtClean="0"/>
              <a:t>这样我们可以将</a:t>
            </a:r>
            <a:r>
              <a:rPr lang="en-US" altLang="zh-CN" baseline="0" dirty="0" smtClean="0"/>
              <a:t>weather</a:t>
            </a:r>
            <a:r>
              <a:rPr lang="zh-CN" altLang="en-US" baseline="0" dirty="0" smtClean="0"/>
              <a:t>的信息用来修正预测。（举例？专家那个？合适讲吗？）</a:t>
            </a:r>
            <a:endParaRPr lang="en-US" altLang="zh-CN" baseline="0" dirty="0" smtClean="0"/>
          </a:p>
          <a:p>
            <a:r>
              <a:rPr lang="zh-CN" altLang="en-US" baseline="0" dirty="0" smtClean="0"/>
              <a:t>通过</a:t>
            </a:r>
            <a:r>
              <a:rPr lang="en-US" altLang="zh-CN" baseline="0" dirty="0" smtClean="0"/>
              <a:t>residual</a:t>
            </a:r>
            <a:r>
              <a:rPr lang="zh-CN" altLang="en-US" baseline="0" dirty="0" smtClean="0"/>
              <a:t>来进行连接</a:t>
            </a:r>
            <a:r>
              <a:rPr lang="zh-CN" altLang="en-US" dirty="0" smtClean="0"/>
              <a:t>的是个好处： </a:t>
            </a:r>
            <a:r>
              <a:rPr lang="en-US" altLang="zh-CN" dirty="0" smtClean="0"/>
              <a:t>1</a:t>
            </a:r>
            <a:r>
              <a:rPr lang="zh-CN" altLang="en-US" dirty="0" smtClean="0"/>
              <a:t>、稳定训练，得到更好的结果， </a:t>
            </a:r>
            <a:r>
              <a:rPr lang="en-US" altLang="zh-CN" dirty="0" smtClean="0"/>
              <a:t>2. </a:t>
            </a:r>
            <a:r>
              <a:rPr lang="zh-CN" altLang="en-US" dirty="0" smtClean="0"/>
              <a:t>使得模型更</a:t>
            </a:r>
            <a:r>
              <a:rPr lang="en-US" altLang="zh-CN" dirty="0" smtClean="0"/>
              <a:t>flexible</a:t>
            </a:r>
            <a:r>
              <a:rPr lang="zh-CN" altLang="en-US" dirty="0" smtClean="0"/>
              <a:t>，方便随时加入新的外部数据（实际应用中很常见），甚至不需重新训练，只需要在原有基础上继续</a:t>
            </a:r>
            <a:r>
              <a:rPr lang="en-US" altLang="zh-CN" dirty="0" smtClean="0"/>
              <a:t>refine</a:t>
            </a:r>
            <a:r>
              <a:rPr lang="zh-CN" altLang="en-US" dirty="0" smtClean="0"/>
              <a:t>，节省时间</a:t>
            </a:r>
            <a:endParaRPr lang="en-US" altLang="zh-CN" dirty="0" smtClean="0"/>
          </a:p>
          <a:p>
            <a:r>
              <a:rPr lang="en-US" altLang="zh-CN" dirty="0" smtClean="0"/>
              <a:t>Traffic</a:t>
            </a:r>
            <a:r>
              <a:rPr lang="zh-CN" altLang="en-US" dirty="0" smtClean="0"/>
              <a:t>修正，</a:t>
            </a:r>
            <a:endParaRPr lang="en-US" altLang="zh-CN" dirty="0" smtClean="0"/>
          </a:p>
          <a:p>
            <a:r>
              <a:rPr lang="en-US" altLang="zh-CN" dirty="0" smtClean="0"/>
              <a:t>Poi</a:t>
            </a:r>
            <a:r>
              <a:rPr lang="zh-CN" altLang="en-US" dirty="0" smtClean="0"/>
              <a:t>可能也会有影响</a:t>
            </a:r>
            <a:endParaRPr lang="zh-CN" altLang="en-US" dirty="0"/>
          </a:p>
        </p:txBody>
      </p:sp>
      <p:sp>
        <p:nvSpPr>
          <p:cNvPr id="4" name="灯片编号占位符 3"/>
          <p:cNvSpPr>
            <a:spLocks noGrp="1"/>
          </p:cNvSpPr>
          <p:nvPr>
            <p:ph type="sldNum" sz="quarter" idx="10"/>
          </p:nvPr>
        </p:nvSpPr>
        <p:spPr/>
        <p:txBody>
          <a:bodyPr/>
          <a:lstStyle/>
          <a:p>
            <a:fld id="{2E16E15A-D7A9-4169-A7C2-BCB1B8BA29D0}" type="slidenum">
              <a:rPr lang="zh-CN" altLang="en-US" smtClean="0"/>
              <a:t>18</a:t>
            </a:fld>
            <a:endParaRPr lang="zh-CN" altLang="en-US"/>
          </a:p>
        </p:txBody>
      </p:sp>
    </p:spTree>
    <p:extLst>
      <p:ext uri="{BB962C8B-B14F-4D97-AF65-F5344CB8AC3E}">
        <p14:creationId xmlns:p14="http://schemas.microsoft.com/office/powerpoint/2010/main" val="34174891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主要用在</a:t>
            </a:r>
            <a:r>
              <a:rPr lang="en-US" altLang="zh-CN" dirty="0" smtClean="0"/>
              <a:t>cv</a:t>
            </a:r>
            <a:r>
              <a:rPr lang="zh-CN" altLang="en-US" dirty="0" smtClean="0"/>
              <a:t>领域，可以</a:t>
            </a:r>
            <a:r>
              <a:rPr lang="en-US" altLang="zh-CN" dirty="0" smtClean="0"/>
              <a:t>train</a:t>
            </a:r>
            <a:r>
              <a:rPr lang="zh-CN" altLang="en-US" dirty="0" smtClean="0"/>
              <a:t>很深的网络</a:t>
            </a:r>
            <a:endParaRPr lang="en-US" altLang="zh-CN" dirty="0" smtClean="0"/>
          </a:p>
          <a:p>
            <a:r>
              <a:rPr lang="en-US" altLang="zh-CN" dirty="0" smtClean="0"/>
              <a:t>Many non-trivial tasks have greatly benefited from very deep neural networks, which reveals that network depth is of crucial importance. </a:t>
            </a:r>
          </a:p>
          <a:p>
            <a:r>
              <a:rPr lang="en-US" altLang="zh-CN" dirty="0" smtClean="0"/>
              <a:t>However, an obstacle to train a very deep model is the gradient vanishing/exploding problem, i.e., the gradient vanishes or explodes after passing through several layers during the backpropagation \cite{schmidhuber2015deep,lecun2015deep}. </a:t>
            </a:r>
          </a:p>
          <a:p>
            <a:r>
              <a:rPr lang="en-US" altLang="zh-CN" dirty="0" smtClean="0"/>
              <a:t>To overcome such issue in deep neural networks, He et al. \cite{He2015Deep} proposed  a new network architecture called the residual network (</a:t>
            </a:r>
            <a:r>
              <a:rPr lang="en-US" altLang="zh-CN" dirty="0" err="1" smtClean="0"/>
              <a:t>ResNet</a:t>
            </a:r>
            <a:r>
              <a:rPr lang="en-US" altLang="zh-CN" dirty="0" smtClean="0"/>
              <a:t>), which allows one to train very deep convolutional neural networks successfully.</a:t>
            </a:r>
          </a:p>
          <a:p>
            <a:endParaRPr lang="en-US" altLang="zh-CN" dirty="0" smtClean="0"/>
          </a:p>
          <a:p>
            <a:r>
              <a:rPr lang="en-US" altLang="zh-CN" dirty="0" smtClean="0"/>
              <a:t>The residual learning adds the shortcut connections (dashed line) and direct connections (solid line) between different layers.</a:t>
            </a:r>
          </a:p>
          <a:p>
            <a:r>
              <a:rPr lang="en-US" altLang="zh-CN" dirty="0" smtClean="0"/>
              <a:t>In the residual network,  instead of learning the mapping function H(x) directly, we learn the residual mapping f(x)= H(x) - x and broadcast F(x) + x to the following layers. </a:t>
            </a:r>
          </a:p>
          <a:p>
            <a:r>
              <a:rPr lang="en-US" altLang="zh-CN" dirty="0" smtClean="0"/>
              <a:t>It has been shown that optimizing the residual mapping is much easier than optimizing the original mapping \cite{He2015Deep}, which is the key to the success of deep residual network.</a:t>
            </a:r>
          </a:p>
          <a:p>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fld id="{2E16E15A-D7A9-4169-A7C2-BCB1B8BA29D0}" type="slidenum">
              <a:rPr lang="zh-CN" altLang="en-US" smtClean="0"/>
              <a:t>19</a:t>
            </a:fld>
            <a:endParaRPr lang="zh-CN" altLang="en-US"/>
          </a:p>
        </p:txBody>
      </p:sp>
    </p:spTree>
    <p:extLst>
      <p:ext uri="{BB962C8B-B14F-4D97-AF65-F5344CB8AC3E}">
        <p14:creationId xmlns:p14="http://schemas.microsoft.com/office/powerpoint/2010/main" val="3360518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随时加新数据，放入新</a:t>
            </a:r>
            <a:r>
              <a:rPr lang="en-US" altLang="zh-CN" dirty="0" smtClean="0"/>
              <a:t>block</a:t>
            </a:r>
            <a:r>
              <a:rPr lang="zh-CN" altLang="en-US" dirty="0" smtClean="0"/>
              <a:t>中作为残差放入原有网络。</a:t>
            </a:r>
            <a:endParaRPr lang="en-US" altLang="zh-CN" dirty="0" smtClean="0"/>
          </a:p>
          <a:p>
            <a:r>
              <a:rPr lang="zh-CN" altLang="en-US" dirty="0" smtClean="0"/>
              <a:t>重点是不用重新</a:t>
            </a:r>
            <a:r>
              <a:rPr lang="en-US" altLang="zh-CN" dirty="0" smtClean="0"/>
              <a:t>train</a:t>
            </a:r>
            <a:r>
              <a:rPr lang="zh-CN" altLang="en-US" dirty="0" smtClean="0"/>
              <a:t>了，新加入的</a:t>
            </a:r>
            <a:r>
              <a:rPr lang="en-US" altLang="zh-CN" dirty="0" smtClean="0"/>
              <a:t>block</a:t>
            </a:r>
            <a:r>
              <a:rPr lang="zh-CN" altLang="en-US" dirty="0" smtClean="0"/>
              <a:t>不影响我之前的结构，我可以之前学好的版本上</a:t>
            </a:r>
            <a:r>
              <a:rPr lang="en-US" altLang="zh-CN" dirty="0" smtClean="0"/>
              <a:t>refine</a:t>
            </a:r>
            <a:r>
              <a:rPr lang="zh-CN" altLang="en-US" dirty="0" smtClean="0"/>
              <a:t>就可以，节省时间，发现效果不好也可以随时删掉</a:t>
            </a:r>
            <a:endParaRPr lang="zh-CN" altLang="en-US" dirty="0"/>
          </a:p>
        </p:txBody>
      </p:sp>
      <p:sp>
        <p:nvSpPr>
          <p:cNvPr id="4" name="灯片编号占位符 3"/>
          <p:cNvSpPr>
            <a:spLocks noGrp="1"/>
          </p:cNvSpPr>
          <p:nvPr>
            <p:ph type="sldNum" sz="quarter" idx="10"/>
          </p:nvPr>
        </p:nvSpPr>
        <p:spPr/>
        <p:txBody>
          <a:bodyPr/>
          <a:lstStyle/>
          <a:p>
            <a:fld id="{2E16E15A-D7A9-4169-A7C2-BCB1B8BA29D0}" type="slidenum">
              <a:rPr lang="zh-CN" altLang="en-US" smtClean="0"/>
              <a:t>20</a:t>
            </a:fld>
            <a:endParaRPr lang="zh-CN" altLang="en-US"/>
          </a:p>
        </p:txBody>
      </p:sp>
    </p:spTree>
    <p:extLst>
      <p:ext uri="{BB962C8B-B14F-4D97-AF65-F5344CB8AC3E}">
        <p14:creationId xmlns:p14="http://schemas.microsoft.com/office/powerpoint/2010/main" val="41312157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457200" lvl="1" indent="0">
              <a:buFont typeface="Arial" panose="020B0604020202020204" pitchFamily="34" charset="0"/>
              <a:buNone/>
            </a:pPr>
            <a:r>
              <a:rPr lang="en-US" altLang="zh-CN" sz="2000" dirty="0" smtClean="0">
                <a:solidFill>
                  <a:schemeClr val="tx1">
                    <a:lumMod val="75000"/>
                    <a:lumOff val="25000"/>
                  </a:schemeClr>
                </a:solidFill>
                <a:ea typeface="华文楷体" panose="02010600040101010101" pitchFamily="2" charset="-122"/>
              </a:rPr>
              <a:t>1</a:t>
            </a:r>
          </a:p>
          <a:p>
            <a:pPr marL="800100" lvl="1" indent="-342900">
              <a:buFont typeface="Arial" panose="020B0604020202020204" pitchFamily="34" charset="0"/>
              <a:buChar char="•"/>
            </a:pPr>
            <a:r>
              <a:rPr lang="en-US" altLang="zh-CN" sz="2000" dirty="0" smtClean="0">
                <a:solidFill>
                  <a:schemeClr val="tx1">
                    <a:lumMod val="75000"/>
                    <a:lumOff val="25000"/>
                  </a:schemeClr>
                </a:solidFill>
                <a:ea typeface="华文楷体" panose="02010600040101010101" pitchFamily="2" charset="-122"/>
              </a:rPr>
              <a:t>build several sub-models</a:t>
            </a:r>
          </a:p>
          <a:p>
            <a:pPr marL="800100" lvl="1" indent="-342900">
              <a:buFont typeface="Arial" panose="020B0604020202020204" pitchFamily="34" charset="0"/>
              <a:buChar char="•"/>
            </a:pPr>
            <a:r>
              <a:rPr lang="en-US" altLang="zh-CN" sz="2000" dirty="0" smtClean="0">
                <a:solidFill>
                  <a:schemeClr val="tx1">
                    <a:lumMod val="75000"/>
                    <a:lumOff val="25000"/>
                  </a:schemeClr>
                </a:solidFill>
                <a:ea typeface="华文楷体" panose="02010600040101010101" pitchFamily="2" charset="-122"/>
              </a:rPr>
              <a:t>tedious and lack of training data</a:t>
            </a:r>
          </a:p>
          <a:p>
            <a:r>
              <a:rPr lang="en-US" altLang="zh-CN" dirty="0" smtClean="0"/>
              <a:t>2</a:t>
            </a:r>
          </a:p>
          <a:p>
            <a:pPr marL="800100" lvl="1" indent="-342900">
              <a:buFont typeface="Arial" panose="020B0604020202020204" pitchFamily="34" charset="0"/>
              <a:buChar char="•"/>
            </a:pPr>
            <a:r>
              <a:rPr lang="en-US" altLang="zh-CN" sz="2000" dirty="0" smtClean="0">
                <a:solidFill>
                  <a:schemeClr val="tx1">
                    <a:lumMod val="75000"/>
                    <a:lumOff val="25000"/>
                  </a:schemeClr>
                </a:solidFill>
                <a:ea typeface="华文楷体" panose="02010600040101010101" pitchFamily="2" charset="-122"/>
              </a:rPr>
              <a:t>timestamp, start location, destination, traffic condition, weather condition etc.</a:t>
            </a:r>
          </a:p>
          <a:p>
            <a:pPr marL="800100" lvl="1" indent="-342900">
              <a:buFont typeface="Arial" panose="020B0604020202020204" pitchFamily="34" charset="0"/>
              <a:buChar char="•"/>
            </a:pPr>
            <a:r>
              <a:rPr lang="en-US" altLang="zh-CN" sz="2000" dirty="0" smtClean="0">
                <a:solidFill>
                  <a:schemeClr val="tx1">
                    <a:lumMod val="75000"/>
                    <a:lumOff val="25000"/>
                  </a:schemeClr>
                </a:solidFill>
                <a:ea typeface="华文楷体" panose="02010600040101010101" pitchFamily="2" charset="-122"/>
              </a:rPr>
              <a:t>“hand-crafted” features </a:t>
            </a:r>
          </a:p>
          <a:p>
            <a:pPr marL="800100" lvl="1" indent="-342900">
              <a:buFont typeface="Arial" panose="020B0604020202020204" pitchFamily="34" charset="0"/>
              <a:buChar char="•"/>
            </a:pPr>
            <a:r>
              <a:rPr lang="en-US" altLang="zh-CN" sz="2000" dirty="0" smtClean="0">
                <a:solidFill>
                  <a:schemeClr val="tx1">
                    <a:lumMod val="75000"/>
                    <a:lumOff val="25000"/>
                  </a:schemeClr>
                </a:solidFill>
                <a:ea typeface="华文楷体" panose="02010600040101010101" pitchFamily="2" charset="-122"/>
              </a:rPr>
              <a:t>off-the-shelf learning algorithms</a:t>
            </a:r>
          </a:p>
          <a:p>
            <a:endParaRPr lang="zh-CN" altLang="en-US" dirty="0"/>
          </a:p>
        </p:txBody>
      </p:sp>
      <p:sp>
        <p:nvSpPr>
          <p:cNvPr id="4" name="灯片编号占位符 3"/>
          <p:cNvSpPr>
            <a:spLocks noGrp="1"/>
          </p:cNvSpPr>
          <p:nvPr>
            <p:ph type="sldNum" sz="quarter" idx="10"/>
          </p:nvPr>
        </p:nvSpPr>
        <p:spPr/>
        <p:txBody>
          <a:bodyPr/>
          <a:lstStyle/>
          <a:p>
            <a:fld id="{2E16E15A-D7A9-4169-A7C2-BCB1B8BA29D0}" type="slidenum">
              <a:rPr lang="zh-CN" altLang="en-US" smtClean="0"/>
              <a:t>21</a:t>
            </a:fld>
            <a:endParaRPr lang="zh-CN" altLang="en-US"/>
          </a:p>
        </p:txBody>
      </p:sp>
    </p:spTree>
    <p:extLst>
      <p:ext uri="{BB962C8B-B14F-4D97-AF65-F5344CB8AC3E}">
        <p14:creationId xmlns:p14="http://schemas.microsoft.com/office/powerpoint/2010/main" val="14693963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baseline="0" dirty="0" smtClean="0">
                <a:solidFill>
                  <a:schemeClr val="tx1"/>
                </a:solidFill>
                <a:effectLst/>
                <a:latin typeface="+mn-lt"/>
                <a:ea typeface="+mn-ea"/>
                <a:cs typeface="+mn-cs"/>
              </a:rPr>
              <a:t>首先我们讲一下什么是时空数据。简单来说，时空数据就是同时带有时间和空间两种属性的数据，比如</a:t>
            </a:r>
            <a:r>
              <a:rPr lang="en-US" altLang="zh-CN" sz="1200" b="0" i="0" kern="1200" baseline="0" dirty="0" err="1" smtClean="0">
                <a:solidFill>
                  <a:schemeClr val="tx1"/>
                </a:solidFill>
                <a:effectLst/>
                <a:latin typeface="+mn-lt"/>
                <a:ea typeface="+mn-ea"/>
                <a:cs typeface="+mn-cs"/>
              </a:rPr>
              <a:t>gps</a:t>
            </a:r>
            <a:r>
              <a:rPr lang="zh-CN" altLang="en-US" sz="1200" b="0" i="0" kern="1200" baseline="0" dirty="0" smtClean="0">
                <a:solidFill>
                  <a:schemeClr val="tx1"/>
                </a:solidFill>
                <a:effectLst/>
                <a:latin typeface="+mn-lt"/>
                <a:ea typeface="+mn-ea"/>
                <a:cs typeface="+mn-cs"/>
              </a:rPr>
              <a:t>数据，其中包含了经纬度，时间戳。但是时空数据包含的范围远远不止</a:t>
            </a:r>
            <a:r>
              <a:rPr lang="en-US" altLang="zh-CN" sz="1200" b="0" i="0" kern="1200" baseline="0" dirty="0" err="1" smtClean="0">
                <a:solidFill>
                  <a:schemeClr val="tx1"/>
                </a:solidFill>
                <a:effectLst/>
                <a:latin typeface="+mn-lt"/>
                <a:ea typeface="+mn-ea"/>
                <a:cs typeface="+mn-cs"/>
              </a:rPr>
              <a:t>gps</a:t>
            </a:r>
            <a:r>
              <a:rPr lang="zh-CN" altLang="en-US" sz="1200" b="0" i="0" kern="1200" baseline="0" dirty="0" smtClean="0">
                <a:solidFill>
                  <a:schemeClr val="tx1"/>
                </a:solidFill>
                <a:effectLst/>
                <a:latin typeface="+mn-lt"/>
                <a:ea typeface="+mn-ea"/>
                <a:cs typeface="+mn-cs"/>
              </a:rPr>
              <a:t>一种，实际上时空数据在生活中被应用到方方面面。举几个具体的例子，交通领域我们用用户定位数据数据来分析一段时间人流的动向，用在线叫车数据预测城市不同区域打车的供需。在经济领域，我们用不同地区用户对某些商品的搜索数据来做商业选址。</a:t>
            </a:r>
            <a:endParaRPr lang="en-US" altLang="zh-CN" sz="1200" b="0" i="0" kern="1200" baseline="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2E16E15A-D7A9-4169-A7C2-BCB1B8BA29D0}" type="slidenum">
              <a:rPr lang="zh-CN" altLang="en-US" smtClean="0"/>
              <a:t>3</a:t>
            </a:fld>
            <a:endParaRPr lang="zh-CN" altLang="en-US"/>
          </a:p>
        </p:txBody>
      </p:sp>
    </p:spTree>
    <p:extLst>
      <p:ext uri="{BB962C8B-B14F-4D97-AF65-F5344CB8AC3E}">
        <p14:creationId xmlns:p14="http://schemas.microsoft.com/office/powerpoint/2010/main" val="364506830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457200" lvl="1" indent="0">
              <a:buFont typeface="Arial" panose="020B0604020202020204" pitchFamily="34" charset="0"/>
              <a:buNone/>
            </a:pPr>
            <a:r>
              <a:rPr lang="en-US" altLang="zh-CN" sz="2000" dirty="0" smtClean="0">
                <a:solidFill>
                  <a:schemeClr val="tx1">
                    <a:lumMod val="75000"/>
                    <a:lumOff val="25000"/>
                  </a:schemeClr>
                </a:solidFill>
                <a:ea typeface="华文楷体" panose="02010600040101010101" pitchFamily="2" charset="-122"/>
              </a:rPr>
              <a:t>1</a:t>
            </a:r>
          </a:p>
          <a:p>
            <a:pPr marL="800100" lvl="1" indent="-342900">
              <a:buFont typeface="Arial" panose="020B0604020202020204" pitchFamily="34" charset="0"/>
              <a:buChar char="•"/>
            </a:pPr>
            <a:r>
              <a:rPr lang="en-US" altLang="zh-CN" sz="2000" dirty="0" smtClean="0">
                <a:solidFill>
                  <a:schemeClr val="tx1">
                    <a:lumMod val="75000"/>
                    <a:lumOff val="25000"/>
                  </a:schemeClr>
                </a:solidFill>
                <a:ea typeface="华文楷体" panose="02010600040101010101" pitchFamily="2" charset="-122"/>
              </a:rPr>
              <a:t>build several sub-models</a:t>
            </a:r>
          </a:p>
          <a:p>
            <a:pPr marL="800100" lvl="1" indent="-342900">
              <a:buFont typeface="Arial" panose="020B0604020202020204" pitchFamily="34" charset="0"/>
              <a:buChar char="•"/>
            </a:pPr>
            <a:r>
              <a:rPr lang="en-US" altLang="zh-CN" sz="2000" dirty="0" smtClean="0">
                <a:solidFill>
                  <a:schemeClr val="tx1">
                    <a:lumMod val="75000"/>
                    <a:lumOff val="25000"/>
                  </a:schemeClr>
                </a:solidFill>
                <a:ea typeface="华文楷体" panose="02010600040101010101" pitchFamily="2" charset="-122"/>
              </a:rPr>
              <a:t>tedious and lack of training data</a:t>
            </a:r>
          </a:p>
          <a:p>
            <a:r>
              <a:rPr lang="en-US" altLang="zh-CN" dirty="0" smtClean="0"/>
              <a:t>2</a:t>
            </a:r>
          </a:p>
          <a:p>
            <a:pPr marL="800100" lvl="1" indent="-342900">
              <a:buFont typeface="Arial" panose="020B0604020202020204" pitchFamily="34" charset="0"/>
              <a:buChar char="•"/>
            </a:pPr>
            <a:r>
              <a:rPr lang="en-US" altLang="zh-CN" sz="2000" dirty="0" smtClean="0">
                <a:solidFill>
                  <a:schemeClr val="tx1">
                    <a:lumMod val="75000"/>
                    <a:lumOff val="25000"/>
                  </a:schemeClr>
                </a:solidFill>
                <a:ea typeface="华文楷体" panose="02010600040101010101" pitchFamily="2" charset="-122"/>
              </a:rPr>
              <a:t>timestamp, start location, destination, traffic condition, weather condition etc.</a:t>
            </a:r>
          </a:p>
          <a:p>
            <a:pPr marL="800100" lvl="1" indent="-342900">
              <a:buFont typeface="Arial" panose="020B0604020202020204" pitchFamily="34" charset="0"/>
              <a:buChar char="•"/>
            </a:pPr>
            <a:r>
              <a:rPr lang="en-US" altLang="zh-CN" sz="2000" dirty="0" smtClean="0">
                <a:solidFill>
                  <a:schemeClr val="tx1">
                    <a:lumMod val="75000"/>
                    <a:lumOff val="25000"/>
                  </a:schemeClr>
                </a:solidFill>
                <a:ea typeface="华文楷体" panose="02010600040101010101" pitchFamily="2" charset="-122"/>
              </a:rPr>
              <a:t>“hand-crafted” features </a:t>
            </a:r>
          </a:p>
          <a:p>
            <a:pPr marL="800100" lvl="1" indent="-342900">
              <a:buFont typeface="Arial" panose="020B0604020202020204" pitchFamily="34" charset="0"/>
              <a:buChar char="•"/>
            </a:pPr>
            <a:r>
              <a:rPr lang="en-US" altLang="zh-CN" sz="2000" dirty="0" smtClean="0">
                <a:solidFill>
                  <a:schemeClr val="tx1">
                    <a:lumMod val="75000"/>
                    <a:lumOff val="25000"/>
                  </a:schemeClr>
                </a:solidFill>
                <a:ea typeface="华文楷体" panose="02010600040101010101" pitchFamily="2" charset="-122"/>
              </a:rPr>
              <a:t>off-the-shelf learning algorithms</a:t>
            </a:r>
          </a:p>
          <a:p>
            <a:endParaRPr lang="zh-CN" altLang="en-US" dirty="0"/>
          </a:p>
        </p:txBody>
      </p:sp>
      <p:sp>
        <p:nvSpPr>
          <p:cNvPr id="4" name="灯片编号占位符 3"/>
          <p:cNvSpPr>
            <a:spLocks noGrp="1"/>
          </p:cNvSpPr>
          <p:nvPr>
            <p:ph type="sldNum" sz="quarter" idx="10"/>
          </p:nvPr>
        </p:nvSpPr>
        <p:spPr/>
        <p:txBody>
          <a:bodyPr/>
          <a:lstStyle/>
          <a:p>
            <a:fld id="{2E16E15A-D7A9-4169-A7C2-BCB1B8BA29D0}" type="slidenum">
              <a:rPr lang="zh-CN" altLang="en-US" smtClean="0"/>
              <a:t>22</a:t>
            </a:fld>
            <a:endParaRPr lang="zh-CN" altLang="en-US"/>
          </a:p>
        </p:txBody>
      </p:sp>
    </p:spTree>
    <p:extLst>
      <p:ext uri="{BB962C8B-B14F-4D97-AF65-F5344CB8AC3E}">
        <p14:creationId xmlns:p14="http://schemas.microsoft.com/office/powerpoint/2010/main" val="41419283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457200" lvl="1" indent="0">
              <a:buFont typeface="Arial" panose="020B0604020202020204" pitchFamily="34" charset="0"/>
              <a:buNone/>
            </a:pPr>
            <a:r>
              <a:rPr lang="zh-CN" altLang="en-US" sz="2000" dirty="0" smtClean="0">
                <a:solidFill>
                  <a:schemeClr val="tx1">
                    <a:lumMod val="75000"/>
                    <a:lumOff val="25000"/>
                  </a:schemeClr>
                </a:solidFill>
                <a:ea typeface="华文楷体" panose="02010600040101010101" pitchFamily="2" charset="-122"/>
              </a:rPr>
              <a:t>讲一下模型优势：</a:t>
            </a:r>
            <a:endParaRPr lang="en-US" altLang="zh-CN" sz="2000" dirty="0" smtClean="0">
              <a:solidFill>
                <a:schemeClr val="tx1">
                  <a:lumMod val="75000"/>
                  <a:lumOff val="25000"/>
                </a:schemeClr>
              </a:solidFill>
              <a:ea typeface="华文楷体" panose="02010600040101010101" pitchFamily="2" charset="-122"/>
            </a:endParaRPr>
          </a:p>
          <a:p>
            <a:pPr marL="914400" lvl="1" indent="-457200">
              <a:buFont typeface="Arial" panose="020B0604020202020204" pitchFamily="34" charset="0"/>
              <a:buAutoNum type="arabicPeriod"/>
            </a:pPr>
            <a:r>
              <a:rPr lang="en-US" altLang="zh-CN" sz="2000" dirty="0" smtClean="0">
                <a:solidFill>
                  <a:schemeClr val="tx1">
                    <a:lumMod val="75000"/>
                    <a:lumOff val="25000"/>
                  </a:schemeClr>
                </a:solidFill>
                <a:ea typeface="华文楷体" panose="02010600040101010101" pitchFamily="2" charset="-122"/>
              </a:rPr>
              <a:t>End to end</a:t>
            </a:r>
            <a:r>
              <a:rPr lang="zh-CN" altLang="en-US" sz="2000" dirty="0" smtClean="0">
                <a:solidFill>
                  <a:schemeClr val="tx1">
                    <a:lumMod val="75000"/>
                    <a:lumOff val="25000"/>
                  </a:schemeClr>
                </a:solidFill>
                <a:ea typeface="华文楷体" panose="02010600040101010101" pitchFamily="2" charset="-122"/>
              </a:rPr>
              <a:t>模型，方便使用（比赛中多是不同模型叠加，降低</a:t>
            </a:r>
            <a:r>
              <a:rPr lang="en-US" altLang="zh-CN" sz="2000" dirty="0" smtClean="0">
                <a:solidFill>
                  <a:schemeClr val="tx1">
                    <a:lumMod val="75000"/>
                    <a:lumOff val="25000"/>
                  </a:schemeClr>
                </a:solidFill>
                <a:ea typeface="华文楷体" panose="02010600040101010101" pitchFamily="2" charset="-122"/>
              </a:rPr>
              <a:t>variance</a:t>
            </a:r>
            <a:r>
              <a:rPr lang="zh-CN" altLang="en-US" sz="2000" dirty="0" smtClean="0">
                <a:solidFill>
                  <a:schemeClr val="tx1">
                    <a:lumMod val="75000"/>
                    <a:lumOff val="25000"/>
                  </a:schemeClr>
                </a:solidFill>
                <a:ea typeface="华文楷体" panose="02010600040101010101" pitchFamily="2" charset="-122"/>
              </a:rPr>
              <a:t>的方式提高结果），单模型，几乎没有手提</a:t>
            </a:r>
            <a:r>
              <a:rPr lang="en-US" altLang="zh-CN" sz="2000" dirty="0" smtClean="0">
                <a:solidFill>
                  <a:schemeClr val="tx1">
                    <a:lumMod val="75000"/>
                    <a:lumOff val="25000"/>
                  </a:schemeClr>
                </a:solidFill>
                <a:ea typeface="华文楷体" panose="02010600040101010101" pitchFamily="2" charset="-122"/>
              </a:rPr>
              <a:t>feature</a:t>
            </a:r>
            <a:r>
              <a:rPr lang="zh-CN" altLang="en-US" sz="2000" dirty="0" smtClean="0">
                <a:solidFill>
                  <a:schemeClr val="tx1">
                    <a:lumMod val="75000"/>
                    <a:lumOff val="25000"/>
                  </a:schemeClr>
                </a:solidFill>
                <a:ea typeface="华文楷体" panose="02010600040101010101" pitchFamily="2" charset="-122"/>
              </a:rPr>
              <a:t>的情况下，我们的模型可以取得一个</a:t>
            </a:r>
            <a:r>
              <a:rPr lang="en-US" altLang="zh-CN" sz="2000" dirty="0" smtClean="0">
                <a:solidFill>
                  <a:schemeClr val="tx1">
                    <a:lumMod val="75000"/>
                    <a:lumOff val="25000"/>
                  </a:schemeClr>
                </a:solidFill>
                <a:ea typeface="华文楷体" panose="02010600040101010101" pitchFamily="2" charset="-122"/>
              </a:rPr>
              <a:t>competitive</a:t>
            </a:r>
            <a:r>
              <a:rPr lang="zh-CN" altLang="en-US" sz="2000" dirty="0" smtClean="0">
                <a:solidFill>
                  <a:schemeClr val="tx1">
                    <a:lumMod val="75000"/>
                    <a:lumOff val="25000"/>
                  </a:schemeClr>
                </a:solidFill>
                <a:ea typeface="华文楷体" panose="02010600040101010101" pitchFamily="2" charset="-122"/>
              </a:rPr>
              <a:t>的结果</a:t>
            </a:r>
            <a:endParaRPr lang="en-US" altLang="zh-CN" sz="2000" dirty="0" smtClean="0">
              <a:solidFill>
                <a:schemeClr val="tx1">
                  <a:lumMod val="75000"/>
                  <a:lumOff val="25000"/>
                </a:schemeClr>
              </a:solidFill>
              <a:ea typeface="华文楷体" panose="02010600040101010101" pitchFamily="2" charset="-122"/>
            </a:endParaRPr>
          </a:p>
          <a:p>
            <a:pPr marL="914400" lvl="1" indent="-457200">
              <a:buFont typeface="Arial" panose="020B0604020202020204" pitchFamily="34" charset="0"/>
              <a:buAutoNum type="arabicPeriod"/>
            </a:pPr>
            <a:r>
              <a:rPr lang="zh-CN" altLang="en-US" sz="2000" dirty="0" smtClean="0">
                <a:solidFill>
                  <a:schemeClr val="tx1">
                    <a:lumMod val="75000"/>
                    <a:lumOff val="25000"/>
                  </a:schemeClr>
                </a:solidFill>
                <a:ea typeface="华文楷体" panose="02010600040101010101" pitchFamily="2" charset="-122"/>
              </a:rPr>
              <a:t>设计了一个通用的</a:t>
            </a:r>
            <a:r>
              <a:rPr lang="en-US" altLang="zh-CN" sz="2000" dirty="0" smtClean="0">
                <a:solidFill>
                  <a:schemeClr val="tx1">
                    <a:lumMod val="75000"/>
                    <a:lumOff val="25000"/>
                  </a:schemeClr>
                </a:solidFill>
                <a:ea typeface="华文楷体" panose="02010600040101010101" pitchFamily="2" charset="-122"/>
              </a:rPr>
              <a:t>block</a:t>
            </a:r>
            <a:r>
              <a:rPr lang="zh-CN" altLang="en-US" sz="2000" dirty="0" smtClean="0">
                <a:solidFill>
                  <a:schemeClr val="tx1">
                    <a:lumMod val="75000"/>
                    <a:lumOff val="25000"/>
                  </a:schemeClr>
                </a:solidFill>
                <a:ea typeface="华文楷体" panose="02010600040101010101" pitchFamily="2" charset="-122"/>
              </a:rPr>
              <a:t>：</a:t>
            </a:r>
            <a:r>
              <a:rPr lang="en-US" altLang="zh-CN" sz="2000" dirty="0" smtClean="0">
                <a:solidFill>
                  <a:schemeClr val="tx1">
                    <a:lumMod val="75000"/>
                    <a:lumOff val="25000"/>
                  </a:schemeClr>
                </a:solidFill>
                <a:ea typeface="华文楷体" panose="02010600040101010101" pitchFamily="2" charset="-122"/>
              </a:rPr>
              <a:t> identity block</a:t>
            </a:r>
            <a:r>
              <a:rPr lang="zh-CN" altLang="en-US" sz="2000" dirty="0" smtClean="0">
                <a:solidFill>
                  <a:schemeClr val="tx1">
                    <a:lumMod val="75000"/>
                    <a:lumOff val="25000"/>
                  </a:schemeClr>
                </a:solidFill>
                <a:ea typeface="华文楷体" panose="02010600040101010101" pitchFamily="2" charset="-122"/>
              </a:rPr>
              <a:t>，可以利用</a:t>
            </a:r>
            <a:r>
              <a:rPr lang="en-US" altLang="zh-CN" sz="2000" dirty="0" smtClean="0">
                <a:solidFill>
                  <a:schemeClr val="tx1">
                    <a:lumMod val="75000"/>
                    <a:lumOff val="25000"/>
                  </a:schemeClr>
                </a:solidFill>
                <a:ea typeface="华文楷体" panose="02010600040101010101" pitchFamily="2" charset="-122"/>
              </a:rPr>
              <a:t>word embedding</a:t>
            </a:r>
            <a:r>
              <a:rPr lang="zh-CN" altLang="en-US" sz="2000" dirty="0" smtClean="0">
                <a:solidFill>
                  <a:schemeClr val="tx1">
                    <a:lumMod val="75000"/>
                    <a:lumOff val="25000"/>
                  </a:schemeClr>
                </a:solidFill>
                <a:ea typeface="华文楷体" panose="02010600040101010101" pitchFamily="2" charset="-122"/>
              </a:rPr>
              <a:t>自动发现相似的格子，使得这些格子能够共享数据，避免了传统手工设计距离、分开建模的问题，而且后面我们模型中也还在使用，效果好</a:t>
            </a:r>
            <a:endParaRPr lang="en-US" altLang="zh-CN" sz="2000" dirty="0" smtClean="0">
              <a:solidFill>
                <a:schemeClr val="tx1">
                  <a:lumMod val="75000"/>
                  <a:lumOff val="25000"/>
                </a:schemeClr>
              </a:solidFill>
              <a:ea typeface="华文楷体" panose="02010600040101010101" pitchFamily="2" charset="-122"/>
            </a:endParaRPr>
          </a:p>
          <a:p>
            <a:pPr marL="914400" lvl="1" indent="-457200">
              <a:buFont typeface="Arial" panose="020B0604020202020204" pitchFamily="34" charset="0"/>
              <a:buAutoNum type="arabicPeriod"/>
            </a:pPr>
            <a:r>
              <a:rPr lang="zh-CN" altLang="en-US" sz="2000" dirty="0" smtClean="0">
                <a:solidFill>
                  <a:schemeClr val="tx1">
                    <a:lumMod val="75000"/>
                    <a:lumOff val="25000"/>
                  </a:schemeClr>
                </a:solidFill>
                <a:ea typeface="华文楷体" panose="02010600040101010101" pitchFamily="2" charset="-122"/>
              </a:rPr>
              <a:t>自定义了一个</a:t>
            </a:r>
            <a:r>
              <a:rPr lang="en-US" altLang="zh-CN" sz="2000" dirty="0" smtClean="0">
                <a:solidFill>
                  <a:schemeClr val="tx1">
                    <a:lumMod val="75000"/>
                    <a:lumOff val="25000"/>
                  </a:schemeClr>
                </a:solidFill>
                <a:ea typeface="华文楷体" panose="02010600040101010101" pitchFamily="2" charset="-122"/>
              </a:rPr>
              <a:t>weighted sum layer</a:t>
            </a:r>
            <a:r>
              <a:rPr lang="zh-CN" altLang="en-US" sz="2000" dirty="0" smtClean="0">
                <a:solidFill>
                  <a:schemeClr val="tx1">
                    <a:lumMod val="75000"/>
                    <a:lumOff val="25000"/>
                  </a:schemeClr>
                </a:solidFill>
                <a:ea typeface="华文楷体" panose="02010600040101010101" pitchFamily="2" charset="-122"/>
              </a:rPr>
              <a:t>，显示的促使网络去自行学习对不同星期的依赖，（比较过往）数据利用率高，</a:t>
            </a:r>
            <a:endParaRPr lang="en-US" altLang="zh-CN" sz="2000" dirty="0" smtClean="0">
              <a:solidFill>
                <a:schemeClr val="tx1">
                  <a:lumMod val="75000"/>
                  <a:lumOff val="25000"/>
                </a:schemeClr>
              </a:solidFill>
              <a:ea typeface="华文楷体" panose="02010600040101010101" pitchFamily="2" charset="-122"/>
            </a:endParaRPr>
          </a:p>
          <a:p>
            <a:pPr marL="914400" lvl="1" indent="-457200">
              <a:buFont typeface="Arial" panose="020B0604020202020204" pitchFamily="34" charset="0"/>
              <a:buAutoNum type="arabicPeriod"/>
            </a:pPr>
            <a:r>
              <a:rPr lang="zh-CN" altLang="en-US" sz="2000" dirty="0" smtClean="0">
                <a:solidFill>
                  <a:schemeClr val="tx1">
                    <a:lumMod val="75000"/>
                    <a:lumOff val="25000"/>
                  </a:schemeClr>
                </a:solidFill>
                <a:ea typeface="华文楷体" panose="02010600040101010101" pitchFamily="2" charset="-122"/>
              </a:rPr>
              <a:t>通过</a:t>
            </a:r>
            <a:r>
              <a:rPr lang="en-US" altLang="zh-CN" sz="2000" dirty="0" smtClean="0">
                <a:solidFill>
                  <a:schemeClr val="tx1">
                    <a:lumMod val="75000"/>
                    <a:lumOff val="25000"/>
                  </a:schemeClr>
                </a:solidFill>
                <a:ea typeface="华文楷体" panose="02010600040101010101" pitchFamily="2" charset="-122"/>
              </a:rPr>
              <a:t>residual</a:t>
            </a:r>
            <a:r>
              <a:rPr lang="zh-CN" altLang="en-US" sz="2000" dirty="0" smtClean="0">
                <a:solidFill>
                  <a:schemeClr val="tx1">
                    <a:lumMod val="75000"/>
                    <a:lumOff val="25000"/>
                  </a:schemeClr>
                </a:solidFill>
                <a:ea typeface="华文楷体" panose="02010600040101010101" pitchFamily="2" charset="-122"/>
              </a:rPr>
              <a:t>的方式连接不同</a:t>
            </a:r>
            <a:r>
              <a:rPr lang="en-US" altLang="zh-CN" sz="2000" dirty="0" smtClean="0">
                <a:solidFill>
                  <a:schemeClr val="tx1">
                    <a:lumMod val="75000"/>
                    <a:lumOff val="25000"/>
                  </a:schemeClr>
                </a:solidFill>
                <a:ea typeface="华文楷体" panose="02010600040101010101" pitchFamily="2" charset="-122"/>
              </a:rPr>
              <a:t>block</a:t>
            </a:r>
            <a:r>
              <a:rPr lang="zh-CN" altLang="en-US" sz="2000" dirty="0" smtClean="0">
                <a:solidFill>
                  <a:schemeClr val="tx1">
                    <a:lumMod val="75000"/>
                    <a:lumOff val="25000"/>
                  </a:schemeClr>
                </a:solidFill>
                <a:ea typeface="华文楷体" panose="02010600040101010101" pitchFamily="2" charset="-122"/>
              </a:rPr>
              <a:t>，不仅使得训练过程更稳定，结果更好，也是的模型更</a:t>
            </a:r>
            <a:r>
              <a:rPr lang="en-US" altLang="zh-CN" sz="2000" dirty="0" smtClean="0">
                <a:solidFill>
                  <a:schemeClr val="tx1">
                    <a:lumMod val="75000"/>
                    <a:lumOff val="25000"/>
                  </a:schemeClr>
                </a:solidFill>
                <a:ea typeface="华文楷体" panose="02010600040101010101" pitchFamily="2" charset="-122"/>
              </a:rPr>
              <a:t>flexible</a:t>
            </a:r>
            <a:r>
              <a:rPr lang="zh-CN" altLang="en-US" sz="2000" dirty="0" smtClean="0">
                <a:solidFill>
                  <a:schemeClr val="tx1">
                    <a:lumMod val="75000"/>
                    <a:lumOff val="25000"/>
                  </a:schemeClr>
                </a:solidFill>
                <a:ea typeface="华文楷体" panose="02010600040101010101" pitchFamily="2" charset="-122"/>
              </a:rPr>
              <a:t>。方便引入新的外部数据，我们的模型对一种数据设计一个</a:t>
            </a:r>
            <a:r>
              <a:rPr lang="en-US" altLang="zh-CN" sz="2000" dirty="0" smtClean="0">
                <a:solidFill>
                  <a:schemeClr val="tx1">
                    <a:lumMod val="75000"/>
                    <a:lumOff val="25000"/>
                  </a:schemeClr>
                </a:solidFill>
                <a:ea typeface="华文楷体" panose="02010600040101010101" pitchFamily="2" charset="-122"/>
              </a:rPr>
              <a:t>block</a:t>
            </a:r>
            <a:r>
              <a:rPr lang="zh-CN" altLang="en-US" sz="2000" dirty="0" smtClean="0">
                <a:solidFill>
                  <a:schemeClr val="tx1">
                    <a:lumMod val="75000"/>
                    <a:lumOff val="25000"/>
                  </a:schemeClr>
                </a:solidFill>
                <a:ea typeface="华文楷体" panose="02010600040101010101" pitchFamily="2" charset="-122"/>
              </a:rPr>
              <a:t>，新来数据放入新的</a:t>
            </a:r>
            <a:r>
              <a:rPr lang="en-US" altLang="zh-CN" sz="2000" dirty="0" smtClean="0">
                <a:solidFill>
                  <a:schemeClr val="tx1">
                    <a:lumMod val="75000"/>
                    <a:lumOff val="25000"/>
                  </a:schemeClr>
                </a:solidFill>
                <a:ea typeface="华文楷体" panose="02010600040101010101" pitchFamily="2" charset="-122"/>
              </a:rPr>
              <a:t>block</a:t>
            </a:r>
            <a:r>
              <a:rPr lang="zh-CN" altLang="en-US" sz="2000" dirty="0" smtClean="0">
                <a:solidFill>
                  <a:schemeClr val="tx1">
                    <a:lumMod val="75000"/>
                    <a:lumOff val="25000"/>
                  </a:schemeClr>
                </a:solidFill>
                <a:ea typeface="华文楷体" panose="02010600040101010101" pitchFamily="2" charset="-122"/>
              </a:rPr>
              <a:t>，通过</a:t>
            </a:r>
            <a:r>
              <a:rPr lang="en-US" altLang="zh-CN" sz="2000" dirty="0" smtClean="0">
                <a:solidFill>
                  <a:schemeClr val="tx1">
                    <a:lumMod val="75000"/>
                    <a:lumOff val="25000"/>
                  </a:schemeClr>
                </a:solidFill>
                <a:ea typeface="华文楷体" panose="02010600040101010101" pitchFamily="2" charset="-122"/>
              </a:rPr>
              <a:t>residual</a:t>
            </a:r>
            <a:r>
              <a:rPr lang="zh-CN" altLang="en-US" sz="2000" dirty="0" smtClean="0">
                <a:solidFill>
                  <a:schemeClr val="tx1">
                    <a:lumMod val="75000"/>
                    <a:lumOff val="25000"/>
                  </a:schemeClr>
                </a:solidFill>
                <a:ea typeface="华文楷体" panose="02010600040101010101" pitchFamily="2" charset="-122"/>
              </a:rPr>
              <a:t>放进来，不用重新训练，直接</a:t>
            </a:r>
            <a:r>
              <a:rPr lang="en-US" altLang="zh-CN" sz="2000" dirty="0" smtClean="0">
                <a:solidFill>
                  <a:schemeClr val="tx1">
                    <a:lumMod val="75000"/>
                    <a:lumOff val="25000"/>
                  </a:schemeClr>
                </a:solidFill>
                <a:ea typeface="华文楷体" panose="02010600040101010101" pitchFamily="2" charset="-122"/>
              </a:rPr>
              <a:t>refine</a:t>
            </a:r>
            <a:r>
              <a:rPr lang="zh-CN" altLang="en-US" sz="2000" dirty="0" smtClean="0">
                <a:solidFill>
                  <a:schemeClr val="tx1">
                    <a:lumMod val="75000"/>
                    <a:lumOff val="25000"/>
                  </a:schemeClr>
                </a:solidFill>
                <a:ea typeface="华文楷体" panose="02010600040101010101" pitchFamily="2" charset="-122"/>
              </a:rPr>
              <a:t>，非常灵活</a:t>
            </a:r>
            <a:endParaRPr lang="en-US" altLang="zh-CN" sz="2000" dirty="0" smtClean="0">
              <a:solidFill>
                <a:schemeClr val="tx1">
                  <a:lumMod val="75000"/>
                  <a:lumOff val="25000"/>
                </a:schemeClr>
              </a:solidFill>
              <a:ea typeface="华文楷体" panose="02010600040101010101" pitchFamily="2" charset="-122"/>
            </a:endParaRPr>
          </a:p>
          <a:p>
            <a:pPr marL="914400" lvl="1" indent="-457200">
              <a:buFont typeface="Arial" panose="020B0604020202020204" pitchFamily="34" charset="0"/>
              <a:buAutoNum type="arabicPeriod"/>
            </a:pPr>
            <a:r>
              <a:rPr lang="zh-CN" altLang="en-US" sz="2000" dirty="0" smtClean="0">
                <a:solidFill>
                  <a:schemeClr val="tx1">
                    <a:lumMod val="75000"/>
                    <a:lumOff val="25000"/>
                  </a:schemeClr>
                </a:solidFill>
                <a:ea typeface="华文楷体" panose="02010600040101010101" pitchFamily="2" charset="-122"/>
              </a:rPr>
              <a:t>比赛中只有一个月数据，实际中数据肯定比这个多很多，模型还有很大潜力</a:t>
            </a:r>
            <a:endParaRPr lang="en-US" altLang="zh-CN" sz="2000" dirty="0" smtClean="0">
              <a:solidFill>
                <a:schemeClr val="tx1">
                  <a:lumMod val="75000"/>
                  <a:lumOff val="25000"/>
                </a:schemeClr>
              </a:solidFill>
              <a:ea typeface="华文楷体" panose="02010600040101010101" pitchFamily="2" charset="-122"/>
            </a:endParaRPr>
          </a:p>
          <a:p>
            <a:endParaRPr lang="zh-CN" altLang="en-US" dirty="0"/>
          </a:p>
        </p:txBody>
      </p:sp>
      <p:sp>
        <p:nvSpPr>
          <p:cNvPr id="4" name="灯片编号占位符 3"/>
          <p:cNvSpPr>
            <a:spLocks noGrp="1"/>
          </p:cNvSpPr>
          <p:nvPr>
            <p:ph type="sldNum" sz="quarter" idx="10"/>
          </p:nvPr>
        </p:nvSpPr>
        <p:spPr/>
        <p:txBody>
          <a:bodyPr/>
          <a:lstStyle/>
          <a:p>
            <a:fld id="{2E16E15A-D7A9-4169-A7C2-BCB1B8BA29D0}" type="slidenum">
              <a:rPr lang="zh-CN" altLang="en-US" smtClean="0"/>
              <a:t>23</a:t>
            </a:fld>
            <a:endParaRPr lang="zh-CN" altLang="en-US"/>
          </a:p>
        </p:txBody>
      </p:sp>
    </p:spTree>
    <p:extLst>
      <p:ext uri="{BB962C8B-B14F-4D97-AF65-F5344CB8AC3E}">
        <p14:creationId xmlns:p14="http://schemas.microsoft.com/office/powerpoint/2010/main" val="13680031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An accurate estimation of travel time </a:t>
            </a:r>
            <a:r>
              <a:rPr lang="en-US" altLang="zh-CN" sz="1200" dirty="0" smtClean="0">
                <a:solidFill>
                  <a:schemeClr val="tx1">
                    <a:lumMod val="75000"/>
                    <a:lumOff val="25000"/>
                  </a:schemeClr>
                </a:solidFill>
                <a:ea typeface="华文楷体" panose="02010600040101010101" pitchFamily="2" charset="-122"/>
              </a:rPr>
              <a:t>helps people better planning their routes</a:t>
            </a:r>
          </a:p>
          <a:p>
            <a:endParaRPr lang="en-US" altLang="zh-CN" sz="1200" dirty="0" smtClean="0">
              <a:solidFill>
                <a:schemeClr val="tx1">
                  <a:lumMod val="75000"/>
                  <a:lumOff val="25000"/>
                </a:schemeClr>
              </a:solidFill>
              <a:ea typeface="华文楷体" panose="02010600040101010101" pitchFamily="2" charset="-122"/>
            </a:endParaRPr>
          </a:p>
          <a:p>
            <a:r>
              <a:rPr lang="en-US" altLang="zh-CN" sz="2400" dirty="0" smtClean="0">
                <a:solidFill>
                  <a:schemeClr val="tx1">
                    <a:lumMod val="75000"/>
                    <a:lumOff val="25000"/>
                  </a:schemeClr>
                </a:solidFill>
                <a:ea typeface="华文楷体" panose="02010600040101010101" pitchFamily="2" charset="-122"/>
              </a:rPr>
              <a:t>electronic maps and online car-hailing services provide the TTE in their apps, such as Google Map, Uber, </a:t>
            </a:r>
            <a:r>
              <a:rPr lang="en-US" altLang="zh-CN" sz="2400" dirty="0" err="1" smtClean="0">
                <a:solidFill>
                  <a:schemeClr val="tx1">
                    <a:lumMod val="75000"/>
                    <a:lumOff val="25000"/>
                  </a:schemeClr>
                </a:solidFill>
                <a:ea typeface="华文楷体" panose="02010600040101010101" pitchFamily="2" charset="-122"/>
              </a:rPr>
              <a:t>Didi</a:t>
            </a:r>
            <a:r>
              <a:rPr lang="en-US" altLang="zh-CN" sz="2400" dirty="0" smtClean="0">
                <a:solidFill>
                  <a:schemeClr val="tx1">
                    <a:lumMod val="75000"/>
                    <a:lumOff val="25000"/>
                  </a:schemeClr>
                </a:solidFill>
                <a:ea typeface="华文楷体" panose="02010600040101010101" pitchFamily="2" charset="-122"/>
              </a:rPr>
              <a:t>, etc.</a:t>
            </a:r>
          </a:p>
          <a:p>
            <a:r>
              <a:rPr lang="zh-CN" altLang="en-US" sz="2400" dirty="0" smtClean="0">
                <a:solidFill>
                  <a:schemeClr val="tx1">
                    <a:lumMod val="75000"/>
                    <a:lumOff val="25000"/>
                  </a:schemeClr>
                </a:solidFill>
                <a:ea typeface="华文楷体" panose="02010600040101010101" pitchFamily="2" charset="-122"/>
              </a:rPr>
              <a:t>放手机预测时间截图</a:t>
            </a:r>
            <a:endParaRPr lang="en-US" altLang="zh-CN" sz="2400" dirty="0" smtClean="0">
              <a:solidFill>
                <a:schemeClr val="tx1">
                  <a:lumMod val="75000"/>
                  <a:lumOff val="25000"/>
                </a:schemeClr>
              </a:solidFill>
              <a:ea typeface="华文楷体" panose="02010600040101010101" pitchFamily="2" charset="-122"/>
            </a:endParaRPr>
          </a:p>
          <a:p>
            <a:r>
              <a:rPr lang="zh-CN" altLang="en-US" sz="1200" dirty="0" smtClean="0">
                <a:solidFill>
                  <a:schemeClr val="tx1">
                    <a:lumMod val="75000"/>
                    <a:lumOff val="25000"/>
                  </a:schemeClr>
                </a:solidFill>
                <a:ea typeface="华文楷体" panose="02010600040101010101" pitchFamily="2" charset="-122"/>
              </a:rPr>
              <a:t>过往预测方法有哪些不好的地方</a:t>
            </a:r>
            <a:endParaRPr lang="en-US" altLang="zh-CN" sz="1200" dirty="0" smtClean="0">
              <a:solidFill>
                <a:schemeClr val="tx1">
                  <a:lumMod val="75000"/>
                  <a:lumOff val="25000"/>
                </a:schemeClr>
              </a:solidFill>
              <a:ea typeface="华文楷体" panose="02010600040101010101" pitchFamily="2" charset="-122"/>
            </a:endParaRPr>
          </a:p>
          <a:p>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fld id="{2E16E15A-D7A9-4169-A7C2-BCB1B8BA29D0}" type="slidenum">
              <a:rPr lang="zh-CN" altLang="en-US" smtClean="0"/>
              <a:t>24</a:t>
            </a:fld>
            <a:endParaRPr lang="zh-CN" altLang="en-US"/>
          </a:p>
        </p:txBody>
      </p:sp>
    </p:spTree>
    <p:extLst>
      <p:ext uri="{BB962C8B-B14F-4D97-AF65-F5344CB8AC3E}">
        <p14:creationId xmlns:p14="http://schemas.microsoft.com/office/powerpoint/2010/main" val="27619405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加图</a:t>
            </a:r>
            <a:endParaRPr lang="en-US" altLang="zh-CN" dirty="0" smtClean="0"/>
          </a:p>
          <a:p>
            <a:r>
              <a:rPr lang="en-US" altLang="zh-CN" dirty="0" smtClean="0"/>
              <a:t>[Historical Trajectory]</a:t>
            </a:r>
          </a:p>
          <a:p>
            <a:r>
              <a:rPr lang="en-US" altLang="zh-CN" dirty="0" smtClean="0"/>
              <a:t>We define  a historical trajectory T as a sequence of consecutive historical GPS points, i.e., $T = \{p_1, \</a:t>
            </a:r>
            <a:r>
              <a:rPr lang="en-US" altLang="zh-CN" dirty="0" err="1" smtClean="0"/>
              <a:t>ldots</a:t>
            </a:r>
            <a:r>
              <a:rPr lang="en-US" altLang="zh-CN" dirty="0" smtClean="0"/>
              <a:t>, p_{|T|}\}$. Each GPS point $</a:t>
            </a:r>
            <a:r>
              <a:rPr lang="en-US" altLang="zh-CN" dirty="0" err="1" smtClean="0"/>
              <a:t>p_i</a:t>
            </a:r>
            <a:r>
              <a:rPr lang="en-US" altLang="zh-CN" dirty="0" smtClean="0"/>
              <a:t>$ contains: the latitude (</a:t>
            </a:r>
            <a:r>
              <a:rPr lang="en-US" altLang="zh-CN" dirty="0" err="1" smtClean="0"/>
              <a:t>p_i.lat</a:t>
            </a:r>
            <a:r>
              <a:rPr lang="en-US" altLang="zh-CN" dirty="0" smtClean="0"/>
              <a:t>), longitude (</a:t>
            </a:r>
            <a:r>
              <a:rPr lang="en-US" altLang="zh-CN" dirty="0" err="1" smtClean="0"/>
              <a:t>p_i.lng</a:t>
            </a:r>
            <a:r>
              <a:rPr lang="en-US" altLang="zh-CN" dirty="0" smtClean="0"/>
              <a:t>) and the timestamp (</a:t>
            </a:r>
            <a:r>
              <a:rPr lang="en-US" altLang="zh-CN" dirty="0" err="1" smtClean="0"/>
              <a:t>p_i.ts</a:t>
            </a:r>
            <a:r>
              <a:rPr lang="en-US" altLang="zh-CN" dirty="0" smtClean="0"/>
              <a:t>). Furthermore, for each trajectory we record its corresponding driver ID which we denote as </a:t>
            </a:r>
            <a:r>
              <a:rPr lang="en-US" altLang="zh-CN" dirty="0" err="1" smtClean="0"/>
              <a:t>driverID</a:t>
            </a:r>
            <a:r>
              <a:rPr lang="en-US" altLang="zh-CN" dirty="0" smtClean="0"/>
              <a:t>.</a:t>
            </a:r>
          </a:p>
          <a:p>
            <a:endParaRPr lang="en-US" altLang="zh-CN" dirty="0" smtClean="0"/>
          </a:p>
          <a:p>
            <a:endParaRPr lang="en-US" altLang="zh-CN" dirty="0" smtClean="0"/>
          </a:p>
          <a:p>
            <a:r>
              <a:rPr lang="en-US" altLang="zh-CN" dirty="0" smtClean="0"/>
              <a:t>	%During the training phase, we learn how to estimate the travel time of the given path, based on the historical trajectories. </a:t>
            </a:r>
          </a:p>
          <a:p>
            <a:r>
              <a:rPr lang="en-US" altLang="zh-CN" dirty="0" smtClean="0"/>
              <a:t>	%To make the testing data consistent with the training data, we convert the path $S$ to a sequence of location points by sampling. Each location is represented as a pair of longitude and latitude. </a:t>
            </a:r>
            <a:endParaRPr lang="zh-CN" altLang="en-US" dirty="0"/>
          </a:p>
        </p:txBody>
      </p:sp>
      <p:sp>
        <p:nvSpPr>
          <p:cNvPr id="4" name="灯片编号占位符 3"/>
          <p:cNvSpPr>
            <a:spLocks noGrp="1"/>
          </p:cNvSpPr>
          <p:nvPr>
            <p:ph type="sldNum" sz="quarter" idx="10"/>
          </p:nvPr>
        </p:nvSpPr>
        <p:spPr/>
        <p:txBody>
          <a:bodyPr/>
          <a:lstStyle/>
          <a:p>
            <a:fld id="{2E16E15A-D7A9-4169-A7C2-BCB1B8BA29D0}" type="slidenum">
              <a:rPr lang="zh-CN" altLang="en-US" smtClean="0"/>
              <a:t>25</a:t>
            </a:fld>
            <a:endParaRPr lang="zh-CN" altLang="en-US"/>
          </a:p>
        </p:txBody>
      </p:sp>
    </p:spTree>
    <p:extLst>
      <p:ext uri="{BB962C8B-B14F-4D97-AF65-F5344CB8AC3E}">
        <p14:creationId xmlns:p14="http://schemas.microsoft.com/office/powerpoint/2010/main" val="301727799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郑宇那个</a:t>
            </a:r>
            <a:r>
              <a:rPr lang="en-US" altLang="zh-CN" dirty="0" smtClean="0"/>
              <a:t>work</a:t>
            </a:r>
            <a:r>
              <a:rPr lang="zh-CN" altLang="en-US" dirty="0" smtClean="0"/>
              <a:t>比较（如果问起来的话）</a:t>
            </a:r>
            <a:endParaRPr lang="en-US" altLang="zh-CN" dirty="0" smtClean="0"/>
          </a:p>
          <a:p>
            <a:r>
              <a:rPr lang="zh-CN" altLang="en-US" dirty="0" smtClean="0"/>
              <a:t>第一个：作为一个整体来进行建模预测，</a:t>
            </a:r>
            <a:endParaRPr lang="en-US" altLang="zh-CN" dirty="0" smtClean="0"/>
          </a:p>
          <a:p>
            <a:r>
              <a:rPr lang="zh-CN" altLang="en-US" dirty="0" smtClean="0"/>
              <a:t>之前的</a:t>
            </a:r>
            <a:r>
              <a:rPr lang="en-US" altLang="zh-CN" dirty="0" smtClean="0"/>
              <a:t>1 </a:t>
            </a:r>
            <a:r>
              <a:rPr lang="zh-CN" altLang="en-US" dirty="0" smtClean="0"/>
              <a:t>大多都是分路段或者是分</a:t>
            </a:r>
            <a:r>
              <a:rPr lang="en-US" altLang="zh-CN" dirty="0" smtClean="0"/>
              <a:t>sub-</a:t>
            </a:r>
            <a:r>
              <a:rPr lang="en-US" altLang="zh-CN" dirty="0" err="1" smtClean="0"/>
              <a:t>trojectory</a:t>
            </a:r>
            <a:r>
              <a:rPr lang="zh-CN" altLang="en-US" dirty="0" smtClean="0"/>
              <a:t>，拐弯和红绿灯不能整体建模 （郑宇的也是在一定程度上缓解了这个问题）</a:t>
            </a:r>
            <a:endParaRPr lang="en-US" altLang="zh-CN" dirty="0" smtClean="0"/>
          </a:p>
          <a:p>
            <a:r>
              <a:rPr lang="zh-CN" altLang="en-US" dirty="0" smtClean="0"/>
              <a:t>有部分是整体的，但是是直接选定热门</a:t>
            </a:r>
            <a:r>
              <a:rPr lang="en-US" altLang="zh-CN" dirty="0" smtClean="0"/>
              <a:t>path</a:t>
            </a:r>
            <a:r>
              <a:rPr lang="zh-CN" altLang="en-US" dirty="0" smtClean="0"/>
              <a:t>，只能预测小部分的，历史上没人在特定时间走过就没办法预测</a:t>
            </a:r>
            <a:endParaRPr lang="zh-CN" altLang="en-US" dirty="0"/>
          </a:p>
        </p:txBody>
      </p:sp>
      <p:sp>
        <p:nvSpPr>
          <p:cNvPr id="4" name="灯片编号占位符 3"/>
          <p:cNvSpPr>
            <a:spLocks noGrp="1"/>
          </p:cNvSpPr>
          <p:nvPr>
            <p:ph type="sldNum" sz="quarter" idx="10"/>
          </p:nvPr>
        </p:nvSpPr>
        <p:spPr/>
        <p:txBody>
          <a:bodyPr/>
          <a:lstStyle/>
          <a:p>
            <a:fld id="{2E16E15A-D7A9-4169-A7C2-BCB1B8BA29D0}" type="slidenum">
              <a:rPr lang="zh-CN" altLang="en-US" smtClean="0"/>
              <a:t>26</a:t>
            </a:fld>
            <a:endParaRPr lang="zh-CN" altLang="en-US"/>
          </a:p>
        </p:txBody>
      </p:sp>
    </p:spTree>
    <p:extLst>
      <p:ext uri="{BB962C8B-B14F-4D97-AF65-F5344CB8AC3E}">
        <p14:creationId xmlns:p14="http://schemas.microsoft.com/office/powerpoint/2010/main" val="310063866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亮点讲一下</a:t>
            </a:r>
            <a:r>
              <a:rPr lang="en-US" altLang="zh-CN" dirty="0" smtClean="0"/>
              <a:t>,</a:t>
            </a:r>
            <a:r>
              <a:rPr lang="en-US" altLang="zh-CN" dirty="0" err="1" smtClean="0"/>
              <a:t>xu</a:t>
            </a:r>
            <a:r>
              <a:rPr lang="en-US" altLang="zh-CN" dirty="0" smtClean="0"/>
              <a:t> check</a:t>
            </a:r>
            <a:endParaRPr lang="zh-CN" altLang="en-US" dirty="0"/>
          </a:p>
        </p:txBody>
      </p:sp>
      <p:sp>
        <p:nvSpPr>
          <p:cNvPr id="4" name="灯片编号占位符 3"/>
          <p:cNvSpPr>
            <a:spLocks noGrp="1"/>
          </p:cNvSpPr>
          <p:nvPr>
            <p:ph type="sldNum" sz="quarter" idx="10"/>
          </p:nvPr>
        </p:nvSpPr>
        <p:spPr/>
        <p:txBody>
          <a:bodyPr/>
          <a:lstStyle/>
          <a:p>
            <a:fld id="{2E16E15A-D7A9-4169-A7C2-BCB1B8BA29D0}" type="slidenum">
              <a:rPr lang="zh-CN" altLang="en-US" smtClean="0"/>
              <a:t>27</a:t>
            </a:fld>
            <a:endParaRPr lang="zh-CN" altLang="en-US"/>
          </a:p>
        </p:txBody>
      </p:sp>
    </p:spTree>
    <p:extLst>
      <p:ext uri="{BB962C8B-B14F-4D97-AF65-F5344CB8AC3E}">
        <p14:creationId xmlns:p14="http://schemas.microsoft.com/office/powerpoint/2010/main" val="329801078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1"/>
            <a:r>
              <a:rPr lang="zh-CN" altLang="en-US" sz="1600" dirty="0" smtClean="0">
                <a:latin typeface="Adobe 仿宋 Std R" panose="02020400000000000000" pitchFamily="18" charset="-122"/>
                <a:ea typeface="Adobe 仿宋 Std R" panose="02020400000000000000" pitchFamily="18" charset="-122"/>
              </a:rPr>
              <a:t>考虑到轨迹中包含时间和空间双重相关，而</a:t>
            </a:r>
            <a:r>
              <a:rPr lang="en-US" altLang="zh-CN" sz="1600" dirty="0" err="1" smtClean="0">
                <a:latin typeface="Adobe 仿宋 Std R" panose="02020400000000000000" pitchFamily="18" charset="-122"/>
                <a:ea typeface="Adobe 仿宋 Std R" panose="02020400000000000000" pitchFamily="18" charset="-122"/>
              </a:rPr>
              <a:t>rnn</a:t>
            </a:r>
            <a:r>
              <a:rPr lang="zh-CN" altLang="en-US" sz="1600" dirty="0" smtClean="0">
                <a:latin typeface="Adobe 仿宋 Std R" panose="02020400000000000000" pitchFamily="18" charset="-122"/>
                <a:ea typeface="Adobe 仿宋 Std R" panose="02020400000000000000" pitchFamily="18" charset="-122"/>
              </a:rPr>
              <a:t>在</a:t>
            </a:r>
            <a:r>
              <a:rPr lang="en-US" altLang="zh-CN" sz="1600" dirty="0" smtClean="0">
                <a:latin typeface="Adobe 仿宋 Std R" panose="02020400000000000000" pitchFamily="18" charset="-122"/>
                <a:ea typeface="Adobe 仿宋 Std R" panose="02020400000000000000" pitchFamily="18" charset="-122"/>
              </a:rPr>
              <a:t>speech</a:t>
            </a:r>
            <a:r>
              <a:rPr lang="zh-CN" altLang="en-US" sz="1600" dirty="0" smtClean="0">
                <a:latin typeface="Adobe 仿宋 Std R" panose="02020400000000000000" pitchFamily="18" charset="-122"/>
                <a:ea typeface="Adobe 仿宋 Std R" panose="02020400000000000000" pitchFamily="18" charset="-122"/>
              </a:rPr>
              <a:t>，</a:t>
            </a:r>
            <a:r>
              <a:rPr lang="en-US" altLang="zh-CN" sz="1600" dirty="0" err="1" smtClean="0">
                <a:latin typeface="Adobe 仿宋 Std R" panose="02020400000000000000" pitchFamily="18" charset="-122"/>
                <a:ea typeface="Adobe 仿宋 Std R" panose="02020400000000000000" pitchFamily="18" charset="-122"/>
              </a:rPr>
              <a:t>nlp</a:t>
            </a:r>
            <a:r>
              <a:rPr lang="zh-CN" altLang="en-US" sz="1600" dirty="0" smtClean="0">
                <a:latin typeface="Adobe 仿宋 Std R" panose="02020400000000000000" pitchFamily="18" charset="-122"/>
                <a:ea typeface="Adobe 仿宋 Std R" panose="02020400000000000000" pitchFamily="18" charset="-122"/>
              </a:rPr>
              <a:t>等序列处理上有较好的表现，所以我们考虑尝试用</a:t>
            </a:r>
            <a:r>
              <a:rPr lang="en-US" altLang="zh-CN" sz="1600" dirty="0" err="1" smtClean="0">
                <a:latin typeface="Adobe 仿宋 Std R" panose="02020400000000000000" pitchFamily="18" charset="-122"/>
                <a:ea typeface="Adobe 仿宋 Std R" panose="02020400000000000000" pitchFamily="18" charset="-122"/>
              </a:rPr>
              <a:t>rnn</a:t>
            </a:r>
            <a:r>
              <a:rPr lang="zh-CN" altLang="en-US" sz="1600" dirty="0" smtClean="0">
                <a:latin typeface="Adobe 仿宋 Std R" panose="02020400000000000000" pitchFamily="18" charset="-122"/>
                <a:ea typeface="Adobe 仿宋 Std R" panose="02020400000000000000" pitchFamily="18" charset="-122"/>
              </a:rPr>
              <a:t>来</a:t>
            </a:r>
            <a:r>
              <a:rPr lang="en-US" altLang="zh-CN" sz="1600" dirty="0" smtClean="0">
                <a:latin typeface="Adobe 仿宋 Std R" panose="02020400000000000000" pitchFamily="18" charset="-122"/>
                <a:ea typeface="Adobe 仿宋 Std R" panose="02020400000000000000" pitchFamily="18" charset="-122"/>
              </a:rPr>
              <a:t>model</a:t>
            </a:r>
            <a:r>
              <a:rPr lang="zh-CN" altLang="en-US" sz="1600" dirty="0" smtClean="0">
                <a:latin typeface="Adobe 仿宋 Std R" panose="02020400000000000000" pitchFamily="18" charset="-122"/>
                <a:ea typeface="Adobe 仿宋 Std R" panose="02020400000000000000" pitchFamily="18" charset="-122"/>
              </a:rPr>
              <a:t>我们的轨迹。</a:t>
            </a:r>
            <a:endParaRPr lang="en-US" altLang="zh-CN" sz="1600" dirty="0" smtClean="0">
              <a:latin typeface="Adobe 仿宋 Std R" panose="02020400000000000000" pitchFamily="18" charset="-122"/>
              <a:ea typeface="Adobe 仿宋 Std R" panose="02020400000000000000" pitchFamily="18" charset="-122"/>
            </a:endParaRPr>
          </a:p>
          <a:p>
            <a:pPr lvl="1"/>
            <a:r>
              <a:rPr lang="zh-CN" altLang="en-US" sz="1600" dirty="0" smtClean="0">
                <a:latin typeface="Adobe 仿宋 Std R" panose="02020400000000000000" pitchFamily="18" charset="-122"/>
                <a:ea typeface="Adobe 仿宋 Std R" panose="02020400000000000000" pitchFamily="18" charset="-122"/>
              </a:rPr>
              <a:t>而后，考虑到轨迹长度</a:t>
            </a:r>
            <a:r>
              <a:rPr lang="en-US" altLang="zh-CN" sz="1600" dirty="0" smtClean="0">
                <a:latin typeface="Adobe 仿宋 Std R" panose="02020400000000000000" pitchFamily="18" charset="-122"/>
                <a:ea typeface="Adobe 仿宋 Std R" panose="02020400000000000000" pitchFamily="18" charset="-122"/>
              </a:rPr>
              <a:t>,</a:t>
            </a:r>
            <a:r>
              <a:rPr lang="en-US" altLang="zh-CN" sz="1600" dirty="0" err="1" smtClean="0">
                <a:latin typeface="Adobe 仿宋 Std R" panose="02020400000000000000" pitchFamily="18" charset="-122"/>
                <a:ea typeface="Adobe 仿宋 Std R" panose="02020400000000000000" pitchFamily="18" charset="-122"/>
              </a:rPr>
              <a:t>lstm</a:t>
            </a:r>
            <a:r>
              <a:rPr lang="en-US" altLang="zh-CN" sz="1600" dirty="0" smtClean="0">
                <a:latin typeface="Adobe 仿宋 Std R" panose="02020400000000000000" pitchFamily="18" charset="-122"/>
                <a:ea typeface="Adobe 仿宋 Std R" panose="02020400000000000000" pitchFamily="18" charset="-122"/>
              </a:rPr>
              <a:t> </a:t>
            </a:r>
          </a:p>
          <a:p>
            <a:pPr lvl="1"/>
            <a:r>
              <a:rPr lang="zh-CN" altLang="en-US" sz="1600" dirty="0" smtClean="0">
                <a:latin typeface="Adobe 仿宋 Std R" panose="02020400000000000000" pitchFamily="18" charset="-122"/>
                <a:ea typeface="Adobe 仿宋 Std R" panose="02020400000000000000" pitchFamily="18" charset="-122"/>
              </a:rPr>
              <a:t>首层</a:t>
            </a:r>
            <a:r>
              <a:rPr lang="en-US" altLang="zh-CN" sz="1600" dirty="0" smtClean="0">
                <a:latin typeface="Adobe 仿宋 Std R" panose="02020400000000000000" pitchFamily="18" charset="-122"/>
                <a:ea typeface="Adobe 仿宋 Std R" panose="02020400000000000000" pitchFamily="18" charset="-122"/>
              </a:rPr>
              <a:t>LSTM</a:t>
            </a:r>
            <a:r>
              <a:rPr lang="zh-CN" altLang="en-US" sz="1600" dirty="0" smtClean="0">
                <a:latin typeface="Adobe 仿宋 Std R" panose="02020400000000000000" pitchFamily="18" charset="-122"/>
                <a:ea typeface="Adobe 仿宋 Std R" panose="02020400000000000000" pitchFamily="18" charset="-122"/>
              </a:rPr>
              <a:t>的输出序列</a:t>
            </a:r>
            <a:r>
              <a:rPr lang="en-US" altLang="zh-CN" sz="1600" dirty="0" smtClean="0">
                <a:latin typeface="Adobe 仿宋 Std R" panose="02020400000000000000" pitchFamily="18" charset="-122"/>
                <a:ea typeface="Adobe 仿宋 Std R" panose="02020400000000000000" pitchFamily="18" charset="-122"/>
              </a:rPr>
              <a:t>{h}</a:t>
            </a:r>
            <a:r>
              <a:rPr lang="zh-CN" altLang="en-US" sz="1600" dirty="0" smtClean="0">
                <a:latin typeface="Adobe 仿宋 Std R" panose="02020400000000000000" pitchFamily="18" charset="-122"/>
                <a:ea typeface="Adobe 仿宋 Std R" panose="02020400000000000000" pitchFamily="18" charset="-122"/>
              </a:rPr>
              <a:t>作为下一层</a:t>
            </a:r>
            <a:r>
              <a:rPr lang="en-US" altLang="zh-CN" sz="1600" dirty="0" smtClean="0">
                <a:latin typeface="Adobe 仿宋 Std R" panose="02020400000000000000" pitchFamily="18" charset="-122"/>
                <a:ea typeface="Adobe 仿宋 Std R" panose="02020400000000000000" pitchFamily="18" charset="-122"/>
              </a:rPr>
              <a:t>LSTM</a:t>
            </a:r>
            <a:r>
              <a:rPr lang="zh-CN" altLang="en-US" sz="1600" dirty="0" smtClean="0">
                <a:latin typeface="Adobe 仿宋 Std R" panose="02020400000000000000" pitchFamily="18" charset="-122"/>
                <a:ea typeface="Adobe 仿宋 Std R" panose="02020400000000000000" pitchFamily="18" charset="-122"/>
              </a:rPr>
              <a:t>的输入</a:t>
            </a:r>
            <a:endParaRPr lang="en-US" altLang="zh-CN" sz="1600" dirty="0" smtClean="0">
              <a:latin typeface="Adobe 仿宋 Std R" panose="02020400000000000000" pitchFamily="18" charset="-122"/>
              <a:ea typeface="Adobe 仿宋 Std R" panose="02020400000000000000" pitchFamily="18" charset="-122"/>
            </a:endParaRPr>
          </a:p>
          <a:p>
            <a:pPr lvl="1"/>
            <a:r>
              <a:rPr lang="zh-CN" altLang="en-US" sz="1600" dirty="0" smtClean="0">
                <a:latin typeface="Adobe 仿宋 Std R" panose="02020400000000000000" pitchFamily="18" charset="-122"/>
                <a:ea typeface="Adobe 仿宋 Std R" panose="02020400000000000000" pitchFamily="18" charset="-122"/>
              </a:rPr>
              <a:t>更够更好捕捉数据中的时间依赖性</a:t>
            </a:r>
            <a:endParaRPr lang="en-US" altLang="zh-CN" sz="1600" dirty="0" smtClean="0">
              <a:latin typeface="Adobe 仿宋 Std R" panose="02020400000000000000" pitchFamily="18" charset="-122"/>
              <a:ea typeface="Adobe 仿宋 Std R" panose="02020400000000000000" pitchFamily="18" charset="-122"/>
            </a:endParaRPr>
          </a:p>
          <a:p>
            <a:pPr marL="342900" indent="-342900">
              <a:spcAft>
                <a:spcPts val="600"/>
              </a:spcAft>
              <a:buFont typeface="Arial" panose="020B0604020202020204" pitchFamily="34" charset="0"/>
              <a:buChar char="•"/>
            </a:pPr>
            <a:endParaRPr lang="zh-CN" altLang="en-US" sz="2400" dirty="0" smtClean="0">
              <a:solidFill>
                <a:schemeClr val="tx1">
                  <a:lumMod val="75000"/>
                  <a:lumOff val="25000"/>
                </a:schemeClr>
              </a:solidFill>
              <a:ea typeface="华文楷体" panose="02010600040101010101" pitchFamily="2" charset="-122"/>
            </a:endParaRPr>
          </a:p>
          <a:p>
            <a:endParaRPr lang="zh-CN" altLang="en-US" dirty="0"/>
          </a:p>
        </p:txBody>
      </p:sp>
      <p:sp>
        <p:nvSpPr>
          <p:cNvPr id="4" name="灯片编号占位符 3"/>
          <p:cNvSpPr>
            <a:spLocks noGrp="1"/>
          </p:cNvSpPr>
          <p:nvPr>
            <p:ph type="sldNum" sz="quarter" idx="10"/>
          </p:nvPr>
        </p:nvSpPr>
        <p:spPr/>
        <p:txBody>
          <a:bodyPr/>
          <a:lstStyle/>
          <a:p>
            <a:fld id="{2E16E15A-D7A9-4169-A7C2-BCB1B8BA29D0}" type="slidenum">
              <a:rPr lang="zh-CN" altLang="en-US" smtClean="0"/>
              <a:t>28</a:t>
            </a:fld>
            <a:endParaRPr lang="zh-CN" altLang="en-US"/>
          </a:p>
        </p:txBody>
      </p:sp>
    </p:spTree>
    <p:extLst>
      <p:ext uri="{BB962C8B-B14F-4D97-AF65-F5344CB8AC3E}">
        <p14:creationId xmlns:p14="http://schemas.microsoft.com/office/powerpoint/2010/main" val="46167601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342900" indent="-342900">
              <a:spcAft>
                <a:spcPts val="600"/>
              </a:spcAft>
              <a:buFont typeface="Arial" panose="020B0604020202020204" pitchFamily="34" charset="0"/>
              <a:buChar char="•"/>
            </a:pPr>
            <a:r>
              <a:rPr lang="zh-CN" altLang="en-US" dirty="0" smtClean="0"/>
              <a:t>重点突出不同</a:t>
            </a:r>
            <a:r>
              <a:rPr lang="zh-CN" altLang="en-US" sz="2400" dirty="0" smtClean="0">
                <a:solidFill>
                  <a:schemeClr val="tx1">
                    <a:lumMod val="75000"/>
                    <a:lumOff val="25000"/>
                  </a:schemeClr>
                </a:solidFill>
                <a:ea typeface="华文楷体" panose="02010600040101010101" pitchFamily="2" charset="-122"/>
              </a:rPr>
              <a:t>每个轨迹点对应一个</a:t>
            </a:r>
            <a:r>
              <a:rPr lang="en-US" altLang="zh-CN" sz="2400" dirty="0" smtClean="0">
                <a:solidFill>
                  <a:schemeClr val="tx1">
                    <a:lumMod val="75000"/>
                    <a:lumOff val="25000"/>
                  </a:schemeClr>
                </a:solidFill>
                <a:ea typeface="华文楷体" panose="02010600040101010101" pitchFamily="2" charset="-122"/>
              </a:rPr>
              <a:t>hi</a:t>
            </a:r>
          </a:p>
          <a:p>
            <a:pPr marL="800100" lvl="1" indent="-342900">
              <a:spcAft>
                <a:spcPts val="600"/>
              </a:spcAft>
              <a:buFont typeface="Arial" panose="020B0604020202020204" pitchFamily="34" charset="0"/>
              <a:buChar char="•"/>
            </a:pPr>
            <a:r>
              <a:rPr lang="zh-CN" altLang="en-US" dirty="0" smtClean="0">
                <a:solidFill>
                  <a:schemeClr val="tx1">
                    <a:lumMod val="75000"/>
                    <a:lumOff val="25000"/>
                  </a:schemeClr>
                </a:solidFill>
                <a:ea typeface="华文楷体" panose="02010600040101010101" pitchFamily="2" charset="-122"/>
              </a:rPr>
              <a:t>前</a:t>
            </a:r>
            <a:r>
              <a:rPr lang="en-US" altLang="zh-CN" dirty="0" err="1" smtClean="0">
                <a:solidFill>
                  <a:schemeClr val="tx1">
                    <a:lumMod val="75000"/>
                    <a:lumOff val="25000"/>
                  </a:schemeClr>
                </a:solidFill>
                <a:ea typeface="华文楷体" panose="02010600040101010101" pitchFamily="2" charset="-122"/>
              </a:rPr>
              <a:t>i</a:t>
            </a:r>
            <a:r>
              <a:rPr lang="zh-CN" altLang="en-US" dirty="0" smtClean="0">
                <a:solidFill>
                  <a:schemeClr val="tx1">
                    <a:lumMod val="75000"/>
                    <a:lumOff val="25000"/>
                  </a:schemeClr>
                </a:solidFill>
                <a:ea typeface="华文楷体" panose="02010600040101010101" pitchFamily="2" charset="-122"/>
              </a:rPr>
              <a:t>个点构成轨迹的“抽象向量表示”</a:t>
            </a:r>
            <a:r>
              <a:rPr lang="en-US" altLang="zh-CN" dirty="0" smtClean="0">
                <a:solidFill>
                  <a:schemeClr val="tx1">
                    <a:lumMod val="75000"/>
                    <a:lumOff val="25000"/>
                  </a:schemeClr>
                </a:solidFill>
                <a:ea typeface="华文楷体" panose="02010600040101010101" pitchFamily="2" charset="-122"/>
              </a:rPr>
              <a:t>:</a:t>
            </a:r>
          </a:p>
          <a:p>
            <a:pPr marL="1257300" lvl="2" indent="-342900">
              <a:spcAft>
                <a:spcPts val="600"/>
              </a:spcAft>
              <a:buFont typeface="Arial" panose="020B0604020202020204" pitchFamily="34" charset="0"/>
              <a:buChar char="•"/>
            </a:pPr>
            <a:r>
              <a:rPr lang="zh-CN" altLang="en-US" sz="1600" dirty="0" smtClean="0">
                <a:solidFill>
                  <a:schemeClr val="tx1">
                    <a:lumMod val="75000"/>
                    <a:lumOff val="25000"/>
                  </a:schemeClr>
                </a:solidFill>
                <a:ea typeface="华文楷体" panose="02010600040101010101" pitchFamily="2" charset="-122"/>
              </a:rPr>
              <a:t>轨迹长度，位置，路径形状等等</a:t>
            </a:r>
          </a:p>
          <a:p>
            <a:pPr marL="800100" lvl="1" indent="-342900">
              <a:spcAft>
                <a:spcPts val="600"/>
              </a:spcAft>
              <a:buFont typeface="Arial" panose="020B0604020202020204" pitchFamily="34" charset="0"/>
              <a:buChar char="•"/>
            </a:pPr>
            <a:r>
              <a:rPr lang="zh-CN" altLang="en-US" dirty="0" smtClean="0">
                <a:solidFill>
                  <a:schemeClr val="tx1">
                    <a:lumMod val="75000"/>
                    <a:lumOff val="25000"/>
                  </a:schemeClr>
                </a:solidFill>
                <a:ea typeface="华文楷体" panose="02010600040101010101" pitchFamily="2" charset="-122"/>
              </a:rPr>
              <a:t>处理新的轨迹点时结合当前点和前面整段轨迹</a:t>
            </a:r>
          </a:p>
          <a:p>
            <a:pPr marL="342900" indent="-342900">
              <a:spcAft>
                <a:spcPts val="600"/>
              </a:spcAft>
              <a:buFont typeface="Arial" panose="020B0604020202020204" pitchFamily="34" charset="0"/>
              <a:buChar char="•"/>
            </a:pPr>
            <a:r>
              <a:rPr lang="zh-CN" altLang="en-US" sz="2400" dirty="0" smtClean="0">
                <a:solidFill>
                  <a:schemeClr val="tx1">
                    <a:lumMod val="75000"/>
                    <a:lumOff val="25000"/>
                  </a:schemeClr>
                </a:solidFill>
                <a:ea typeface="华文楷体" panose="02010600040101010101" pitchFamily="2" charset="-122"/>
              </a:rPr>
              <a:t>整合所有</a:t>
            </a:r>
            <a:r>
              <a:rPr lang="en-US" altLang="zh-CN" sz="2400" dirty="0" smtClean="0">
                <a:solidFill>
                  <a:schemeClr val="tx1">
                    <a:lumMod val="75000"/>
                    <a:lumOff val="25000"/>
                  </a:schemeClr>
                </a:solidFill>
                <a:ea typeface="华文楷体" panose="02010600040101010101" pitchFamily="2" charset="-122"/>
              </a:rPr>
              <a:t>hi</a:t>
            </a:r>
            <a:r>
              <a:rPr lang="zh-CN" altLang="en-US" sz="2400" dirty="0" smtClean="0">
                <a:solidFill>
                  <a:schemeClr val="tx1">
                    <a:lumMod val="75000"/>
                    <a:lumOff val="25000"/>
                  </a:schemeClr>
                </a:solidFill>
                <a:ea typeface="华文楷体" panose="02010600040101010101" pitchFamily="2" charset="-122"/>
              </a:rPr>
              <a:t>：用一个高维向量表示整段轨迹信息</a:t>
            </a:r>
          </a:p>
          <a:p>
            <a:endParaRPr lang="zh-CN" altLang="en-US" dirty="0"/>
          </a:p>
        </p:txBody>
      </p:sp>
      <p:sp>
        <p:nvSpPr>
          <p:cNvPr id="4" name="灯片编号占位符 3"/>
          <p:cNvSpPr>
            <a:spLocks noGrp="1"/>
          </p:cNvSpPr>
          <p:nvPr>
            <p:ph type="sldNum" sz="quarter" idx="10"/>
          </p:nvPr>
        </p:nvSpPr>
        <p:spPr/>
        <p:txBody>
          <a:bodyPr/>
          <a:lstStyle/>
          <a:p>
            <a:fld id="{2E16E15A-D7A9-4169-A7C2-BCB1B8BA29D0}" type="slidenum">
              <a:rPr lang="zh-CN" altLang="en-US" smtClean="0"/>
              <a:t>29</a:t>
            </a:fld>
            <a:endParaRPr lang="zh-CN" altLang="en-US"/>
          </a:p>
        </p:txBody>
      </p:sp>
    </p:spTree>
    <p:extLst>
      <p:ext uri="{BB962C8B-B14F-4D97-AF65-F5344CB8AC3E}">
        <p14:creationId xmlns:p14="http://schemas.microsoft.com/office/powerpoint/2010/main" val="106894564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spcAft>
                <a:spcPts val="600"/>
              </a:spcAft>
              <a:buFont typeface="Arial" panose="020B0604020202020204" pitchFamily="34" charset="0"/>
              <a:buNone/>
            </a:pPr>
            <a:r>
              <a:rPr lang="zh-CN" altLang="en-US" sz="2400" dirty="0" smtClean="0">
                <a:solidFill>
                  <a:schemeClr val="tx1">
                    <a:lumMod val="75000"/>
                    <a:lumOff val="25000"/>
                  </a:schemeClr>
                </a:solidFill>
                <a:ea typeface="华文楷体" panose="02010600040101010101" pitchFamily="2" charset="-122"/>
              </a:rPr>
              <a:t>神经网络不好</a:t>
            </a:r>
            <a:r>
              <a:rPr lang="en-US" altLang="zh-CN" sz="2400" dirty="0" smtClean="0">
                <a:solidFill>
                  <a:schemeClr val="tx1">
                    <a:lumMod val="75000"/>
                    <a:lumOff val="25000"/>
                  </a:schemeClr>
                </a:solidFill>
                <a:ea typeface="华文楷体" panose="02010600040101010101" pitchFamily="2" charset="-122"/>
              </a:rPr>
              <a:t>train</a:t>
            </a:r>
            <a:r>
              <a:rPr lang="zh-CN" altLang="en-US" sz="2400" dirty="0" smtClean="0">
                <a:solidFill>
                  <a:schemeClr val="tx1">
                    <a:lumMod val="75000"/>
                    <a:lumOff val="25000"/>
                  </a:schemeClr>
                </a:solidFill>
                <a:ea typeface="华文楷体" panose="02010600040101010101" pitchFamily="2" charset="-122"/>
              </a:rPr>
              <a:t>， </a:t>
            </a:r>
            <a:r>
              <a:rPr lang="en-US" altLang="zh-CN" sz="2400" dirty="0" err="1" smtClean="0">
                <a:solidFill>
                  <a:schemeClr val="tx1">
                    <a:lumMod val="75000"/>
                    <a:lumOff val="25000"/>
                  </a:schemeClr>
                </a:solidFill>
                <a:ea typeface="华文楷体" panose="02010600040101010101" pitchFamily="2" charset="-122"/>
              </a:rPr>
              <a:t>rnn</a:t>
            </a:r>
            <a:r>
              <a:rPr lang="en-US" altLang="zh-CN" sz="2400" dirty="0" smtClean="0">
                <a:solidFill>
                  <a:schemeClr val="tx1">
                    <a:lumMod val="75000"/>
                    <a:lumOff val="25000"/>
                  </a:schemeClr>
                </a:solidFill>
                <a:ea typeface="华文楷体" panose="02010600040101010101" pitchFamily="2" charset="-122"/>
              </a:rPr>
              <a:t>/</a:t>
            </a:r>
            <a:r>
              <a:rPr lang="en-US" altLang="zh-CN" sz="2400" dirty="0" err="1" smtClean="0">
                <a:solidFill>
                  <a:schemeClr val="tx1">
                    <a:lumMod val="75000"/>
                    <a:lumOff val="25000"/>
                  </a:schemeClr>
                </a:solidFill>
                <a:ea typeface="华文楷体" panose="02010600040101010101" pitchFamily="2" charset="-122"/>
              </a:rPr>
              <a:t>lstm</a:t>
            </a:r>
            <a:r>
              <a:rPr lang="zh-CN" altLang="en-US" sz="2400" dirty="0" smtClean="0">
                <a:solidFill>
                  <a:schemeClr val="tx1">
                    <a:lumMod val="75000"/>
                    <a:lumOff val="25000"/>
                  </a:schemeClr>
                </a:solidFill>
                <a:ea typeface="华文楷体" panose="02010600040101010101" pitchFamily="2" charset="-122"/>
              </a:rPr>
              <a:t>更不好</a:t>
            </a:r>
            <a:r>
              <a:rPr lang="en-US" altLang="zh-CN" sz="2400" dirty="0" smtClean="0">
                <a:solidFill>
                  <a:schemeClr val="tx1">
                    <a:lumMod val="75000"/>
                    <a:lumOff val="25000"/>
                  </a:schemeClr>
                </a:solidFill>
                <a:ea typeface="华文楷体" panose="02010600040101010101" pitchFamily="2" charset="-122"/>
              </a:rPr>
              <a:t>train</a:t>
            </a:r>
            <a:r>
              <a:rPr lang="zh-CN" altLang="en-US" sz="2400" dirty="0" smtClean="0">
                <a:solidFill>
                  <a:schemeClr val="tx1">
                    <a:lumMod val="75000"/>
                    <a:lumOff val="25000"/>
                  </a:schemeClr>
                </a:solidFill>
                <a:ea typeface="华文楷体" panose="02010600040101010101" pitchFamily="2" charset="-122"/>
              </a:rPr>
              <a:t>（为啥？）</a:t>
            </a:r>
            <a:endParaRPr lang="en-US" altLang="zh-CN" sz="2400" dirty="0" smtClean="0">
              <a:solidFill>
                <a:schemeClr val="tx1">
                  <a:lumMod val="75000"/>
                  <a:lumOff val="25000"/>
                </a:schemeClr>
              </a:solidFill>
              <a:ea typeface="华文楷体" panose="02010600040101010101" pitchFamily="2" charset="-122"/>
            </a:endParaRPr>
          </a:p>
          <a:p>
            <a:pPr marL="0" indent="0">
              <a:spcAft>
                <a:spcPts val="600"/>
              </a:spcAft>
              <a:buFont typeface="Arial" panose="020B0604020202020204" pitchFamily="34" charset="0"/>
              <a:buNone/>
            </a:pPr>
            <a:r>
              <a:rPr lang="zh-CN" altLang="en-US" sz="2400" dirty="0" smtClean="0">
                <a:solidFill>
                  <a:schemeClr val="tx1">
                    <a:lumMod val="75000"/>
                    <a:lumOff val="25000"/>
                  </a:schemeClr>
                </a:solidFill>
                <a:ea typeface="华文楷体" panose="02010600040101010101" pitchFamily="2" charset="-122"/>
              </a:rPr>
              <a:t>然后我们发现还有些信息没有用，</a:t>
            </a:r>
            <a:r>
              <a:rPr lang="en-US" altLang="zh-CN" sz="2400" dirty="0" smtClean="0">
                <a:solidFill>
                  <a:schemeClr val="tx1">
                    <a:lumMod val="75000"/>
                    <a:lumOff val="25000"/>
                  </a:schemeClr>
                </a:solidFill>
                <a:ea typeface="华文楷体" panose="02010600040101010101" pitchFamily="2" charset="-122"/>
              </a:rPr>
              <a:t>…</a:t>
            </a:r>
          </a:p>
          <a:p>
            <a:pPr marL="0" indent="0">
              <a:spcAft>
                <a:spcPts val="600"/>
              </a:spcAft>
              <a:buFont typeface="Arial" panose="020B0604020202020204" pitchFamily="34" charset="0"/>
              <a:buNone/>
            </a:pPr>
            <a:r>
              <a:rPr lang="zh-CN" altLang="en-US" sz="2400" dirty="0" smtClean="0">
                <a:solidFill>
                  <a:schemeClr val="tx1">
                    <a:lumMod val="75000"/>
                    <a:lumOff val="25000"/>
                  </a:schemeClr>
                </a:solidFill>
                <a:ea typeface="华文楷体" panose="02010600040101010101" pitchFamily="2" charset="-122"/>
              </a:rPr>
              <a:t>但是我们发现，直接用这个的加和作为预测结果，效果并不好。</a:t>
            </a:r>
            <a:endParaRPr lang="en-US" altLang="zh-CN" sz="2400" dirty="0" smtClean="0">
              <a:solidFill>
                <a:schemeClr val="tx1">
                  <a:lumMod val="75000"/>
                  <a:lumOff val="25000"/>
                </a:schemeClr>
              </a:solidFill>
              <a:ea typeface="华文楷体" panose="02010600040101010101" pitchFamily="2" charset="-122"/>
            </a:endParaRPr>
          </a:p>
          <a:p>
            <a:pPr marL="0" indent="0">
              <a:spcAft>
                <a:spcPts val="600"/>
              </a:spcAft>
              <a:buFont typeface="Arial" panose="020B0604020202020204" pitchFamily="34" charset="0"/>
              <a:buNone/>
            </a:pPr>
            <a:r>
              <a:rPr lang="en-US" altLang="zh-CN" sz="2400" dirty="0" smtClean="0">
                <a:solidFill>
                  <a:schemeClr val="tx1">
                    <a:lumMod val="75000"/>
                    <a:lumOff val="25000"/>
                  </a:schemeClr>
                </a:solidFill>
                <a:ea typeface="华文楷体" panose="02010600040101010101" pitchFamily="2" charset="-122"/>
              </a:rPr>
              <a:t>However, the residual component only considers the “global information” of the whole trajectory but ignores the travel time of sub-trajectories which we refer to as the “local information”.</a:t>
            </a:r>
          </a:p>
          <a:p>
            <a:pPr marL="0" indent="0">
              <a:spcAft>
                <a:spcPts val="600"/>
              </a:spcAft>
              <a:buFont typeface="Arial" panose="020B0604020202020204" pitchFamily="34" charset="0"/>
              <a:buNone/>
            </a:pPr>
            <a:endParaRPr lang="en-US" altLang="zh-CN" sz="2400" dirty="0" smtClean="0">
              <a:solidFill>
                <a:schemeClr val="tx1">
                  <a:lumMod val="75000"/>
                  <a:lumOff val="25000"/>
                </a:schemeClr>
              </a:solidFill>
              <a:ea typeface="华文楷体" panose="02010600040101010101" pitchFamily="2" charset="-122"/>
            </a:endParaRPr>
          </a:p>
          <a:p>
            <a:pPr marL="342900" indent="-342900">
              <a:spcAft>
                <a:spcPts val="600"/>
              </a:spcAft>
              <a:buFont typeface="Arial" panose="020B0604020202020204" pitchFamily="34" charset="0"/>
              <a:buChar char="•"/>
            </a:pPr>
            <a:r>
              <a:rPr lang="en-US" altLang="zh-CN" sz="2400" dirty="0" smtClean="0">
                <a:solidFill>
                  <a:schemeClr val="tx1">
                    <a:lumMod val="75000"/>
                    <a:lumOff val="25000"/>
                  </a:schemeClr>
                </a:solidFill>
                <a:ea typeface="华文楷体" panose="02010600040101010101" pitchFamily="2" charset="-122"/>
              </a:rPr>
              <a:t>Instead of using the summation as the estimation, we design a </a:t>
            </a:r>
            <a:r>
              <a:rPr lang="en-US" altLang="zh-CN" sz="2400" b="1" dirty="0" err="1" smtClean="0">
                <a:solidFill>
                  <a:schemeClr val="tx1">
                    <a:lumMod val="75000"/>
                    <a:lumOff val="25000"/>
                  </a:schemeClr>
                </a:solidFill>
                <a:ea typeface="华文楷体" panose="02010600040101010101" pitchFamily="2" charset="-122"/>
              </a:rPr>
              <a:t>muti</a:t>
            </a:r>
            <a:r>
              <a:rPr lang="en-US" altLang="zh-CN" sz="2400" b="1" dirty="0" smtClean="0">
                <a:solidFill>
                  <a:schemeClr val="tx1">
                    <a:lumMod val="75000"/>
                    <a:lumOff val="25000"/>
                  </a:schemeClr>
                </a:solidFill>
                <a:ea typeface="华文楷体" panose="02010600040101010101" pitchFamily="2" charset="-122"/>
              </a:rPr>
              <a:t>-task </a:t>
            </a:r>
            <a:r>
              <a:rPr lang="en-US" altLang="zh-CN" sz="2400" dirty="0" smtClean="0">
                <a:solidFill>
                  <a:schemeClr val="tx1">
                    <a:lumMod val="75000"/>
                    <a:lumOff val="25000"/>
                  </a:schemeClr>
                </a:solidFill>
                <a:ea typeface="华文楷体" panose="02010600040101010101" pitchFamily="2" charset="-122"/>
              </a:rPr>
              <a:t>neural network.</a:t>
            </a:r>
          </a:p>
          <a:p>
            <a:pPr marL="342900" indent="-342900">
              <a:spcAft>
                <a:spcPts val="600"/>
              </a:spcAft>
              <a:buFont typeface="Arial" panose="020B0604020202020204" pitchFamily="34" charset="0"/>
              <a:buChar char="•"/>
            </a:pPr>
            <a:r>
              <a:rPr lang="en-US" altLang="zh-CN" sz="2400" dirty="0" smtClean="0">
                <a:solidFill>
                  <a:schemeClr val="tx1">
                    <a:lumMod val="75000"/>
                    <a:lumOff val="25000"/>
                  </a:schemeClr>
                </a:solidFill>
                <a:ea typeface="华文楷体" panose="02010600040101010101" pitchFamily="2" charset="-122"/>
              </a:rPr>
              <a:t>This part is trained together with other components.</a:t>
            </a:r>
          </a:p>
          <a:p>
            <a:pPr marL="0" indent="0">
              <a:spcAft>
                <a:spcPts val="600"/>
              </a:spcAft>
              <a:buFont typeface="Arial" panose="020B0604020202020204" pitchFamily="34" charset="0"/>
              <a:buNone/>
            </a:pPr>
            <a:endParaRPr lang="en-US" altLang="zh-CN" sz="2400" dirty="0">
              <a:solidFill>
                <a:schemeClr val="tx1">
                  <a:lumMod val="75000"/>
                  <a:lumOff val="25000"/>
                </a:schemeClr>
              </a:solidFill>
              <a:ea typeface="华文楷体" panose="02010600040101010101" pitchFamily="2" charset="-122"/>
            </a:endParaRPr>
          </a:p>
        </p:txBody>
      </p:sp>
      <p:sp>
        <p:nvSpPr>
          <p:cNvPr id="4" name="灯片编号占位符 3"/>
          <p:cNvSpPr>
            <a:spLocks noGrp="1"/>
          </p:cNvSpPr>
          <p:nvPr>
            <p:ph type="sldNum" sz="quarter" idx="10"/>
          </p:nvPr>
        </p:nvSpPr>
        <p:spPr/>
        <p:txBody>
          <a:bodyPr/>
          <a:lstStyle/>
          <a:p>
            <a:fld id="{2E16E15A-D7A9-4169-A7C2-BCB1B8BA29D0}" type="slidenum">
              <a:rPr lang="zh-CN" altLang="en-US" smtClean="0"/>
              <a:t>30</a:t>
            </a:fld>
            <a:endParaRPr lang="zh-CN" altLang="en-US"/>
          </a:p>
        </p:txBody>
      </p:sp>
    </p:spTree>
    <p:extLst>
      <p:ext uri="{BB962C8B-B14F-4D97-AF65-F5344CB8AC3E}">
        <p14:creationId xmlns:p14="http://schemas.microsoft.com/office/powerpoint/2010/main" val="205863822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强调一下这是比赛中衡量标准，我们直接延续过来使用。</a:t>
            </a:r>
            <a:endParaRPr lang="en-US" altLang="zh-CN"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然后介绍一下</a:t>
            </a:r>
            <a:r>
              <a:rPr lang="en-US" altLang="zh-CN" dirty="0" err="1" smtClean="0"/>
              <a:t>mape</a:t>
            </a:r>
            <a:r>
              <a:rPr lang="zh-CN" altLang="en-US" dirty="0" smtClean="0"/>
              <a:t>是啥</a:t>
            </a:r>
            <a:endParaRPr lang="en-US" altLang="zh-CN"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fld id="{2E16E15A-D7A9-4169-A7C2-BCB1B8BA29D0}" type="slidenum">
              <a:rPr lang="zh-CN" altLang="en-US" smtClean="0"/>
              <a:t>31</a:t>
            </a:fld>
            <a:endParaRPr lang="zh-CN" altLang="en-US"/>
          </a:p>
        </p:txBody>
      </p:sp>
    </p:spTree>
    <p:extLst>
      <p:ext uri="{BB962C8B-B14F-4D97-AF65-F5344CB8AC3E}">
        <p14:creationId xmlns:p14="http://schemas.microsoft.com/office/powerpoint/2010/main" val="25194787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baseline="0" dirty="0" smtClean="0">
                <a:solidFill>
                  <a:schemeClr val="tx1"/>
                </a:solidFill>
                <a:effectLst/>
                <a:latin typeface="+mn-lt"/>
                <a:ea typeface="+mn-ea"/>
                <a:cs typeface="+mn-cs"/>
              </a:rPr>
              <a:t>在社交领域，我们利用用户在各地的签到数据构建社交关系网进行推荐。在仓储管理上，</a:t>
            </a:r>
            <a:r>
              <a:rPr lang="zh-CN" altLang="en-US" sz="1200" b="0" i="0" kern="1200" baseline="0" smtClean="0">
                <a:solidFill>
                  <a:schemeClr val="tx1"/>
                </a:solidFill>
                <a:effectLst/>
                <a:latin typeface="+mn-lt"/>
                <a:ea typeface="+mn-ea"/>
                <a:cs typeface="+mn-cs"/>
              </a:rPr>
              <a:t>我们用商品出库入库时间数据</a:t>
            </a:r>
            <a:r>
              <a:rPr lang="zh-CN" altLang="en-US" sz="1200" b="0" i="0" kern="1200" baseline="0" dirty="0" smtClean="0">
                <a:solidFill>
                  <a:schemeClr val="tx1"/>
                </a:solidFill>
                <a:effectLst/>
                <a:latin typeface="+mn-lt"/>
                <a:ea typeface="+mn-ea"/>
                <a:cs typeface="+mn-cs"/>
              </a:rPr>
              <a:t>预测商品一段时间的提货量从而进行仓储摆放的优化。等等等等。我刚所说的这些还只是时空数据应用的冰山一角，可以说他和诸多领域都有所连接并成为了近年的一个热点研究方向。</a:t>
            </a:r>
            <a:endParaRPr lang="en-US" altLang="zh-CN" sz="1200" b="0" i="0" kern="1200" baseline="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2E16E15A-D7A9-4169-A7C2-BCB1B8BA29D0}" type="slidenum">
              <a:rPr lang="zh-CN" altLang="en-US" smtClean="0"/>
              <a:t>4</a:t>
            </a:fld>
            <a:endParaRPr lang="zh-CN" altLang="en-US"/>
          </a:p>
        </p:txBody>
      </p:sp>
    </p:spTree>
    <p:extLst>
      <p:ext uri="{BB962C8B-B14F-4D97-AF65-F5344CB8AC3E}">
        <p14:creationId xmlns:p14="http://schemas.microsoft.com/office/powerpoint/2010/main" val="343183720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一定要突出数据量大，有多少</a:t>
            </a:r>
            <a:r>
              <a:rPr lang="en-US" altLang="zh-CN" dirty="0" smtClean="0"/>
              <a:t>G</a:t>
            </a:r>
            <a:r>
              <a:rPr lang="zh-CN" altLang="en-US" dirty="0" smtClean="0"/>
              <a:t>！</a:t>
            </a:r>
            <a:endParaRPr lang="en-US" altLang="zh-CN" dirty="0" smtClean="0"/>
          </a:p>
          <a:p>
            <a:r>
              <a:rPr lang="zh-CN" altLang="en-US" dirty="0" smtClean="0"/>
              <a:t>以前的</a:t>
            </a:r>
            <a:r>
              <a:rPr lang="en-US" altLang="zh-CN" dirty="0" smtClean="0"/>
              <a:t>work</a:t>
            </a:r>
            <a:r>
              <a:rPr lang="zh-CN" altLang="en-US" dirty="0" smtClean="0"/>
              <a:t>有多少！</a:t>
            </a:r>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fld id="{2E16E15A-D7A9-4169-A7C2-BCB1B8BA29D0}" type="slidenum">
              <a:rPr lang="zh-CN" altLang="en-US" smtClean="0"/>
              <a:t>32</a:t>
            </a:fld>
            <a:endParaRPr lang="zh-CN" altLang="en-US"/>
          </a:p>
        </p:txBody>
      </p:sp>
    </p:spTree>
    <p:extLst>
      <p:ext uri="{BB962C8B-B14F-4D97-AF65-F5344CB8AC3E}">
        <p14:creationId xmlns:p14="http://schemas.microsoft.com/office/powerpoint/2010/main" val="111494967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强调一下，我们为了公平起见，对于所有</a:t>
            </a:r>
            <a:r>
              <a:rPr lang="en-US" altLang="zh-CN" dirty="0" smtClean="0"/>
              <a:t>model</a:t>
            </a:r>
            <a:r>
              <a:rPr lang="zh-CN" altLang="en-US" dirty="0" smtClean="0"/>
              <a:t>采样相同的</a:t>
            </a:r>
            <a:r>
              <a:rPr lang="en-US" altLang="zh-CN" dirty="0" smtClean="0"/>
              <a:t>feature</a:t>
            </a:r>
            <a:r>
              <a:rPr lang="zh-CN" altLang="en-US" dirty="0" smtClean="0"/>
              <a:t>，由于数据量过大，过高维度的</a:t>
            </a:r>
            <a:r>
              <a:rPr lang="en-US" altLang="zh-CN" dirty="0" smtClean="0"/>
              <a:t>feature</a:t>
            </a:r>
            <a:r>
              <a:rPr lang="zh-CN" altLang="en-US" dirty="0" smtClean="0"/>
              <a:t>，单机开源的</a:t>
            </a:r>
            <a:r>
              <a:rPr lang="en-US" altLang="zh-CN" dirty="0" err="1" smtClean="0"/>
              <a:t>gdbt</a:t>
            </a:r>
            <a:r>
              <a:rPr lang="zh-CN" altLang="en-US" dirty="0" smtClean="0"/>
              <a:t>跑不起来</a:t>
            </a:r>
            <a:endParaRPr lang="en-US" altLang="zh-CN" dirty="0" smtClean="0"/>
          </a:p>
          <a:p>
            <a:r>
              <a:rPr lang="zh-CN" altLang="en-US" dirty="0" smtClean="0"/>
              <a:t>和</a:t>
            </a:r>
            <a:r>
              <a:rPr lang="en-US" altLang="zh-CN" dirty="0" err="1" smtClean="0"/>
              <a:t>rnn</a:t>
            </a:r>
            <a:r>
              <a:rPr lang="zh-CN" altLang="en-US" dirty="0" smtClean="0"/>
              <a:t>处理过长序列的不稳定，采用了</a:t>
            </a:r>
            <a:r>
              <a:rPr lang="en-US" altLang="zh-CN" dirty="0" smtClean="0"/>
              <a:t>sample30</a:t>
            </a:r>
            <a:r>
              <a:rPr lang="zh-CN" altLang="en-US" dirty="0" smtClean="0"/>
              <a:t>个点的版本。这个不是我们的最好结果。</a:t>
            </a:r>
            <a:endParaRPr lang="zh-CN" altLang="en-US" dirty="0"/>
          </a:p>
        </p:txBody>
      </p:sp>
      <p:sp>
        <p:nvSpPr>
          <p:cNvPr id="4" name="灯片编号占位符 3"/>
          <p:cNvSpPr>
            <a:spLocks noGrp="1"/>
          </p:cNvSpPr>
          <p:nvPr>
            <p:ph type="sldNum" sz="quarter" idx="10"/>
          </p:nvPr>
        </p:nvSpPr>
        <p:spPr/>
        <p:txBody>
          <a:bodyPr/>
          <a:lstStyle/>
          <a:p>
            <a:fld id="{2E16E15A-D7A9-4169-A7C2-BCB1B8BA29D0}" type="slidenum">
              <a:rPr lang="zh-CN" altLang="en-US" smtClean="0"/>
              <a:t>33</a:t>
            </a:fld>
            <a:endParaRPr lang="zh-CN" altLang="en-US"/>
          </a:p>
        </p:txBody>
      </p:sp>
    </p:spTree>
    <p:extLst>
      <p:ext uri="{BB962C8B-B14F-4D97-AF65-F5344CB8AC3E}">
        <p14:creationId xmlns:p14="http://schemas.microsoft.com/office/powerpoint/2010/main" val="397184847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6E15A-D7A9-4169-A7C2-BCB1B8BA29D0}" type="slidenum">
              <a:rPr lang="zh-CN" altLang="en-US" smtClean="0"/>
              <a:t>34</a:t>
            </a:fld>
            <a:endParaRPr lang="zh-CN" altLang="en-US"/>
          </a:p>
        </p:txBody>
      </p:sp>
    </p:spTree>
    <p:extLst>
      <p:ext uri="{BB962C8B-B14F-4D97-AF65-F5344CB8AC3E}">
        <p14:creationId xmlns:p14="http://schemas.microsoft.com/office/powerpoint/2010/main" val="105174645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6E15A-D7A9-4169-A7C2-BCB1B8BA29D0}" type="slidenum">
              <a:rPr lang="zh-CN" altLang="en-US" smtClean="0"/>
              <a:t>35</a:t>
            </a:fld>
            <a:endParaRPr lang="zh-CN" altLang="en-US"/>
          </a:p>
        </p:txBody>
      </p:sp>
    </p:spTree>
    <p:extLst>
      <p:ext uri="{BB962C8B-B14F-4D97-AF65-F5344CB8AC3E}">
        <p14:creationId xmlns:p14="http://schemas.microsoft.com/office/powerpoint/2010/main" val="84954912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6E15A-D7A9-4169-A7C2-BCB1B8BA29D0}" type="slidenum">
              <a:rPr lang="zh-CN" altLang="en-US" smtClean="0"/>
              <a:t>36</a:t>
            </a:fld>
            <a:endParaRPr lang="zh-CN" altLang="en-US"/>
          </a:p>
        </p:txBody>
      </p:sp>
    </p:spTree>
    <p:extLst>
      <p:ext uri="{BB962C8B-B14F-4D97-AF65-F5344CB8AC3E}">
        <p14:creationId xmlns:p14="http://schemas.microsoft.com/office/powerpoint/2010/main" val="401106796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1. </a:t>
            </a:r>
            <a:r>
              <a:rPr lang="zh-CN" altLang="en-US" dirty="0" smtClean="0"/>
              <a:t>之前的</a:t>
            </a:r>
            <a:r>
              <a:rPr lang="en-US" altLang="zh-CN" dirty="0" smtClean="0"/>
              <a:t>work</a:t>
            </a:r>
            <a:r>
              <a:rPr lang="zh-CN" altLang="en-US" dirty="0" smtClean="0"/>
              <a:t>想要加司机的话，受限于数据量不足等问题，但是我们得益于之前设计的通用</a:t>
            </a:r>
            <a:r>
              <a:rPr lang="en-US" altLang="zh-CN" dirty="0" smtClean="0"/>
              <a:t>block</a:t>
            </a:r>
            <a:r>
              <a:rPr lang="zh-CN" altLang="en-US" dirty="0" smtClean="0"/>
              <a:t>，轻易加入这样 的信息</a:t>
            </a:r>
            <a:endParaRPr lang="en-US" altLang="zh-CN" dirty="0" smtClean="0"/>
          </a:p>
          <a:p>
            <a:r>
              <a:rPr lang="zh-CN" altLang="en-US" dirty="0" smtClean="0"/>
              <a:t>强调一下，我们的重点在于：探索出来一种轨迹的表达方式，可以通过</a:t>
            </a:r>
            <a:r>
              <a:rPr lang="en-US" altLang="zh-CN" dirty="0" err="1" smtClean="0"/>
              <a:t>lstm</a:t>
            </a:r>
            <a:r>
              <a:rPr lang="zh-CN" altLang="en-US" dirty="0" smtClean="0"/>
              <a:t>来抽象轨迹，从而做到从整体上预测</a:t>
            </a:r>
            <a:r>
              <a:rPr lang="en-US" altLang="zh-CN" dirty="0" smtClean="0"/>
              <a:t>travel time</a:t>
            </a:r>
            <a:r>
              <a:rPr lang="zh-CN" altLang="en-US" dirty="0" smtClean="0"/>
              <a:t>，而不是单独一段，或者几段的拼接，</a:t>
            </a:r>
            <a:endParaRPr lang="en-US" altLang="zh-CN" dirty="0" smtClean="0"/>
          </a:p>
          <a:p>
            <a:r>
              <a:rPr lang="zh-CN" altLang="en-US" dirty="0" smtClean="0"/>
              <a:t>这个</a:t>
            </a:r>
            <a:endParaRPr lang="en-US" altLang="zh-CN" dirty="0" smtClean="0"/>
          </a:p>
          <a:p>
            <a:pPr marL="342900" indent="-342900" eaLnBrk="1" hangingPunct="1">
              <a:buFont typeface="Arial" panose="020B0604020202020204" pitchFamily="34" charset="0"/>
              <a:buChar char="•"/>
            </a:pPr>
            <a:r>
              <a:rPr lang="zh-CN" altLang="en-US" sz="1200" dirty="0" smtClean="0">
                <a:solidFill>
                  <a:srgbClr val="080808"/>
                </a:solidFill>
                <a:latin typeface="仿宋" panose="02010609060101010101" pitchFamily="49" charset="-122"/>
                <a:ea typeface="仿宋" panose="02010609060101010101" pitchFamily="49" charset="-122"/>
              </a:rPr>
              <a:t>预测结果准确度高</a:t>
            </a:r>
            <a:endParaRPr lang="en-US" altLang="zh-CN" sz="1200" dirty="0" smtClean="0">
              <a:solidFill>
                <a:srgbClr val="080808"/>
              </a:solidFill>
              <a:latin typeface="仿宋" panose="02010609060101010101" pitchFamily="49" charset="-122"/>
              <a:ea typeface="仿宋" panose="02010609060101010101" pitchFamily="49" charset="-122"/>
            </a:endParaRPr>
          </a:p>
          <a:p>
            <a:pPr marL="342900" indent="-342900" eaLnBrk="1" hangingPunct="1">
              <a:buFont typeface="Arial" panose="020B0604020202020204" pitchFamily="34" charset="0"/>
              <a:buChar char="•"/>
            </a:pPr>
            <a:r>
              <a:rPr lang="zh-CN" altLang="en-US" sz="1200" dirty="0" smtClean="0">
                <a:solidFill>
                  <a:srgbClr val="080808"/>
                </a:solidFill>
                <a:latin typeface="仿宋" panose="02010609060101010101" pitchFamily="49" charset="-122"/>
                <a:ea typeface="仿宋" panose="02010609060101010101" pitchFamily="49" charset="-122"/>
              </a:rPr>
              <a:t>不依赖人工特征抽取</a:t>
            </a:r>
            <a:endParaRPr lang="en-US" altLang="zh-CN" sz="1200" dirty="0" smtClean="0">
              <a:solidFill>
                <a:srgbClr val="080808"/>
              </a:solidFill>
              <a:latin typeface="仿宋" panose="02010609060101010101" pitchFamily="49" charset="-122"/>
              <a:ea typeface="仿宋" panose="02010609060101010101" pitchFamily="49" charset="-122"/>
            </a:endParaRPr>
          </a:p>
          <a:p>
            <a:pPr marL="342900" indent="-342900" eaLnBrk="1" hangingPunct="1">
              <a:buFont typeface="Arial" panose="020B0604020202020204" pitchFamily="34" charset="0"/>
              <a:buChar char="•"/>
            </a:pPr>
            <a:r>
              <a:rPr lang="zh-CN" altLang="en-US" sz="1200" dirty="0" smtClean="0">
                <a:solidFill>
                  <a:srgbClr val="080808"/>
                </a:solidFill>
                <a:latin typeface="仿宋" panose="02010609060101010101" pitchFamily="49" charset="-122"/>
                <a:ea typeface="仿宋" panose="02010609060101010101" pitchFamily="49" charset="-122"/>
              </a:rPr>
              <a:t>模型普适性强，扩展容易</a:t>
            </a:r>
            <a:endParaRPr lang="en-US" altLang="zh-CN" sz="1200" dirty="0" smtClean="0">
              <a:solidFill>
                <a:srgbClr val="080808"/>
              </a:solidFill>
              <a:latin typeface="仿宋" panose="02010609060101010101" pitchFamily="49" charset="-122"/>
              <a:ea typeface="仿宋" panose="02010609060101010101" pitchFamily="49" charset="-122"/>
            </a:endParaRPr>
          </a:p>
          <a:p>
            <a:pPr marL="342900" indent="-342900" eaLnBrk="1" hangingPunct="1">
              <a:buFont typeface="Arial" panose="020B0604020202020204" pitchFamily="34" charset="0"/>
              <a:buChar char="•"/>
            </a:pPr>
            <a:r>
              <a:rPr lang="zh-CN" altLang="en-US" sz="1200" dirty="0" smtClean="0">
                <a:solidFill>
                  <a:srgbClr val="080808"/>
                </a:solidFill>
                <a:latin typeface="仿宋" panose="02010609060101010101" pitchFamily="49" charset="-122"/>
                <a:ea typeface="仿宋" panose="02010609060101010101" pitchFamily="49" charset="-122"/>
              </a:rPr>
              <a:t>可多机多卡并行高效处理海量数据 </a:t>
            </a:r>
            <a:r>
              <a:rPr lang="en-US" altLang="zh-CN" sz="1200" dirty="0" smtClean="0">
                <a:solidFill>
                  <a:srgbClr val="080808"/>
                </a:solidFill>
                <a:latin typeface="仿宋" panose="02010609060101010101" pitchFamily="49" charset="-122"/>
                <a:ea typeface="仿宋" panose="02010609060101010101" pitchFamily="49" charset="-122"/>
              </a:rPr>
              <a:t>(</a:t>
            </a:r>
            <a:r>
              <a:rPr lang="en-US" altLang="zh-CN" sz="1200" dirty="0" err="1" smtClean="0">
                <a:solidFill>
                  <a:srgbClr val="080808"/>
                </a:solidFill>
                <a:latin typeface="仿宋" panose="02010609060101010101" pitchFamily="49" charset="-122"/>
                <a:ea typeface="仿宋" panose="02010609060101010101" pitchFamily="49" charset="-122"/>
              </a:rPr>
              <a:t>MxNet</a:t>
            </a:r>
            <a:r>
              <a:rPr lang="en-US" altLang="zh-CN" sz="1200" dirty="0" smtClean="0">
                <a:solidFill>
                  <a:srgbClr val="080808"/>
                </a:solidFill>
                <a:latin typeface="仿宋" panose="02010609060101010101" pitchFamily="49" charset="-122"/>
                <a:ea typeface="仿宋" panose="02010609060101010101" pitchFamily="49" charset="-122"/>
              </a:rPr>
              <a:t>/</a:t>
            </a:r>
            <a:r>
              <a:rPr lang="en-US" altLang="zh-CN" sz="1200" dirty="0" err="1" smtClean="0">
                <a:solidFill>
                  <a:srgbClr val="080808"/>
                </a:solidFill>
                <a:latin typeface="仿宋" panose="02010609060101010101" pitchFamily="49" charset="-122"/>
                <a:ea typeface="仿宋" panose="02010609060101010101" pitchFamily="49" charset="-122"/>
              </a:rPr>
              <a:t>TensorFlow</a:t>
            </a:r>
            <a:r>
              <a:rPr lang="en-US" altLang="zh-CN" sz="1200" dirty="0" smtClean="0">
                <a:solidFill>
                  <a:srgbClr val="080808"/>
                </a:solidFill>
                <a:latin typeface="仿宋" panose="02010609060101010101" pitchFamily="49" charset="-122"/>
                <a:ea typeface="仿宋" panose="02010609060101010101" pitchFamily="49" charset="-122"/>
              </a:rPr>
              <a:t>)</a:t>
            </a:r>
          </a:p>
          <a:p>
            <a:endParaRPr lang="zh-CN" altLang="en-US" dirty="0"/>
          </a:p>
        </p:txBody>
      </p:sp>
      <p:sp>
        <p:nvSpPr>
          <p:cNvPr id="4" name="灯片编号占位符 3"/>
          <p:cNvSpPr>
            <a:spLocks noGrp="1"/>
          </p:cNvSpPr>
          <p:nvPr>
            <p:ph type="sldNum" sz="quarter" idx="10"/>
          </p:nvPr>
        </p:nvSpPr>
        <p:spPr/>
        <p:txBody>
          <a:bodyPr/>
          <a:lstStyle/>
          <a:p>
            <a:fld id="{2E16E15A-D7A9-4169-A7C2-BCB1B8BA29D0}" type="slidenum">
              <a:rPr lang="zh-CN" altLang="en-US" smtClean="0"/>
              <a:t>37</a:t>
            </a:fld>
            <a:endParaRPr lang="zh-CN" altLang="en-US"/>
          </a:p>
        </p:txBody>
      </p:sp>
    </p:spTree>
    <p:extLst>
      <p:ext uri="{BB962C8B-B14F-4D97-AF65-F5344CB8AC3E}">
        <p14:creationId xmlns:p14="http://schemas.microsoft.com/office/powerpoint/2010/main" val="31351951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kern="1200" dirty="0" smtClean="0">
                <a:solidFill>
                  <a:schemeClr val="tx1"/>
                </a:solidFill>
                <a:effectLst/>
                <a:latin typeface="+mn-lt"/>
                <a:ea typeface="+mn-ea"/>
                <a:cs typeface="+mn-cs"/>
              </a:rPr>
              <a:t>在这个</a:t>
            </a:r>
            <a:r>
              <a:rPr lang="en-US" altLang="zh-CN" sz="1200" b="0" kern="1200" dirty="0" smtClean="0">
                <a:solidFill>
                  <a:schemeClr val="tx1"/>
                </a:solidFill>
                <a:effectLst/>
                <a:latin typeface="+mn-lt"/>
                <a:ea typeface="+mn-ea"/>
                <a:cs typeface="+mn-cs"/>
              </a:rPr>
              <a:t>work</a:t>
            </a:r>
            <a:r>
              <a:rPr lang="zh-CN" altLang="en-US" sz="1200" b="0" kern="1200" dirty="0" smtClean="0">
                <a:solidFill>
                  <a:schemeClr val="tx1"/>
                </a:solidFill>
                <a:effectLst/>
                <a:latin typeface="+mn-lt"/>
                <a:ea typeface="+mn-ea"/>
                <a:cs typeface="+mn-cs"/>
              </a:rPr>
              <a:t>中，我们的目标是从历史轨迹中，找出哪些轨迹属于同一个人。研究这个问题的</a:t>
            </a:r>
            <a:r>
              <a:rPr lang="en-US" altLang="zh-CN" sz="1200" b="0" kern="1200" dirty="0" smtClean="0">
                <a:solidFill>
                  <a:schemeClr val="tx1"/>
                </a:solidFill>
                <a:effectLst/>
                <a:latin typeface="+mn-lt"/>
                <a:ea typeface="+mn-ea"/>
                <a:cs typeface="+mn-cs"/>
              </a:rPr>
              <a:t>motivation</a:t>
            </a:r>
            <a:r>
              <a:rPr lang="zh-CN" altLang="en-US" sz="1200" b="0" kern="1200" dirty="0" smtClean="0">
                <a:solidFill>
                  <a:schemeClr val="tx1"/>
                </a:solidFill>
                <a:effectLst/>
                <a:latin typeface="+mn-lt"/>
                <a:ea typeface="+mn-ea"/>
                <a:cs typeface="+mn-cs"/>
              </a:rPr>
              <a:t>一方面是对</a:t>
            </a:r>
            <a:r>
              <a:rPr lang="en-US" altLang="zh-CN" sz="1200" b="0" kern="1200" dirty="0" smtClean="0">
                <a:solidFill>
                  <a:schemeClr val="tx1"/>
                </a:solidFill>
                <a:effectLst/>
                <a:latin typeface="+mn-lt"/>
                <a:ea typeface="+mn-ea"/>
                <a:cs typeface="+mn-cs"/>
              </a:rPr>
              <a:t>human mobility</a:t>
            </a:r>
            <a:r>
              <a:rPr lang="zh-CN" altLang="en-US" sz="1200" b="0" kern="1200" dirty="0" smtClean="0">
                <a:solidFill>
                  <a:schemeClr val="tx1"/>
                </a:solidFill>
                <a:effectLst/>
                <a:latin typeface="+mn-lt"/>
                <a:ea typeface="+mn-ea"/>
                <a:cs typeface="+mn-cs"/>
              </a:rPr>
              <a:t>的理解，另一方面这个在我们应用中可以对不同数据源的轨迹数据做数据整合从而提高数据质量。首先我们说一下我们为什么能够做到基于轨迹数据就识别出来是不是同一个人。这个问题最开始发表在</a:t>
            </a:r>
            <a:r>
              <a:rPr lang="en-US" altLang="zh-CN" sz="1200" b="0" kern="1200" dirty="0" smtClean="0">
                <a:solidFill>
                  <a:schemeClr val="tx1"/>
                </a:solidFill>
                <a:effectLst/>
                <a:latin typeface="+mn-lt"/>
                <a:ea typeface="+mn-ea"/>
                <a:cs typeface="+mn-cs"/>
              </a:rPr>
              <a:t>nature</a:t>
            </a:r>
            <a:r>
              <a:rPr lang="zh-CN" altLang="en-US" sz="1200" b="0" kern="1200" dirty="0" smtClean="0">
                <a:solidFill>
                  <a:schemeClr val="tx1"/>
                </a:solidFill>
                <a:effectLst/>
                <a:latin typeface="+mn-lt"/>
                <a:ea typeface="+mn-ea"/>
                <a:cs typeface="+mn-cs"/>
              </a:rPr>
              <a:t>上，说明人们的</a:t>
            </a:r>
            <a:r>
              <a:rPr lang="en-US" altLang="zh-CN" sz="1200" b="0" kern="1200" dirty="0" smtClean="0">
                <a:solidFill>
                  <a:schemeClr val="tx1"/>
                </a:solidFill>
                <a:effectLst/>
                <a:latin typeface="+mn-lt"/>
                <a:ea typeface="+mn-ea"/>
                <a:cs typeface="+mn-cs"/>
              </a:rPr>
              <a:t>mobility pattern</a:t>
            </a:r>
            <a:r>
              <a:rPr lang="zh-CN" altLang="en-US" sz="1200" b="0" kern="1200" dirty="0" smtClean="0">
                <a:solidFill>
                  <a:schemeClr val="tx1"/>
                </a:solidFill>
                <a:effectLst/>
                <a:latin typeface="+mn-lt"/>
                <a:ea typeface="+mn-ea"/>
                <a:cs typeface="+mn-cs"/>
              </a:rPr>
              <a:t>是独立性非常强的，每个人有自己的一个特征比如一般几点出门，在哪里工作，中午喜欢去哪里吃饭等等。我们本质上是想衡量</a:t>
            </a:r>
            <a:r>
              <a:rPr lang="en-US" altLang="zh-CN" sz="1200" b="0" kern="1200" dirty="0" smtClean="0">
                <a:solidFill>
                  <a:schemeClr val="tx1"/>
                </a:solidFill>
                <a:effectLst/>
                <a:latin typeface="+mn-lt"/>
                <a:ea typeface="+mn-ea"/>
                <a:cs typeface="+mn-cs"/>
              </a:rPr>
              <a:t>mobility pattern</a:t>
            </a:r>
            <a:r>
              <a:rPr lang="zh-CN" altLang="en-US" sz="1200" b="0" kern="1200" dirty="0" smtClean="0">
                <a:solidFill>
                  <a:schemeClr val="tx1"/>
                </a:solidFill>
                <a:effectLst/>
                <a:latin typeface="+mn-lt"/>
                <a:ea typeface="+mn-ea"/>
                <a:cs typeface="+mn-cs"/>
              </a:rPr>
              <a:t>的相似性从而发现相同的用户。</a:t>
            </a:r>
            <a:endParaRPr lang="zh-CN" altLang="en-US" dirty="0"/>
          </a:p>
        </p:txBody>
      </p:sp>
      <p:sp>
        <p:nvSpPr>
          <p:cNvPr id="4" name="灯片编号占位符 3"/>
          <p:cNvSpPr>
            <a:spLocks noGrp="1"/>
          </p:cNvSpPr>
          <p:nvPr>
            <p:ph type="sldNum" sz="quarter" idx="10"/>
          </p:nvPr>
        </p:nvSpPr>
        <p:spPr/>
        <p:txBody>
          <a:bodyPr/>
          <a:lstStyle/>
          <a:p>
            <a:fld id="{2E16E15A-D7A9-4169-A7C2-BCB1B8BA29D0}" type="slidenum">
              <a:rPr lang="zh-CN" altLang="en-US" smtClean="0"/>
              <a:t>38</a:t>
            </a:fld>
            <a:endParaRPr lang="zh-CN" altLang="en-US"/>
          </a:p>
        </p:txBody>
      </p:sp>
    </p:spTree>
    <p:extLst>
      <p:ext uri="{BB962C8B-B14F-4D97-AF65-F5344CB8AC3E}">
        <p14:creationId xmlns:p14="http://schemas.microsoft.com/office/powerpoint/2010/main" val="251337347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1~2</a:t>
            </a:r>
            <a:r>
              <a:rPr lang="zh-CN" altLang="en-US" dirty="0" smtClean="0"/>
              <a:t>页说一下</a:t>
            </a:r>
            <a:endParaRPr lang="zh-CN" altLang="en-US" dirty="0"/>
          </a:p>
        </p:txBody>
      </p:sp>
      <p:sp>
        <p:nvSpPr>
          <p:cNvPr id="4" name="灯片编号占位符 3"/>
          <p:cNvSpPr>
            <a:spLocks noGrp="1"/>
          </p:cNvSpPr>
          <p:nvPr>
            <p:ph type="sldNum" sz="quarter" idx="10"/>
          </p:nvPr>
        </p:nvSpPr>
        <p:spPr/>
        <p:txBody>
          <a:bodyPr/>
          <a:lstStyle/>
          <a:p>
            <a:fld id="{2E16E15A-D7A9-4169-A7C2-BCB1B8BA29D0}" type="slidenum">
              <a:rPr lang="zh-CN" altLang="en-US" smtClean="0"/>
              <a:t>39</a:t>
            </a:fld>
            <a:endParaRPr lang="zh-CN" altLang="en-US"/>
          </a:p>
        </p:txBody>
      </p:sp>
    </p:spTree>
    <p:extLst>
      <p:ext uri="{BB962C8B-B14F-4D97-AF65-F5344CB8AC3E}">
        <p14:creationId xmlns:p14="http://schemas.microsoft.com/office/powerpoint/2010/main" val="314931156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smtClean="0">
                <a:solidFill>
                  <a:schemeClr val="tx1">
                    <a:lumMod val="75000"/>
                    <a:lumOff val="25000"/>
                  </a:schemeClr>
                </a:solidFill>
                <a:ea typeface="华文楷体" panose="02010600040101010101" pitchFamily="2" charset="-122"/>
              </a:rPr>
              <a:t>usually expensive, only highways and part of urban main roads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dirty="0" smtClean="0">
              <a:solidFill>
                <a:schemeClr val="tx1">
                  <a:lumMod val="75000"/>
                  <a:lumOff val="25000"/>
                </a:schemeClr>
              </a:solidFill>
              <a:ea typeface="华文楷体" panose="02010600040101010101" pitchFamily="2"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dirty="0" smtClean="0">
              <a:solidFill>
                <a:schemeClr val="tx1">
                  <a:lumMod val="75000"/>
                  <a:lumOff val="25000"/>
                </a:schemeClr>
              </a:solidFill>
              <a:ea typeface="华文楷体" panose="02010600040101010101" pitchFamily="2"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smtClean="0">
                <a:solidFill>
                  <a:schemeClr val="tx1">
                    <a:lumMod val="75000"/>
                    <a:lumOff val="25000"/>
                  </a:schemeClr>
                </a:solidFill>
                <a:ea typeface="华文楷体" panose="02010600040101010101" pitchFamily="2" charset="-122"/>
              </a:rPr>
              <a:t>-- Large volume of GPS data.</a:t>
            </a:r>
          </a:p>
          <a:p>
            <a:endParaRPr lang="en-US" altLang="zh-CN"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smtClean="0">
                <a:solidFill>
                  <a:schemeClr val="tx1">
                    <a:lumMod val="75000"/>
                    <a:lumOff val="25000"/>
                  </a:schemeClr>
                </a:solidFill>
                <a:ea typeface="华文楷体" panose="02010600040101010101" pitchFamily="2" charset="-122"/>
              </a:rPr>
              <a:t>-- from traffic condition time series.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smtClean="0">
                <a:solidFill>
                  <a:schemeClr val="tx1">
                    <a:lumMod val="75000"/>
                    <a:lumOff val="25000"/>
                  </a:schemeClr>
                </a:solidFill>
                <a:ea typeface="华文楷体" panose="02010600040101010101" pitchFamily="2" charset="-122"/>
              </a:rPr>
              <a:t>-- Patterns vary significantly with time.</a:t>
            </a:r>
          </a:p>
          <a:p>
            <a:endParaRPr lang="zh-CN" altLang="en-US" dirty="0"/>
          </a:p>
        </p:txBody>
      </p:sp>
      <p:sp>
        <p:nvSpPr>
          <p:cNvPr id="4" name="灯片编号占位符 3"/>
          <p:cNvSpPr>
            <a:spLocks noGrp="1"/>
          </p:cNvSpPr>
          <p:nvPr>
            <p:ph type="sldNum" sz="quarter" idx="10"/>
          </p:nvPr>
        </p:nvSpPr>
        <p:spPr/>
        <p:txBody>
          <a:bodyPr/>
          <a:lstStyle/>
          <a:p>
            <a:fld id="{2E16E15A-D7A9-4169-A7C2-BCB1B8BA29D0}" type="slidenum">
              <a:rPr lang="zh-CN" altLang="en-US" smtClean="0"/>
              <a:t>40</a:t>
            </a:fld>
            <a:endParaRPr lang="zh-CN" altLang="en-US"/>
          </a:p>
        </p:txBody>
      </p:sp>
    </p:spTree>
    <p:extLst>
      <p:ext uri="{BB962C8B-B14F-4D97-AF65-F5344CB8AC3E}">
        <p14:creationId xmlns:p14="http://schemas.microsoft.com/office/powerpoint/2010/main" val="249130153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实验稍微提一下</a:t>
            </a:r>
            <a:endParaRPr lang="en-US" altLang="zh-CN" dirty="0" smtClean="0"/>
          </a:p>
          <a:p>
            <a:r>
              <a:rPr lang="en-US" altLang="zh-CN" dirty="0" smtClean="0"/>
              <a:t>1</a:t>
            </a:r>
            <a:r>
              <a:rPr lang="zh-CN" altLang="en-US" dirty="0" smtClean="0"/>
              <a:t>、</a:t>
            </a:r>
            <a:r>
              <a:rPr lang="en-US" altLang="zh-CN" dirty="0" smtClean="0"/>
              <a:t>[</a:t>
            </a:r>
            <a:r>
              <a:rPr lang="zh-CN" altLang="en-US" dirty="0" smtClean="0"/>
              <a:t>可删</a:t>
            </a:r>
            <a:r>
              <a:rPr lang="en-US" altLang="zh-CN" dirty="0" smtClean="0"/>
              <a:t>] </a:t>
            </a:r>
            <a:r>
              <a:rPr lang="zh-CN" altLang="en-US" dirty="0" smtClean="0"/>
              <a:t>通过观察发现一些规律</a:t>
            </a:r>
            <a:endParaRPr lang="en-US" altLang="zh-CN" dirty="0" smtClean="0"/>
          </a:p>
          <a:p>
            <a:r>
              <a:rPr lang="en-US" altLang="zh-CN" dirty="0" smtClean="0"/>
              <a:t>2</a:t>
            </a:r>
            <a:r>
              <a:rPr lang="zh-CN" altLang="en-US" dirty="0" smtClean="0"/>
              <a:t>、使用类似</a:t>
            </a:r>
            <a:r>
              <a:rPr lang="en-US" altLang="zh-CN" dirty="0" smtClean="0"/>
              <a:t>regression tree</a:t>
            </a:r>
            <a:r>
              <a:rPr lang="zh-CN" altLang="en-US" dirty="0" smtClean="0"/>
              <a:t>的模型</a:t>
            </a:r>
            <a:r>
              <a:rPr lang="en-US" altLang="zh-CN" dirty="0" smtClean="0"/>
              <a:t>model</a:t>
            </a:r>
            <a:r>
              <a:rPr lang="zh-CN" altLang="en-US" dirty="0" smtClean="0"/>
              <a:t>单条道路上的路况时间序列</a:t>
            </a:r>
            <a:endParaRPr lang="en-US" altLang="zh-CN" dirty="0" smtClean="0"/>
          </a:p>
          <a:p>
            <a:r>
              <a:rPr lang="en-US" altLang="zh-CN" dirty="0" smtClean="0"/>
              <a:t>3</a:t>
            </a:r>
            <a:r>
              <a:rPr lang="zh-CN" altLang="en-US" dirty="0" smtClean="0"/>
              <a:t>、使用</a:t>
            </a:r>
            <a:r>
              <a:rPr lang="en-US" altLang="zh-CN" dirty="0" smtClean="0"/>
              <a:t>STPGM</a:t>
            </a:r>
            <a:r>
              <a:rPr lang="zh-CN" altLang="en-US" dirty="0" smtClean="0"/>
              <a:t>来</a:t>
            </a:r>
            <a:r>
              <a:rPr lang="en-US" altLang="zh-CN" dirty="0" smtClean="0"/>
              <a:t>model</a:t>
            </a:r>
            <a:r>
              <a:rPr lang="zh-CN" altLang="en-US" dirty="0" smtClean="0"/>
              <a:t>相邻道路间的相关性</a:t>
            </a:r>
            <a:endParaRPr lang="en-US" altLang="zh-CN" dirty="0" smtClean="0"/>
          </a:p>
          <a:p>
            <a:r>
              <a:rPr lang="en-US" altLang="zh-CN" dirty="0" err="1" smtClean="0"/>
              <a:t>Stpgm</a:t>
            </a:r>
            <a:r>
              <a:rPr lang="zh-CN" altLang="en-US" dirty="0" smtClean="0"/>
              <a:t>类似于</a:t>
            </a:r>
            <a:r>
              <a:rPr lang="en-US" altLang="zh-CN" dirty="0" smtClean="0"/>
              <a:t>CHMM coupled hidden </a:t>
            </a:r>
            <a:r>
              <a:rPr lang="en-US" altLang="zh-CN" dirty="0" err="1" smtClean="0"/>
              <a:t>markov</a:t>
            </a:r>
            <a:r>
              <a:rPr lang="en-US" altLang="zh-CN" dirty="0" smtClean="0"/>
              <a:t> model</a:t>
            </a:r>
            <a:r>
              <a:rPr lang="zh-CN" altLang="en-US" dirty="0" smtClean="0"/>
              <a:t>，将每条道路的路况转换为不同的状态集，单条</a:t>
            </a:r>
            <a:r>
              <a:rPr lang="en-US" altLang="zh-CN" dirty="0" smtClean="0"/>
              <a:t>chain</a:t>
            </a:r>
            <a:r>
              <a:rPr lang="zh-CN" altLang="en-US" dirty="0" smtClean="0"/>
              <a:t>来</a:t>
            </a:r>
            <a:r>
              <a:rPr lang="en-US" altLang="zh-CN" dirty="0" smtClean="0"/>
              <a:t>model</a:t>
            </a:r>
            <a:r>
              <a:rPr lang="zh-CN" altLang="en-US" dirty="0" smtClean="0"/>
              <a:t>一条单独道路的路况状态转移时间序列，通过将不同</a:t>
            </a:r>
            <a:r>
              <a:rPr lang="en-US" altLang="zh-CN" dirty="0" smtClean="0"/>
              <a:t>adjacent</a:t>
            </a:r>
            <a:r>
              <a:rPr lang="zh-CN" altLang="en-US" dirty="0" smtClean="0"/>
              <a:t>的道路</a:t>
            </a:r>
            <a:r>
              <a:rPr lang="en-US" altLang="zh-CN" dirty="0" smtClean="0"/>
              <a:t>couple</a:t>
            </a:r>
            <a:r>
              <a:rPr lang="zh-CN" altLang="en-US" dirty="0" smtClean="0"/>
              <a:t>起来，使得相邻道路间的路况状态在转移过程中相互影响。</a:t>
            </a:r>
            <a:endParaRPr lang="en-US" altLang="zh-CN" dirty="0" smtClean="0"/>
          </a:p>
          <a:p>
            <a:endParaRPr lang="en-US" altLang="zh-CN" dirty="0" smtClean="0"/>
          </a:p>
          <a:p>
            <a:r>
              <a:rPr lang="zh-CN" altLang="en-US" dirty="0" smtClean="0"/>
              <a:t>优点：</a:t>
            </a:r>
            <a:r>
              <a:rPr lang="en-US" altLang="zh-CN" dirty="0" smtClean="0"/>
              <a:t>1</a:t>
            </a:r>
            <a:r>
              <a:rPr lang="zh-CN" altLang="en-US" dirty="0" smtClean="0"/>
              <a:t>、观察到一些规律，显著提升了预测水平</a:t>
            </a:r>
            <a:endParaRPr lang="en-US" altLang="zh-CN" dirty="0" smtClean="0"/>
          </a:p>
          <a:p>
            <a:r>
              <a:rPr lang="en-US" altLang="zh-CN" dirty="0" smtClean="0"/>
              <a:t>2</a:t>
            </a:r>
            <a:r>
              <a:rPr lang="zh-CN" altLang="en-US" dirty="0" smtClean="0"/>
              <a:t>、分别考虑了单条道路自身内部时间上的关联，同时考虑了不同道路间的相关性</a:t>
            </a:r>
            <a:endParaRPr lang="en-US" altLang="zh-CN" dirty="0" smtClean="0"/>
          </a:p>
          <a:p>
            <a:r>
              <a:rPr lang="en-US" altLang="zh-CN" dirty="0" smtClean="0"/>
              <a:t>3</a:t>
            </a:r>
            <a:r>
              <a:rPr lang="zh-CN" altLang="en-US" dirty="0" smtClean="0"/>
              <a:t>、 比之前的</a:t>
            </a:r>
            <a:r>
              <a:rPr lang="en-US" altLang="zh-CN" dirty="0" smtClean="0"/>
              <a:t>work</a:t>
            </a:r>
            <a:r>
              <a:rPr lang="zh-CN" altLang="en-US" dirty="0" smtClean="0"/>
              <a:t>效果好，且速度快</a:t>
            </a:r>
            <a:endParaRPr lang="en-US" altLang="zh-CN" dirty="0" smtClean="0"/>
          </a:p>
          <a:p>
            <a:endParaRPr lang="en-US" altLang="zh-CN" dirty="0" smtClean="0"/>
          </a:p>
          <a:p>
            <a:r>
              <a:rPr lang="zh-CN" altLang="en-US" dirty="0" smtClean="0"/>
              <a:t>缺点：</a:t>
            </a:r>
            <a:r>
              <a:rPr lang="en-US" altLang="zh-CN" dirty="0" smtClean="0"/>
              <a:t>1.model</a:t>
            </a:r>
            <a:r>
              <a:rPr lang="zh-CN" altLang="en-US" dirty="0" smtClean="0"/>
              <a:t>比较</a:t>
            </a:r>
            <a:r>
              <a:rPr lang="en-US" altLang="zh-CN" dirty="0" smtClean="0"/>
              <a:t>tedious</a:t>
            </a:r>
            <a:r>
              <a:rPr lang="zh-CN" altLang="en-US" dirty="0" smtClean="0"/>
              <a:t>，每条道路都要建一个自己的</a:t>
            </a:r>
            <a:r>
              <a:rPr lang="en-US" altLang="zh-CN" dirty="0" smtClean="0"/>
              <a:t>tree</a:t>
            </a:r>
            <a:r>
              <a:rPr lang="zh-CN" altLang="en-US" dirty="0" smtClean="0"/>
              <a:t>和</a:t>
            </a:r>
            <a:r>
              <a:rPr lang="en-US" altLang="zh-CN" dirty="0" smtClean="0"/>
              <a:t>graph</a:t>
            </a:r>
            <a:r>
              <a:rPr lang="zh-CN" altLang="en-US" dirty="0" smtClean="0"/>
              <a:t>，单独存了几万个</a:t>
            </a:r>
            <a:r>
              <a:rPr lang="en-US" altLang="zh-CN" dirty="0" smtClean="0"/>
              <a:t>model</a:t>
            </a:r>
          </a:p>
          <a:p>
            <a:r>
              <a:rPr lang="en-US" altLang="zh-CN" dirty="0" smtClean="0"/>
              <a:t>2. </a:t>
            </a:r>
            <a:r>
              <a:rPr lang="zh-CN" altLang="en-US" dirty="0" smtClean="0"/>
              <a:t>不同道路间的数据难共享，数据缺失稀疏等问题</a:t>
            </a:r>
            <a:endParaRPr lang="en-US" altLang="zh-CN" dirty="0" smtClean="0"/>
          </a:p>
          <a:p>
            <a:r>
              <a:rPr lang="en-US" altLang="zh-CN" dirty="0" smtClean="0"/>
              <a:t>3. </a:t>
            </a:r>
            <a:r>
              <a:rPr lang="zh-CN" altLang="en-US" dirty="0" smtClean="0"/>
              <a:t>只能</a:t>
            </a:r>
            <a:r>
              <a:rPr lang="en-US" altLang="zh-CN" dirty="0" smtClean="0"/>
              <a:t>get</a:t>
            </a:r>
            <a:r>
              <a:rPr lang="zh-CN" altLang="en-US" dirty="0" smtClean="0"/>
              <a:t>到相邻道路间的关系，远一些的道路就不能了</a:t>
            </a:r>
            <a:endParaRPr lang="zh-CN" altLang="en-US" dirty="0"/>
          </a:p>
        </p:txBody>
      </p:sp>
      <p:sp>
        <p:nvSpPr>
          <p:cNvPr id="4" name="灯片编号占位符 3"/>
          <p:cNvSpPr>
            <a:spLocks noGrp="1"/>
          </p:cNvSpPr>
          <p:nvPr>
            <p:ph type="sldNum" sz="quarter" idx="10"/>
          </p:nvPr>
        </p:nvSpPr>
        <p:spPr/>
        <p:txBody>
          <a:bodyPr/>
          <a:lstStyle/>
          <a:p>
            <a:fld id="{2E16E15A-D7A9-4169-A7C2-BCB1B8BA29D0}" type="slidenum">
              <a:rPr lang="zh-CN" altLang="en-US" smtClean="0"/>
              <a:t>41</a:t>
            </a:fld>
            <a:endParaRPr lang="zh-CN" altLang="en-US"/>
          </a:p>
        </p:txBody>
      </p:sp>
    </p:spTree>
    <p:extLst>
      <p:ext uri="{BB962C8B-B14F-4D97-AF65-F5344CB8AC3E}">
        <p14:creationId xmlns:p14="http://schemas.microsoft.com/office/powerpoint/2010/main" val="31973818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b="0" i="0" u="none" strike="noStrike" kern="1200" baseline="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2E16E15A-D7A9-4169-A7C2-BCB1B8BA29D0}" type="slidenum">
              <a:rPr lang="zh-CN" altLang="en-US" smtClean="0"/>
              <a:t>5</a:t>
            </a:fld>
            <a:endParaRPr lang="zh-CN" altLang="en-US"/>
          </a:p>
        </p:txBody>
      </p:sp>
    </p:spTree>
    <p:extLst>
      <p:ext uri="{BB962C8B-B14F-4D97-AF65-F5344CB8AC3E}">
        <p14:creationId xmlns:p14="http://schemas.microsoft.com/office/powerpoint/2010/main" val="371932328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6E15A-D7A9-4169-A7C2-BCB1B8BA29D0}" type="slidenum">
              <a:rPr lang="zh-CN" altLang="en-US" smtClean="0"/>
              <a:t>42</a:t>
            </a:fld>
            <a:endParaRPr lang="zh-CN" altLang="en-US"/>
          </a:p>
        </p:txBody>
      </p:sp>
    </p:spTree>
    <p:extLst>
      <p:ext uri="{BB962C8B-B14F-4D97-AF65-F5344CB8AC3E}">
        <p14:creationId xmlns:p14="http://schemas.microsoft.com/office/powerpoint/2010/main" val="164859100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kern="1200" dirty="0" smtClean="0">
                <a:solidFill>
                  <a:schemeClr val="tx1"/>
                </a:solidFill>
                <a:effectLst/>
                <a:latin typeface="+mn-lt"/>
                <a:ea typeface="+mn-ea"/>
                <a:cs typeface="+mn-cs"/>
              </a:rPr>
              <a:t>这个</a:t>
            </a:r>
            <a:r>
              <a:rPr lang="en-US" altLang="zh-CN" sz="1200" b="0" kern="1200" dirty="0" smtClean="0">
                <a:solidFill>
                  <a:schemeClr val="tx1"/>
                </a:solidFill>
                <a:effectLst/>
                <a:latin typeface="+mn-lt"/>
                <a:ea typeface="+mn-ea"/>
                <a:cs typeface="+mn-cs"/>
              </a:rPr>
              <a:t>work</a:t>
            </a:r>
            <a:r>
              <a:rPr lang="zh-CN" altLang="en-US" sz="1200" b="0" kern="1200" dirty="0" smtClean="0">
                <a:solidFill>
                  <a:schemeClr val="tx1"/>
                </a:solidFill>
                <a:effectLst/>
                <a:latin typeface="+mn-lt"/>
                <a:ea typeface="+mn-ea"/>
                <a:cs typeface="+mn-cs"/>
              </a:rPr>
              <a:t>里面我们目标是</a:t>
            </a:r>
            <a:r>
              <a:rPr lang="en-US" altLang="zh-CN" sz="1200" b="0" kern="1200" dirty="0" smtClean="0">
                <a:solidFill>
                  <a:schemeClr val="tx1"/>
                </a:solidFill>
                <a:effectLst/>
                <a:latin typeface="+mn-lt"/>
                <a:ea typeface="+mn-ea"/>
                <a:cs typeface="+mn-cs"/>
              </a:rPr>
              <a:t>formalize</a:t>
            </a:r>
            <a:r>
              <a:rPr lang="zh-CN" altLang="en-US" sz="1200" b="0" kern="1200" dirty="0" smtClean="0">
                <a:solidFill>
                  <a:schemeClr val="tx1"/>
                </a:solidFill>
                <a:effectLst/>
                <a:latin typeface="+mn-lt"/>
                <a:ea typeface="+mn-ea"/>
                <a:cs typeface="+mn-cs"/>
              </a:rPr>
              <a:t>一条路的路况。实际上我们很难定义清楚，给一条</a:t>
            </a:r>
            <a:r>
              <a:rPr lang="en-US" altLang="zh-CN" sz="1200" b="0" kern="1200" dirty="0" smtClean="0">
                <a:solidFill>
                  <a:schemeClr val="tx1"/>
                </a:solidFill>
                <a:effectLst/>
                <a:latin typeface="+mn-lt"/>
                <a:ea typeface="+mn-ea"/>
                <a:cs typeface="+mn-cs"/>
              </a:rPr>
              <a:t>path</a:t>
            </a:r>
            <a:r>
              <a:rPr lang="zh-CN" altLang="en-US" sz="1200" b="0" kern="1200" dirty="0" smtClean="0">
                <a:solidFill>
                  <a:schemeClr val="tx1"/>
                </a:solidFill>
                <a:effectLst/>
                <a:latin typeface="+mn-lt"/>
                <a:ea typeface="+mn-ea"/>
                <a:cs typeface="+mn-cs"/>
              </a:rPr>
              <a:t>，这条</a:t>
            </a:r>
            <a:r>
              <a:rPr lang="en-US" altLang="zh-CN" sz="1200" b="0" kern="1200" dirty="0" smtClean="0">
                <a:solidFill>
                  <a:schemeClr val="tx1"/>
                </a:solidFill>
                <a:effectLst/>
                <a:latin typeface="+mn-lt"/>
                <a:ea typeface="+mn-ea"/>
                <a:cs typeface="+mn-cs"/>
              </a:rPr>
              <a:t>path</a:t>
            </a:r>
            <a:r>
              <a:rPr lang="zh-CN" altLang="en-US" sz="1200" b="0" kern="1200" dirty="0" smtClean="0">
                <a:solidFill>
                  <a:schemeClr val="tx1"/>
                </a:solidFill>
                <a:effectLst/>
                <a:latin typeface="+mn-lt"/>
                <a:ea typeface="+mn-ea"/>
                <a:cs typeface="+mn-cs"/>
              </a:rPr>
              <a:t>的路况究竟是什么，这个是一个比较抽象的概念。他可能包括这一段的拥堵情况，平均速度，相邻路段拥堵情况等等。</a:t>
            </a:r>
          </a:p>
          <a:p>
            <a:r>
              <a:rPr lang="zh-CN" altLang="en-US" sz="1200" b="0" kern="1200" dirty="0" smtClean="0">
                <a:solidFill>
                  <a:schemeClr val="tx1"/>
                </a:solidFill>
                <a:effectLst/>
                <a:latin typeface="+mn-lt"/>
                <a:ea typeface="+mn-ea"/>
                <a:cs typeface="+mn-cs"/>
              </a:rPr>
              <a:t>我们的一个想法是，我们用神经网络来把</a:t>
            </a:r>
            <a:r>
              <a:rPr lang="en-US" altLang="zh-CN" sz="1200" b="0" kern="1200" dirty="0" smtClean="0">
                <a:solidFill>
                  <a:schemeClr val="tx1"/>
                </a:solidFill>
                <a:effectLst/>
                <a:latin typeface="+mn-lt"/>
                <a:ea typeface="+mn-ea"/>
                <a:cs typeface="+mn-cs"/>
              </a:rPr>
              <a:t>"</a:t>
            </a:r>
            <a:r>
              <a:rPr lang="zh-CN" altLang="en-US" sz="1200" b="0" kern="1200" dirty="0" smtClean="0">
                <a:solidFill>
                  <a:schemeClr val="tx1"/>
                </a:solidFill>
                <a:effectLst/>
                <a:latin typeface="+mn-lt"/>
                <a:ea typeface="+mn-ea"/>
                <a:cs typeface="+mn-cs"/>
              </a:rPr>
              <a:t>路况</a:t>
            </a:r>
            <a:r>
              <a:rPr lang="en-US" altLang="zh-CN" sz="1200" b="0" kern="1200" dirty="0" smtClean="0">
                <a:solidFill>
                  <a:schemeClr val="tx1"/>
                </a:solidFill>
                <a:effectLst/>
                <a:latin typeface="+mn-lt"/>
                <a:ea typeface="+mn-ea"/>
                <a:cs typeface="+mn-cs"/>
              </a:rPr>
              <a:t>"</a:t>
            </a:r>
            <a:r>
              <a:rPr lang="zh-CN" altLang="en-US" sz="1200" b="0" kern="1200" dirty="0" smtClean="0">
                <a:solidFill>
                  <a:schemeClr val="tx1"/>
                </a:solidFill>
                <a:effectLst/>
                <a:latin typeface="+mn-lt"/>
                <a:ea typeface="+mn-ea"/>
                <a:cs typeface="+mn-cs"/>
              </a:rPr>
              <a:t>抽象表示到一个高维向量中。具体做法是，</a:t>
            </a:r>
          </a:p>
          <a:p>
            <a:r>
              <a:rPr lang="zh-CN" altLang="en-US" sz="1200" b="0" kern="1200" dirty="0" smtClean="0">
                <a:solidFill>
                  <a:schemeClr val="tx1"/>
                </a:solidFill>
                <a:effectLst/>
                <a:latin typeface="+mn-lt"/>
                <a:ea typeface="+mn-ea"/>
                <a:cs typeface="+mn-cs"/>
              </a:rPr>
              <a:t>我们利用我们第二</a:t>
            </a:r>
            <a:r>
              <a:rPr lang="en-US" altLang="zh-CN" sz="1200" b="0" kern="1200" dirty="0" smtClean="0">
                <a:solidFill>
                  <a:schemeClr val="tx1"/>
                </a:solidFill>
                <a:effectLst/>
                <a:latin typeface="+mn-lt"/>
                <a:ea typeface="+mn-ea"/>
                <a:cs typeface="+mn-cs"/>
              </a:rPr>
              <a:t>work</a:t>
            </a:r>
            <a:r>
              <a:rPr lang="zh-CN" altLang="en-US" sz="1200" b="0" kern="1200" dirty="0" smtClean="0">
                <a:solidFill>
                  <a:schemeClr val="tx1"/>
                </a:solidFill>
                <a:effectLst/>
                <a:latin typeface="+mn-lt"/>
                <a:ea typeface="+mn-ea"/>
                <a:cs typeface="+mn-cs"/>
              </a:rPr>
              <a:t>遇到到达时间的网络结构，只利用前</a:t>
            </a:r>
            <a:r>
              <a:rPr lang="en-US" altLang="zh-CN" sz="1200" b="0" kern="1200" dirty="0" smtClean="0">
                <a:solidFill>
                  <a:schemeClr val="tx1"/>
                </a:solidFill>
                <a:effectLst/>
                <a:latin typeface="+mn-lt"/>
                <a:ea typeface="+mn-ea"/>
                <a:cs typeface="+mn-cs"/>
              </a:rPr>
              <a:t>30</a:t>
            </a:r>
            <a:r>
              <a:rPr lang="zh-CN" altLang="en-US" sz="1200" b="0" kern="1200" dirty="0" smtClean="0">
                <a:solidFill>
                  <a:schemeClr val="tx1"/>
                </a:solidFill>
                <a:effectLst/>
                <a:latin typeface="+mn-lt"/>
                <a:ea typeface="+mn-ea"/>
                <a:cs typeface="+mn-cs"/>
              </a:rPr>
              <a:t>分钟全城的轨迹数据，训练一个神经网络，并用这个网络对给定的</a:t>
            </a:r>
            <a:r>
              <a:rPr lang="en-US" altLang="zh-CN" sz="1200" b="0" kern="1200" dirty="0" smtClean="0">
                <a:solidFill>
                  <a:schemeClr val="tx1"/>
                </a:solidFill>
                <a:effectLst/>
                <a:latin typeface="+mn-lt"/>
                <a:ea typeface="+mn-ea"/>
                <a:cs typeface="+mn-cs"/>
              </a:rPr>
              <a:t>path</a:t>
            </a:r>
            <a:r>
              <a:rPr lang="zh-CN" altLang="en-US" sz="1200" b="0" kern="1200" dirty="0" smtClean="0">
                <a:solidFill>
                  <a:schemeClr val="tx1"/>
                </a:solidFill>
                <a:effectLst/>
                <a:latin typeface="+mn-lt"/>
                <a:ea typeface="+mn-ea"/>
                <a:cs typeface="+mn-cs"/>
              </a:rPr>
              <a:t>做预测。这个预测肯定是不准的，因为他只利用了最近</a:t>
            </a:r>
            <a:r>
              <a:rPr lang="en-US" altLang="zh-CN" sz="1200" b="0" kern="1200" dirty="0" smtClean="0">
                <a:solidFill>
                  <a:schemeClr val="tx1"/>
                </a:solidFill>
                <a:effectLst/>
                <a:latin typeface="+mn-lt"/>
                <a:ea typeface="+mn-ea"/>
                <a:cs typeface="+mn-cs"/>
              </a:rPr>
              <a:t>30</a:t>
            </a:r>
            <a:r>
              <a:rPr lang="zh-CN" altLang="en-US" sz="1200" b="0" kern="1200" dirty="0" smtClean="0">
                <a:solidFill>
                  <a:schemeClr val="tx1"/>
                </a:solidFill>
                <a:effectLst/>
                <a:latin typeface="+mn-lt"/>
                <a:ea typeface="+mn-ea"/>
                <a:cs typeface="+mn-cs"/>
              </a:rPr>
              <a:t>分钟的信息。但是我们把最后一层的隐藏层取出来，这个</a:t>
            </a:r>
            <a:r>
              <a:rPr lang="en-US" altLang="zh-CN" sz="1200" b="0" kern="1200" dirty="0" smtClean="0">
                <a:solidFill>
                  <a:schemeClr val="tx1"/>
                </a:solidFill>
                <a:effectLst/>
                <a:latin typeface="+mn-lt"/>
                <a:ea typeface="+mn-ea"/>
                <a:cs typeface="+mn-cs"/>
              </a:rPr>
              <a:t>vector</a:t>
            </a:r>
            <a:r>
              <a:rPr lang="zh-CN" altLang="en-US" sz="1200" b="0" kern="1200" dirty="0" smtClean="0">
                <a:solidFill>
                  <a:schemeClr val="tx1"/>
                </a:solidFill>
                <a:effectLst/>
                <a:latin typeface="+mn-lt"/>
                <a:ea typeface="+mn-ea"/>
                <a:cs typeface="+mn-cs"/>
              </a:rPr>
              <a:t>就可以当做前</a:t>
            </a:r>
            <a:r>
              <a:rPr lang="en-US" altLang="zh-CN" sz="1200" b="0" kern="1200" dirty="0" smtClean="0">
                <a:solidFill>
                  <a:schemeClr val="tx1"/>
                </a:solidFill>
                <a:effectLst/>
                <a:latin typeface="+mn-lt"/>
                <a:ea typeface="+mn-ea"/>
                <a:cs typeface="+mn-cs"/>
              </a:rPr>
              <a:t>30</a:t>
            </a:r>
            <a:r>
              <a:rPr lang="zh-CN" altLang="en-US" sz="1200" b="0" kern="1200" dirty="0" smtClean="0">
                <a:solidFill>
                  <a:schemeClr val="tx1"/>
                </a:solidFill>
                <a:effectLst/>
                <a:latin typeface="+mn-lt"/>
                <a:ea typeface="+mn-ea"/>
                <a:cs typeface="+mn-cs"/>
              </a:rPr>
              <a:t>分钟这段道路的路况。然后我们把这个</a:t>
            </a:r>
            <a:r>
              <a:rPr lang="en-US" altLang="zh-CN" sz="1200" b="0" kern="1200" dirty="0" smtClean="0">
                <a:solidFill>
                  <a:schemeClr val="tx1"/>
                </a:solidFill>
                <a:effectLst/>
                <a:latin typeface="+mn-lt"/>
                <a:ea typeface="+mn-ea"/>
                <a:cs typeface="+mn-cs"/>
              </a:rPr>
              <a:t>vector</a:t>
            </a:r>
            <a:r>
              <a:rPr lang="zh-CN" altLang="en-US" sz="1200" b="0" kern="1200" dirty="0" smtClean="0">
                <a:solidFill>
                  <a:schemeClr val="tx1"/>
                </a:solidFill>
                <a:effectLst/>
                <a:latin typeface="+mn-lt"/>
                <a:ea typeface="+mn-ea"/>
                <a:cs typeface="+mn-cs"/>
              </a:rPr>
              <a:t>传给我们的到达时间预测网络一起训练来提高训练精度（这个时候右面那个网络也在更新）。我们目前实验结果上来看，这个结果确实让我们的到达时间预测结果提升了，但我们得到的路况的</a:t>
            </a:r>
            <a:r>
              <a:rPr lang="en-US" altLang="zh-CN" sz="1200" b="0" kern="1200" dirty="0" smtClean="0">
                <a:solidFill>
                  <a:schemeClr val="tx1"/>
                </a:solidFill>
                <a:effectLst/>
                <a:latin typeface="+mn-lt"/>
                <a:ea typeface="+mn-ea"/>
                <a:cs typeface="+mn-cs"/>
              </a:rPr>
              <a:t>vector</a:t>
            </a:r>
            <a:r>
              <a:rPr lang="zh-CN" altLang="en-US" sz="1200" b="0" kern="1200" dirty="0" smtClean="0">
                <a:solidFill>
                  <a:schemeClr val="tx1"/>
                </a:solidFill>
                <a:effectLst/>
                <a:latin typeface="+mn-lt"/>
                <a:ea typeface="+mn-ea"/>
                <a:cs typeface="+mn-cs"/>
              </a:rPr>
              <a:t>究竟包含哪些信息我们还在进行实验分析。</a:t>
            </a:r>
          </a:p>
          <a:p>
            <a:endParaRPr lang="zh-CN" altLang="en-US" dirty="0"/>
          </a:p>
        </p:txBody>
      </p:sp>
      <p:sp>
        <p:nvSpPr>
          <p:cNvPr id="4" name="灯片编号占位符 3"/>
          <p:cNvSpPr>
            <a:spLocks noGrp="1"/>
          </p:cNvSpPr>
          <p:nvPr>
            <p:ph type="sldNum" sz="quarter" idx="10"/>
          </p:nvPr>
        </p:nvSpPr>
        <p:spPr/>
        <p:txBody>
          <a:bodyPr/>
          <a:lstStyle/>
          <a:p>
            <a:fld id="{2E16E15A-D7A9-4169-A7C2-BCB1B8BA29D0}" type="slidenum">
              <a:rPr lang="zh-CN" altLang="en-US" smtClean="0"/>
              <a:t>43</a:t>
            </a:fld>
            <a:endParaRPr lang="zh-CN" altLang="en-US"/>
          </a:p>
        </p:txBody>
      </p:sp>
    </p:spTree>
    <p:extLst>
      <p:ext uri="{BB962C8B-B14F-4D97-AF65-F5344CB8AC3E}">
        <p14:creationId xmlns:p14="http://schemas.microsoft.com/office/powerpoint/2010/main" val="99774126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kern="1200" dirty="0" smtClean="0">
                <a:solidFill>
                  <a:schemeClr val="tx1"/>
                </a:solidFill>
                <a:effectLst/>
                <a:latin typeface="+mn-lt"/>
                <a:ea typeface="+mn-ea"/>
                <a:cs typeface="+mn-cs"/>
              </a:rPr>
              <a:t>下面我简单谈一下我们未来的一些</a:t>
            </a:r>
            <a:r>
              <a:rPr lang="en-US" altLang="zh-CN" sz="1200" b="0" kern="1200" dirty="0" smtClean="0">
                <a:solidFill>
                  <a:schemeClr val="tx1"/>
                </a:solidFill>
                <a:effectLst/>
                <a:latin typeface="+mn-lt"/>
                <a:ea typeface="+mn-ea"/>
                <a:cs typeface="+mn-cs"/>
              </a:rPr>
              <a:t>research plan</a:t>
            </a:r>
            <a:r>
              <a:rPr lang="zh-CN" altLang="en-US" sz="1200" b="0" kern="1200" dirty="0" smtClean="0">
                <a:solidFill>
                  <a:schemeClr val="tx1"/>
                </a:solidFill>
                <a:effectLst/>
                <a:latin typeface="+mn-lt"/>
                <a:ea typeface="+mn-ea"/>
                <a:cs typeface="+mn-cs"/>
              </a:rPr>
              <a:t>，我之前的工作都是用时空大数据来做分析和预测，在现实应用中，预测只是帮助我们来进行决策，比如根据供需进行网约车的调价，调度，根据仓储提货数据优化物品摆放位置等。现在一般的方法是将预测和决策进行分离。我们先进行预测，然后再进行决策。我们下一步想增强学习，将预测和决策这两个东西结合起来。深度增强学习也是现在的热点之一，比如大家可能都比较熟悉的</a:t>
            </a:r>
            <a:r>
              <a:rPr lang="en-US" altLang="zh-CN" sz="1200" b="0" kern="1200" dirty="0" err="1" smtClean="0">
                <a:solidFill>
                  <a:schemeClr val="tx1"/>
                </a:solidFill>
                <a:effectLst/>
                <a:latin typeface="+mn-lt"/>
                <a:ea typeface="+mn-ea"/>
                <a:cs typeface="+mn-cs"/>
              </a:rPr>
              <a:t>alphaGo</a:t>
            </a:r>
            <a:r>
              <a:rPr lang="zh-CN" altLang="en-US" sz="1200" b="0" kern="1200" dirty="0" smtClean="0">
                <a:solidFill>
                  <a:schemeClr val="tx1"/>
                </a:solidFill>
                <a:effectLst/>
                <a:latin typeface="+mn-lt"/>
                <a:ea typeface="+mn-ea"/>
                <a:cs typeface="+mn-cs"/>
              </a:rPr>
              <a:t>。我们之后希望用。。。将预测与决策结合起来</a:t>
            </a:r>
            <a:endParaRPr lang="zh-CN" altLang="en-US" dirty="0"/>
          </a:p>
        </p:txBody>
      </p:sp>
      <p:sp>
        <p:nvSpPr>
          <p:cNvPr id="4" name="灯片编号占位符 3"/>
          <p:cNvSpPr>
            <a:spLocks noGrp="1"/>
          </p:cNvSpPr>
          <p:nvPr>
            <p:ph type="sldNum" sz="quarter" idx="10"/>
          </p:nvPr>
        </p:nvSpPr>
        <p:spPr/>
        <p:txBody>
          <a:bodyPr/>
          <a:lstStyle/>
          <a:p>
            <a:fld id="{2E16E15A-D7A9-4169-A7C2-BCB1B8BA29D0}" type="slidenum">
              <a:rPr lang="zh-CN" altLang="en-US" smtClean="0"/>
              <a:t>44</a:t>
            </a:fld>
            <a:endParaRPr lang="zh-CN" altLang="en-US"/>
          </a:p>
        </p:txBody>
      </p:sp>
    </p:spTree>
    <p:extLst>
      <p:ext uri="{BB962C8B-B14F-4D97-AF65-F5344CB8AC3E}">
        <p14:creationId xmlns:p14="http://schemas.microsoft.com/office/powerpoint/2010/main" val="26768156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kern="1200" dirty="0" smtClean="0">
                <a:solidFill>
                  <a:schemeClr val="tx1"/>
                </a:solidFill>
                <a:effectLst/>
                <a:latin typeface="+mn-lt"/>
                <a:ea typeface="+mn-ea"/>
                <a:cs typeface="+mn-cs"/>
              </a:rPr>
              <a:t>我们另一个计划就是时空数据的生成模型。比如说我们如何虚拟的生成订单数据，或者我们虚拟生成交通流量，或者虚拟市场交易数据。那么有了这个生成模型，我们才能说我们完全理解了这个模型。一方面生成模型能帮助我们理解，另一方面我们如果有了生成模型，我们就能够用它来模拟新的环境，来进行训练，就相当于是增多了我们的训练数据，也可以用来测试新的场景。现在已有的一些基于随机过程建模的模型，然而他们并不能学习实际问题中复杂的多因素影响和非线性特征。我们可能会用到一些基于深度学习的生成模型比如产生式对抗神经网络。这些模型同时训练一个产生器和一个判别器，产生器和判别器都是基于复杂的</a:t>
            </a:r>
            <a:r>
              <a:rPr lang="zh-CN" altLang="en-US" sz="1200" b="0" kern="1200" smtClean="0">
                <a:solidFill>
                  <a:schemeClr val="tx1"/>
                </a:solidFill>
                <a:effectLst/>
                <a:latin typeface="+mn-lt"/>
                <a:ea typeface="+mn-ea"/>
                <a:cs typeface="+mn-cs"/>
              </a:rPr>
              <a:t>深度神经网络。</a:t>
            </a:r>
            <a:r>
              <a:rPr lang="zh-CN" altLang="en-US" sz="1200" b="0" kern="1200" dirty="0" smtClean="0">
                <a:solidFill>
                  <a:schemeClr val="tx1"/>
                </a:solidFill>
                <a:effectLst/>
                <a:latin typeface="+mn-lt"/>
                <a:ea typeface="+mn-ea"/>
                <a:cs typeface="+mn-cs"/>
              </a:rPr>
              <a:t>产生器的目标是生成尽可能接近真实数据分布的数据，判别器的目标是尽可能区分生成数据和真实数据。这样经过充分训练直到两个模型达到纳什均衡，我们就能够很好的模拟复杂的真实环境。</a:t>
            </a:r>
            <a:endParaRPr lang="zh-CN" altLang="en-US" dirty="0"/>
          </a:p>
        </p:txBody>
      </p:sp>
      <p:sp>
        <p:nvSpPr>
          <p:cNvPr id="4" name="灯片编号占位符 3"/>
          <p:cNvSpPr>
            <a:spLocks noGrp="1"/>
          </p:cNvSpPr>
          <p:nvPr>
            <p:ph type="sldNum" sz="quarter" idx="10"/>
          </p:nvPr>
        </p:nvSpPr>
        <p:spPr/>
        <p:txBody>
          <a:bodyPr/>
          <a:lstStyle/>
          <a:p>
            <a:fld id="{2E16E15A-D7A9-4169-A7C2-BCB1B8BA29D0}" type="slidenum">
              <a:rPr lang="zh-CN" altLang="en-US" smtClean="0"/>
              <a:t>45</a:t>
            </a:fld>
            <a:endParaRPr lang="zh-CN" altLang="en-US"/>
          </a:p>
        </p:txBody>
      </p:sp>
    </p:spTree>
    <p:extLst>
      <p:ext uri="{BB962C8B-B14F-4D97-AF65-F5344CB8AC3E}">
        <p14:creationId xmlns:p14="http://schemas.microsoft.com/office/powerpoint/2010/main" val="29050901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For example,</a:t>
            </a:r>
            <a:r>
              <a:rPr lang="en-US" altLang="zh-CN" baseline="0" dirty="0" smtClean="0"/>
              <a:t> the traffic congestion on one road, may lead to the congestion on its adjacent roads.</a:t>
            </a:r>
          </a:p>
          <a:p>
            <a:r>
              <a:rPr lang="en-US" altLang="zh-CN" baseline="0" dirty="0" smtClean="0"/>
              <a:t>Image</a:t>
            </a:r>
            <a:r>
              <a:rPr lang="zh-CN" altLang="en-US" baseline="0" dirty="0" smtClean="0"/>
              <a:t>也有</a:t>
            </a:r>
            <a:r>
              <a:rPr lang="en-US" altLang="zh-CN" baseline="0" dirty="0" smtClean="0"/>
              <a:t>spatial dependence</a:t>
            </a:r>
            <a:r>
              <a:rPr lang="zh-CN" altLang="en-US" baseline="0" dirty="0" smtClean="0"/>
              <a:t>，</a:t>
            </a:r>
            <a:r>
              <a:rPr lang="en-US" altLang="zh-CN" baseline="0" dirty="0" smtClean="0"/>
              <a:t>there are also co-relations between different pixels</a:t>
            </a:r>
            <a:r>
              <a:rPr lang="zh-CN" altLang="en-US" baseline="0" dirty="0" smtClean="0"/>
              <a:t>。</a:t>
            </a:r>
            <a:endParaRPr lang="en-US" altLang="zh-CN" baseline="0" dirty="0" smtClean="0"/>
          </a:p>
          <a:p>
            <a:r>
              <a:rPr lang="en-US" altLang="zh-CN" baseline="0" dirty="0" smtClean="0"/>
              <a:t>However, </a:t>
            </a:r>
            <a:r>
              <a:rPr lang="zh-CN" altLang="en-US" baseline="0" dirty="0" smtClean="0"/>
              <a:t>相比于</a:t>
            </a:r>
            <a:r>
              <a:rPr lang="en-US" altLang="zh-CN" baseline="0" dirty="0" smtClean="0"/>
              <a:t>images</a:t>
            </a:r>
            <a:r>
              <a:rPr lang="zh-CN" altLang="en-US" baseline="0" dirty="0" smtClean="0"/>
              <a:t>，</a:t>
            </a:r>
            <a:r>
              <a:rPr lang="en-US" altLang="zh-CN" baseline="0" dirty="0" err="1" smtClean="0"/>
              <a:t>st</a:t>
            </a:r>
            <a:r>
              <a:rPr lang="en-US" altLang="zh-CN" baseline="0" dirty="0" smtClean="0"/>
              <a:t> data </a:t>
            </a:r>
            <a:r>
              <a:rPr lang="zh-CN" altLang="en-US" baseline="0" dirty="0" smtClean="0"/>
              <a:t>通常</a:t>
            </a:r>
            <a:r>
              <a:rPr lang="en-US" altLang="zh-CN" dirty="0" smtClean="0"/>
              <a:t>Large</a:t>
            </a:r>
            <a:r>
              <a:rPr lang="en-US" altLang="zh-CN" baseline="0" dirty="0" smtClean="0"/>
              <a:t> scale</a:t>
            </a:r>
            <a:r>
              <a:rPr lang="zh-CN" altLang="en-US" baseline="0" dirty="0" smtClean="0"/>
              <a:t>， </a:t>
            </a:r>
            <a:r>
              <a:rPr lang="en-US" altLang="zh-CN" baseline="0" dirty="0" smtClean="0"/>
              <a:t>city level scale </a:t>
            </a:r>
            <a:r>
              <a:rPr lang="zh-CN" altLang="en-US" baseline="0" dirty="0" smtClean="0"/>
              <a:t>甚至</a:t>
            </a:r>
            <a:r>
              <a:rPr lang="en-US" altLang="zh-CN" baseline="0" dirty="0" smtClean="0"/>
              <a:t>larger</a:t>
            </a:r>
            <a:r>
              <a:rPr lang="zh-CN" altLang="en-US" baseline="0" dirty="0" smtClean="0"/>
              <a:t>，</a:t>
            </a:r>
            <a:endParaRPr lang="en-US" altLang="zh-CN" baseline="0" dirty="0" smtClean="0"/>
          </a:p>
          <a:p>
            <a:r>
              <a:rPr lang="en-US" altLang="zh-CN" baseline="0" dirty="0" smtClean="0"/>
              <a:t>Coarsen image you can still identity the object in the image</a:t>
            </a:r>
            <a:r>
              <a:rPr lang="zh-CN" altLang="en-US" baseline="0" dirty="0" smtClean="0"/>
              <a:t>，而</a:t>
            </a:r>
            <a:r>
              <a:rPr lang="en-US" altLang="zh-CN" baseline="0" dirty="0" err="1" smtClean="0"/>
              <a:t>spdata</a:t>
            </a:r>
            <a:r>
              <a:rPr lang="zh-CN" altLang="en-US" baseline="0" dirty="0" smtClean="0"/>
              <a:t>中</a:t>
            </a:r>
            <a:r>
              <a:rPr lang="en-US" altLang="zh-CN" baseline="0" dirty="0" smtClean="0"/>
              <a:t>coarsen</a:t>
            </a:r>
            <a:r>
              <a:rPr lang="zh-CN" altLang="en-US" baseline="0" dirty="0" smtClean="0"/>
              <a:t>会导致严重</a:t>
            </a:r>
            <a:r>
              <a:rPr lang="en-US" altLang="zh-CN" baseline="0" dirty="0" smtClean="0"/>
              <a:t>info loss</a:t>
            </a:r>
            <a:r>
              <a:rPr lang="zh-CN" altLang="en-US" baseline="0" dirty="0" smtClean="0"/>
              <a:t>。</a:t>
            </a:r>
            <a:endParaRPr lang="en-US" altLang="zh-CN" baseline="0" dirty="0" smtClean="0"/>
          </a:p>
          <a:p>
            <a:endParaRPr lang="en-US" altLang="zh-CN" baseline="0" dirty="0" smtClean="0"/>
          </a:p>
          <a:p>
            <a:r>
              <a:rPr lang="en-US" altLang="zh-CN" dirty="0" smtClean="0"/>
              <a:t>Similar characteristic also appears in speech and texts. However, compare</a:t>
            </a:r>
            <a:r>
              <a:rPr lang="en-US" altLang="zh-CN" baseline="0" dirty="0" smtClean="0"/>
              <a:t> with text and speech, </a:t>
            </a:r>
            <a:r>
              <a:rPr lang="en-US" altLang="zh-CN" baseline="0" dirty="0" err="1" smtClean="0"/>
              <a:t>sp</a:t>
            </a:r>
            <a:endParaRPr lang="en-US" altLang="zh-CN" baseline="0" dirty="0" smtClean="0"/>
          </a:p>
          <a:p>
            <a:r>
              <a:rPr lang="en-US" altLang="zh-CN" baseline="0" dirty="0" smtClean="0"/>
              <a:t> data usually have strong </a:t>
            </a:r>
            <a:r>
              <a:rPr lang="en-US" altLang="zh-CN" baseline="0" dirty="0" err="1" smtClean="0"/>
              <a:t>preriodicity</a:t>
            </a:r>
            <a:r>
              <a:rPr lang="en-US" altLang="zh-CN" baseline="0" dirty="0" smtClean="0"/>
              <a:t> in </a:t>
            </a:r>
            <a:r>
              <a:rPr lang="en-US" altLang="zh-CN" baseline="0" dirty="0" err="1" smtClean="0"/>
              <a:t>muti</a:t>
            </a:r>
            <a:r>
              <a:rPr lang="en-US" altLang="zh-CN" baseline="0" dirty="0" smtClean="0"/>
              <a:t>-granularity, such as day, week, season, or year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aseline="0" dirty="0" smtClean="0"/>
              <a:t>Another difference, </a:t>
            </a:r>
            <a:r>
              <a:rPr lang="en-US" altLang="zh-CN" sz="1200" b="0" i="0" u="none" strike="noStrike" kern="1200" dirty="0" smtClean="0">
                <a:solidFill>
                  <a:schemeClr val="tx1"/>
                </a:solidFill>
                <a:effectLst/>
                <a:latin typeface="+mn-lt"/>
                <a:ea typeface="+mn-ea"/>
                <a:cs typeface="+mn-cs"/>
              </a:rPr>
              <a:t>extreme</a:t>
            </a:r>
            <a:r>
              <a:rPr lang="en-US" altLang="zh-CN" sz="1200" b="0" i="0" kern="1200" dirty="0" smtClean="0">
                <a:solidFill>
                  <a:schemeClr val="tx1"/>
                </a:solidFill>
                <a:effectLst/>
                <a:latin typeface="+mn-lt"/>
                <a:ea typeface="+mn-ea"/>
                <a:cs typeface="+mn-cs"/>
              </a:rPr>
              <a:t> </a:t>
            </a:r>
            <a:r>
              <a:rPr lang="en-US" altLang="zh-CN" sz="1200" b="0" i="0" u="none" strike="noStrike" kern="1200" dirty="0" smtClean="0">
                <a:solidFill>
                  <a:schemeClr val="tx1"/>
                </a:solidFill>
                <a:effectLst/>
                <a:latin typeface="+mn-lt"/>
                <a:ea typeface="+mn-ea"/>
                <a:cs typeface="+mn-cs"/>
              </a:rPr>
              <a:t>weather</a:t>
            </a:r>
            <a:r>
              <a:rPr lang="en-US" altLang="zh-CN" sz="1200" b="0" i="0" u="none" strike="noStrike" kern="1200" baseline="0" dirty="0" smtClean="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i="0" u="none" strike="noStrike" kern="1200" baseline="0" dirty="0" smtClean="0">
                <a:solidFill>
                  <a:schemeClr val="tx1"/>
                </a:solidFill>
                <a:effectLst/>
                <a:latin typeface="+mn-lt"/>
                <a:ea typeface="+mn-ea"/>
                <a:cs typeface="+mn-cs"/>
              </a:rPr>
              <a:t>You know </a:t>
            </a:r>
            <a:r>
              <a:rPr lang="zh-CN" altLang="en-US" sz="1200" b="0" i="0" u="none" strike="noStrike" kern="1200" baseline="0" dirty="0" smtClean="0">
                <a:solidFill>
                  <a:schemeClr val="tx1"/>
                </a:solidFill>
                <a:effectLst/>
                <a:latin typeface="+mn-lt"/>
                <a:ea typeface="+mn-ea"/>
                <a:cs typeface="+mn-cs"/>
              </a:rPr>
              <a:t>下雨天难打车，</a:t>
            </a:r>
            <a:r>
              <a:rPr lang="en-US" altLang="zh-CN" sz="1200" b="0" i="0" u="none" strike="noStrike" kern="1200" baseline="0" dirty="0" smtClean="0">
                <a:solidFill>
                  <a:schemeClr val="tx1"/>
                </a:solidFill>
                <a:effectLst/>
                <a:latin typeface="+mn-lt"/>
                <a:ea typeface="+mn-ea"/>
                <a:cs typeface="+mn-cs"/>
              </a:rPr>
              <a:t>it always takes much longer time to wait for a taxi than usual</a:t>
            </a:r>
            <a:r>
              <a:rPr lang="zh-CN" altLang="en-US" sz="1200" b="0" i="0" u="none" strike="noStrike" kern="1200" baseline="0" dirty="0" smtClean="0">
                <a:solidFill>
                  <a:schemeClr val="tx1"/>
                </a:solidFill>
                <a:effectLst/>
                <a:latin typeface="+mn-lt"/>
                <a:ea typeface="+mn-ea"/>
                <a:cs typeface="+mn-cs"/>
              </a:rPr>
              <a:t>。</a:t>
            </a:r>
            <a:endParaRPr lang="en-US" altLang="zh-CN" sz="1200" b="0" i="0" u="none" strike="noStrike" kern="1200" baseline="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2E16E15A-D7A9-4169-A7C2-BCB1B8BA29D0}" type="slidenum">
              <a:rPr lang="zh-CN" altLang="en-US" smtClean="0"/>
              <a:t>6</a:t>
            </a:fld>
            <a:endParaRPr lang="zh-CN" altLang="en-US"/>
          </a:p>
        </p:txBody>
      </p:sp>
    </p:spTree>
    <p:extLst>
      <p:ext uri="{BB962C8B-B14F-4D97-AF65-F5344CB8AC3E}">
        <p14:creationId xmlns:p14="http://schemas.microsoft.com/office/powerpoint/2010/main" val="21514301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The third </a:t>
            </a:r>
          </a:p>
          <a:p>
            <a:r>
              <a:rPr lang="en-US" altLang="zh-CN" dirty="0" smtClean="0"/>
              <a:t>Collected from diverse data </a:t>
            </a:r>
            <a:r>
              <a:rPr lang="en-US" altLang="zh-CN" dirty="0" err="1" smtClean="0"/>
              <a:t>sourse</a:t>
            </a:r>
            <a:r>
              <a:rPr lang="zh-CN" altLang="en-US" dirty="0" smtClean="0"/>
              <a:t>。</a:t>
            </a:r>
            <a:r>
              <a:rPr lang="en-US" altLang="zh-CN" dirty="0" err="1" smtClean="0"/>
              <a:t>Gps</a:t>
            </a:r>
            <a:r>
              <a:rPr lang="en-US" altLang="zh-CN" dirty="0" smtClean="0"/>
              <a:t> </a:t>
            </a:r>
            <a:r>
              <a:rPr lang="en-US" altLang="zh-CN" dirty="0" err="1" smtClean="0"/>
              <a:t>divaises</a:t>
            </a:r>
            <a:r>
              <a:rPr lang="en-US" altLang="zh-CN" dirty="0" smtClean="0"/>
              <a:t>, online car hiring orders, </a:t>
            </a:r>
          </a:p>
          <a:p>
            <a:r>
              <a:rPr lang="en-US" altLang="zh-CN" sz="1200" b="0" i="0" kern="1200" dirty="0" smtClean="0">
                <a:solidFill>
                  <a:schemeClr val="tx1"/>
                </a:solidFill>
                <a:effectLst/>
                <a:latin typeface="+mn-lt"/>
                <a:ea typeface="+mn-ea"/>
                <a:cs typeface="+mn-cs"/>
              </a:rPr>
              <a:t>The last, but not the least one. </a:t>
            </a:r>
          </a:p>
          <a:p>
            <a:r>
              <a:rPr lang="en-US" altLang="zh-CN" sz="1200" b="0" i="0" kern="1200" dirty="0" smtClean="0">
                <a:solidFill>
                  <a:schemeClr val="tx1"/>
                </a:solidFill>
                <a:effectLst/>
                <a:latin typeface="+mn-lt"/>
                <a:ea typeface="+mn-ea"/>
                <a:cs typeface="+mn-cs"/>
              </a:rPr>
              <a:t>To deal with</a:t>
            </a:r>
            <a:r>
              <a:rPr lang="en-US" altLang="zh-CN" sz="1200" b="0" i="0" kern="1200" baseline="0" dirty="0" smtClean="0">
                <a:solidFill>
                  <a:schemeClr val="tx1"/>
                </a:solidFill>
                <a:effectLst/>
                <a:latin typeface="+mn-lt"/>
                <a:ea typeface="+mn-ea"/>
                <a:cs typeface="+mn-cs"/>
              </a:rPr>
              <a:t> such massive data, </a:t>
            </a:r>
            <a:r>
              <a:rPr lang="en-US" altLang="zh-CN" sz="1200" b="0" i="0" kern="1200" dirty="0" smtClean="0">
                <a:solidFill>
                  <a:schemeClr val="tx1"/>
                </a:solidFill>
                <a:effectLst/>
                <a:latin typeface="+mn-lt"/>
                <a:ea typeface="+mn-ea"/>
                <a:cs typeface="+mn-cs"/>
              </a:rPr>
              <a:t>We need</a:t>
            </a:r>
            <a:r>
              <a:rPr lang="en-US" altLang="zh-CN" sz="1200" b="0" i="0" kern="1200" baseline="0" dirty="0" smtClean="0">
                <a:solidFill>
                  <a:schemeClr val="tx1"/>
                </a:solidFill>
                <a:effectLst/>
                <a:latin typeface="+mn-lt"/>
                <a:ea typeface="+mn-ea"/>
                <a:cs typeface="+mn-cs"/>
              </a:rPr>
              <a:t> the help of big data platform, such as Hadoop and spark.</a:t>
            </a:r>
            <a:endParaRPr lang="en-US" altLang="zh-CN" dirty="0" smtClean="0"/>
          </a:p>
        </p:txBody>
      </p:sp>
      <p:sp>
        <p:nvSpPr>
          <p:cNvPr id="4" name="灯片编号占位符 3"/>
          <p:cNvSpPr>
            <a:spLocks noGrp="1"/>
          </p:cNvSpPr>
          <p:nvPr>
            <p:ph type="sldNum" sz="quarter" idx="10"/>
          </p:nvPr>
        </p:nvSpPr>
        <p:spPr/>
        <p:txBody>
          <a:bodyPr/>
          <a:lstStyle/>
          <a:p>
            <a:fld id="{2E16E15A-D7A9-4169-A7C2-BCB1B8BA29D0}" type="slidenum">
              <a:rPr lang="zh-CN" altLang="en-US" smtClean="0"/>
              <a:t>7</a:t>
            </a:fld>
            <a:endParaRPr lang="zh-CN" altLang="en-US"/>
          </a:p>
        </p:txBody>
      </p:sp>
    </p:spTree>
    <p:extLst>
      <p:ext uri="{BB962C8B-B14F-4D97-AF65-F5344CB8AC3E}">
        <p14:creationId xmlns:p14="http://schemas.microsoft.com/office/powerpoint/2010/main" val="8942525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时空数据在交通上有很多有趣的应有，我们做了</a:t>
            </a:r>
            <a:r>
              <a:rPr lang="en-US" altLang="zh-CN" dirty="0" smtClean="0"/>
              <a:t>4</a:t>
            </a:r>
            <a:r>
              <a:rPr lang="zh-CN" altLang="en-US" dirty="0" smtClean="0"/>
              <a:t>个</a:t>
            </a:r>
            <a:r>
              <a:rPr lang="en-US" altLang="zh-CN" dirty="0" smtClean="0"/>
              <a:t>work</a:t>
            </a:r>
            <a:r>
              <a:rPr lang="zh-CN" altLang="en-US" dirty="0" smtClean="0"/>
              <a:t>，分别是：</a:t>
            </a:r>
            <a:endParaRPr lang="en-US" altLang="zh-CN" dirty="0" smtClean="0"/>
          </a:p>
          <a:p>
            <a:r>
              <a:rPr lang="en-US" altLang="zh-CN" dirty="0" smtClean="0"/>
              <a:t>We collect</a:t>
            </a:r>
            <a:r>
              <a:rPr lang="en-US" altLang="zh-CN" baseline="0" dirty="0" smtClean="0"/>
              <a:t> user trajectories from different data source, however, we don’t have the user id. Our work is to identify which trajectories belong to the same user.</a:t>
            </a:r>
            <a:endParaRPr lang="en-US" altLang="zh-CN" dirty="0" smtClean="0"/>
          </a:p>
          <a:p>
            <a:r>
              <a:rPr lang="en-US" altLang="zh-CN" dirty="0" smtClean="0"/>
              <a:t>We present a traffic condition</a:t>
            </a:r>
            <a:r>
              <a:rPr lang="en-US" altLang="zh-CN" baseline="0" dirty="0" smtClean="0"/>
              <a:t> prediction system, which can…</a:t>
            </a:r>
            <a:endParaRPr lang="en-US" altLang="zh-CN" dirty="0" smtClean="0"/>
          </a:p>
          <a:p>
            <a:endParaRPr lang="en-US" altLang="zh-CN" dirty="0" smtClean="0"/>
          </a:p>
          <a:p>
            <a:r>
              <a:rPr lang="zh-CN" altLang="en-US" dirty="0" smtClean="0"/>
              <a:t>今天重点讲下前两个</a:t>
            </a:r>
            <a:r>
              <a:rPr lang="en-US" altLang="zh-CN" dirty="0" smtClean="0"/>
              <a:t>work</a:t>
            </a:r>
            <a:r>
              <a:rPr lang="zh-CN" altLang="en-US" dirty="0" smtClean="0"/>
              <a:t>，后面两个也会捎带提一下。</a:t>
            </a:r>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fld id="{2E16E15A-D7A9-4169-A7C2-BCB1B8BA29D0}" type="slidenum">
              <a:rPr lang="zh-CN" altLang="en-US" smtClean="0"/>
              <a:t>8</a:t>
            </a:fld>
            <a:endParaRPr lang="zh-CN" altLang="en-US"/>
          </a:p>
        </p:txBody>
      </p:sp>
    </p:spTree>
    <p:extLst>
      <p:ext uri="{BB962C8B-B14F-4D97-AF65-F5344CB8AC3E}">
        <p14:creationId xmlns:p14="http://schemas.microsoft.com/office/powerpoint/2010/main" val="22998269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we study the problem of predicting the real-time car-hailing supply-demand, which is one of the most important component of an effective scheduling system. </a:t>
            </a:r>
          </a:p>
          <a:p>
            <a:endParaRPr lang="en-US" altLang="zh-CN" dirty="0" smtClean="0"/>
          </a:p>
          <a:p>
            <a:r>
              <a:rPr lang="en-US" altLang="zh-CN" dirty="0" smtClean="0"/>
              <a:t>Our objective is to predict the gap between the car-hailing supply and demand in a certain area in the next few minutes.</a:t>
            </a:r>
          </a:p>
          <a:p>
            <a:r>
              <a:rPr lang="en-US" altLang="zh-CN" dirty="0" smtClean="0"/>
              <a:t>Based on the prediction:</a:t>
            </a:r>
          </a:p>
          <a:p>
            <a:r>
              <a:rPr lang="en-US" altLang="zh-CN" dirty="0" smtClean="0"/>
              <a:t>1 minimize the waiting time of passengers,</a:t>
            </a:r>
            <a:r>
              <a:rPr lang="en-US" altLang="zh-CN" baseline="0" dirty="0" smtClean="0"/>
              <a:t> and maximize the driver utilization.</a:t>
            </a:r>
            <a:endParaRPr lang="en-US" altLang="zh-CN" dirty="0" smtClean="0"/>
          </a:p>
          <a:p>
            <a:r>
              <a:rPr lang="en-US" altLang="zh-CN" dirty="0" smtClean="0"/>
              <a:t>2 …you know</a:t>
            </a:r>
            <a:r>
              <a:rPr lang="en-US" altLang="zh-CN" baseline="0" dirty="0" smtClean="0"/>
              <a:t> the supply demand always determine the price</a:t>
            </a:r>
          </a:p>
          <a:p>
            <a:r>
              <a:rPr lang="en-US" altLang="zh-CN" baseline="0" dirty="0" smtClean="0"/>
              <a:t>3. If we know .. In advance, we can recommend the driver in which areas they can pick-up </a:t>
            </a:r>
            <a:r>
              <a:rPr lang="en-US" altLang="zh-CN" baseline="0" dirty="0" err="1" smtClean="0"/>
              <a:t>passenges</a:t>
            </a:r>
            <a:r>
              <a:rPr lang="en-US" altLang="zh-CN" baseline="0" dirty="0" smtClean="0"/>
              <a:t> easily. Increase the income of drivers</a:t>
            </a:r>
            <a:endParaRPr lang="en-US" altLang="zh-CN" dirty="0" smtClean="0"/>
          </a:p>
          <a:p>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fld id="{2E16E15A-D7A9-4169-A7C2-BCB1B8BA29D0}" type="slidenum">
              <a:rPr lang="zh-CN" altLang="en-US" smtClean="0"/>
              <a:t>9</a:t>
            </a:fld>
            <a:endParaRPr lang="zh-CN" altLang="en-US"/>
          </a:p>
        </p:txBody>
      </p:sp>
    </p:spTree>
    <p:extLst>
      <p:ext uri="{BB962C8B-B14F-4D97-AF65-F5344CB8AC3E}">
        <p14:creationId xmlns:p14="http://schemas.microsoft.com/office/powerpoint/2010/main" val="36666203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ltLang="zh-CN" sz="2000" dirty="0" smtClean="0">
                <a:solidFill>
                  <a:schemeClr val="tx1">
                    <a:lumMod val="75000"/>
                    <a:lumOff val="25000"/>
                  </a:schemeClr>
                </a:solidFill>
                <a:ea typeface="华文楷体" panose="02010600040101010101" pitchFamily="2" charset="-122"/>
              </a:rPr>
              <a:t>To motivate our approach, we first present some challenges  of this problem, and discuss the drawback of current standard</a:t>
            </a:r>
            <a:r>
              <a:rPr lang="en-US" altLang="zh-CN" sz="2000" baseline="0" dirty="0" smtClean="0">
                <a:solidFill>
                  <a:schemeClr val="tx1">
                    <a:lumMod val="75000"/>
                    <a:lumOff val="25000"/>
                  </a:schemeClr>
                </a:solidFill>
                <a:ea typeface="华文楷体" panose="02010600040101010101" pitchFamily="2" charset="-122"/>
              </a:rPr>
              <a:t> practice for such </a:t>
            </a:r>
            <a:r>
              <a:rPr lang="en-US" altLang="zh-CN" sz="2000" baseline="0" dirty="0" err="1" smtClean="0">
                <a:solidFill>
                  <a:schemeClr val="tx1">
                    <a:lumMod val="75000"/>
                    <a:lumOff val="25000"/>
                  </a:schemeClr>
                </a:solidFill>
                <a:ea typeface="华文楷体" panose="02010600040101010101" pitchFamily="2" charset="-122"/>
              </a:rPr>
              <a:t>proble</a:t>
            </a:r>
            <a:r>
              <a:rPr lang="en-US" altLang="zh-CN" sz="2000" baseline="0" dirty="0" smtClean="0">
                <a:solidFill>
                  <a:schemeClr val="tx1">
                    <a:lumMod val="75000"/>
                    <a:lumOff val="25000"/>
                  </a:schemeClr>
                </a:solidFill>
                <a:ea typeface="华文楷体" panose="02010600040101010101" pitchFamily="2" charset="-122"/>
              </a:rPr>
              <a:t>.</a:t>
            </a:r>
            <a:endParaRPr lang="en-US" altLang="zh-CN" sz="2000" dirty="0" smtClean="0">
              <a:solidFill>
                <a:schemeClr val="tx1">
                  <a:lumMod val="75000"/>
                  <a:lumOff val="25000"/>
                </a:schemeClr>
              </a:solidFill>
              <a:ea typeface="华文楷体" panose="02010600040101010101" pitchFamily="2" charset="-122"/>
            </a:endParaRP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ltLang="zh-CN" sz="2000" dirty="0" smtClean="0">
                <a:solidFill>
                  <a:schemeClr val="tx1">
                    <a:lumMod val="75000"/>
                    <a:lumOff val="25000"/>
                  </a:schemeClr>
                </a:solidFill>
                <a:ea typeface="华文楷体" panose="02010600040101010101" pitchFamily="2" charset="-122"/>
              </a:rPr>
              <a:t>1.	The car-hailing supply-demand varies dynamically due to different geographic locations and time intervals.</a:t>
            </a:r>
          </a:p>
          <a:p>
            <a:pPr marL="457200" lvl="1" indent="0">
              <a:buFont typeface="Arial" panose="020B0604020202020204" pitchFamily="34" charset="0"/>
              <a:buNone/>
            </a:pPr>
            <a:r>
              <a:rPr lang="en-US" altLang="zh-CN" sz="2000" dirty="0" smtClean="0">
                <a:solidFill>
                  <a:schemeClr val="tx1">
                    <a:lumMod val="75000"/>
                    <a:lumOff val="25000"/>
                  </a:schemeClr>
                </a:solidFill>
                <a:ea typeface="华文楷体" panose="02010600040101010101" pitchFamily="2" charset="-122"/>
              </a:rPr>
              <a:t>For example, morning demand tends to surge in residential areas, whereas evening</a:t>
            </a:r>
            <a:r>
              <a:rPr lang="en-US" altLang="zh-CN" sz="2000" baseline="0" dirty="0" smtClean="0">
                <a:solidFill>
                  <a:schemeClr val="tx1">
                    <a:lumMod val="75000"/>
                    <a:lumOff val="25000"/>
                  </a:schemeClr>
                </a:solidFill>
                <a:ea typeface="华文楷体" panose="02010600040101010101" pitchFamily="2" charset="-122"/>
              </a:rPr>
              <a:t> business areas. Supply demand patterns under different days of week can be </a:t>
            </a:r>
            <a:r>
              <a:rPr lang="en-US" altLang="zh-CN" sz="2000" baseline="0" dirty="0" err="1" smtClean="0">
                <a:solidFill>
                  <a:schemeClr val="tx1">
                    <a:lumMod val="75000"/>
                    <a:lumOff val="25000"/>
                  </a:schemeClr>
                </a:solidFill>
                <a:ea typeface="华文楷体" panose="02010600040101010101" pitchFamily="2" charset="-122"/>
              </a:rPr>
              <a:t>extremly</a:t>
            </a:r>
            <a:r>
              <a:rPr lang="en-US" altLang="zh-CN" sz="2000" baseline="0" dirty="0" smtClean="0">
                <a:solidFill>
                  <a:schemeClr val="tx1">
                    <a:lumMod val="75000"/>
                    <a:lumOff val="25000"/>
                  </a:schemeClr>
                </a:solidFill>
                <a:ea typeface="华文楷体" panose="02010600040101010101" pitchFamily="2" charset="-122"/>
              </a:rPr>
              <a:t> different</a:t>
            </a:r>
            <a:endParaRPr lang="en-US" altLang="zh-CN" sz="2000" dirty="0" smtClean="0">
              <a:solidFill>
                <a:schemeClr val="tx1">
                  <a:lumMod val="75000"/>
                  <a:lumOff val="25000"/>
                </a:schemeClr>
              </a:solidFill>
              <a:ea typeface="华文楷体" panose="02010600040101010101" pitchFamily="2" charset="-122"/>
            </a:endParaRPr>
          </a:p>
          <a:p>
            <a:pPr marL="800100" lvl="1" indent="-342900">
              <a:buFont typeface="Arial" panose="020B0604020202020204" pitchFamily="34" charset="0"/>
              <a:buChar char="•"/>
            </a:pPr>
            <a:r>
              <a:rPr lang="en-US" altLang="zh-CN" sz="2000" dirty="0" smtClean="0">
                <a:solidFill>
                  <a:schemeClr val="tx1">
                    <a:lumMod val="75000"/>
                    <a:lumOff val="25000"/>
                  </a:schemeClr>
                </a:solidFill>
                <a:ea typeface="华文楷体" panose="02010600040101010101" pitchFamily="2" charset="-122"/>
              </a:rPr>
              <a:t>build several sub-models for </a:t>
            </a:r>
            <a:r>
              <a:rPr lang="en-US" altLang="zh-CN" sz="2000" dirty="0" err="1" smtClean="0">
                <a:solidFill>
                  <a:schemeClr val="tx1">
                    <a:lumMod val="75000"/>
                    <a:lumOff val="25000"/>
                  </a:schemeClr>
                </a:solidFill>
                <a:ea typeface="华文楷体" panose="02010600040101010101" pitchFamily="2" charset="-122"/>
              </a:rPr>
              <a:t>difffenrt</a:t>
            </a:r>
            <a:r>
              <a:rPr lang="en-US" altLang="zh-CN" sz="2000" baseline="0" dirty="0" smtClean="0">
                <a:solidFill>
                  <a:schemeClr val="tx1">
                    <a:lumMod val="75000"/>
                    <a:lumOff val="25000"/>
                  </a:schemeClr>
                </a:solidFill>
                <a:ea typeface="华文楷体" panose="02010600040101010101" pitchFamily="2" charset="-122"/>
              </a:rPr>
              <a:t> locations and time.</a:t>
            </a:r>
            <a:endParaRPr lang="en-US" altLang="zh-CN" sz="2000" dirty="0" smtClean="0">
              <a:solidFill>
                <a:schemeClr val="tx1">
                  <a:lumMod val="75000"/>
                  <a:lumOff val="25000"/>
                </a:schemeClr>
              </a:solidFill>
              <a:ea typeface="华文楷体" panose="02010600040101010101" pitchFamily="2" charset="-122"/>
            </a:endParaRPr>
          </a:p>
          <a:p>
            <a:pPr marL="800100" lvl="1" indent="-342900">
              <a:buFont typeface="Arial" panose="020B0604020202020204" pitchFamily="34" charset="0"/>
              <a:buChar char="•"/>
            </a:pPr>
            <a:r>
              <a:rPr lang="en-US" altLang="zh-CN" sz="2000" dirty="0" smtClean="0">
                <a:solidFill>
                  <a:schemeClr val="tx1">
                    <a:lumMod val="75000"/>
                    <a:lumOff val="25000"/>
                  </a:schemeClr>
                </a:solidFill>
                <a:ea typeface="华文楷体" panose="02010600040101010101" pitchFamily="2" charset="-122"/>
              </a:rPr>
              <a:t>tedious and lack of training data</a:t>
            </a:r>
          </a:p>
          <a:p>
            <a:r>
              <a:rPr lang="en-US" altLang="zh-CN" dirty="0" smtClean="0"/>
              <a:t>2</a:t>
            </a:r>
          </a:p>
          <a:p>
            <a:pPr marL="800100" lvl="1" indent="-342900">
              <a:buFont typeface="Arial" panose="020B0604020202020204" pitchFamily="34" charset="0"/>
              <a:buChar char="•"/>
            </a:pPr>
            <a:r>
              <a:rPr lang="en-US" altLang="zh-CN" sz="2000" dirty="0" smtClean="0">
                <a:solidFill>
                  <a:schemeClr val="tx1">
                    <a:lumMod val="75000"/>
                    <a:lumOff val="25000"/>
                  </a:schemeClr>
                </a:solidFill>
                <a:ea typeface="华文楷体" panose="02010600040101010101" pitchFamily="2" charset="-122"/>
              </a:rPr>
              <a:t>timestamp, start location, destination, etc.</a:t>
            </a:r>
          </a:p>
          <a:p>
            <a:pPr marL="800100" lvl="1" indent="-342900">
              <a:buFont typeface="Arial" panose="020B0604020202020204" pitchFamily="34" charset="0"/>
              <a:buChar char="•"/>
            </a:pPr>
            <a:r>
              <a:rPr lang="en-US" altLang="zh-CN" sz="2000" dirty="0" smtClean="0">
                <a:solidFill>
                  <a:schemeClr val="tx1">
                    <a:lumMod val="75000"/>
                    <a:lumOff val="25000"/>
                  </a:schemeClr>
                </a:solidFill>
                <a:ea typeface="华文楷体" panose="02010600040101010101" pitchFamily="2" charset="-122"/>
              </a:rPr>
              <a:t>Non-</a:t>
            </a:r>
            <a:r>
              <a:rPr lang="en-US" altLang="zh-CN" sz="2000" dirty="0" err="1" smtClean="0">
                <a:solidFill>
                  <a:schemeClr val="tx1">
                    <a:lumMod val="75000"/>
                    <a:lumOff val="25000"/>
                  </a:schemeClr>
                </a:solidFill>
                <a:ea typeface="华文楷体" panose="02010600040101010101" pitchFamily="2" charset="-122"/>
              </a:rPr>
              <a:t>trival</a:t>
            </a:r>
            <a:r>
              <a:rPr lang="en-US" altLang="zh-CN" sz="2000" dirty="0" smtClean="0">
                <a:solidFill>
                  <a:schemeClr val="tx1">
                    <a:lumMod val="75000"/>
                    <a:lumOff val="25000"/>
                  </a:schemeClr>
                </a:solidFill>
                <a:ea typeface="华文楷体" panose="02010600040101010101" pitchFamily="2" charset="-122"/>
              </a:rPr>
              <a:t> to use them in an unified</a:t>
            </a:r>
            <a:r>
              <a:rPr lang="en-US" altLang="zh-CN" sz="2000" baseline="0" dirty="0" smtClean="0">
                <a:solidFill>
                  <a:schemeClr val="tx1">
                    <a:lumMod val="75000"/>
                    <a:lumOff val="25000"/>
                  </a:schemeClr>
                </a:solidFill>
                <a:ea typeface="华文楷体" panose="02010600040101010101" pitchFamily="2" charset="-122"/>
              </a:rPr>
              <a:t> model.</a:t>
            </a:r>
            <a:endParaRPr lang="en-US" altLang="zh-CN" sz="2000" dirty="0" smtClean="0">
              <a:solidFill>
                <a:schemeClr val="tx1">
                  <a:lumMod val="75000"/>
                  <a:lumOff val="25000"/>
                </a:schemeClr>
              </a:solidFill>
              <a:ea typeface="华文楷体" panose="02010600040101010101" pitchFamily="2" charset="-122"/>
            </a:endParaRPr>
          </a:p>
          <a:p>
            <a:pPr marL="800100" lvl="1" indent="-342900">
              <a:buFont typeface="Arial" panose="020B0604020202020204" pitchFamily="34" charset="0"/>
              <a:buChar char="•"/>
            </a:pPr>
            <a:r>
              <a:rPr lang="en-US" altLang="zh-CN" sz="2000" dirty="0" smtClean="0">
                <a:solidFill>
                  <a:schemeClr val="tx1">
                    <a:lumMod val="75000"/>
                    <a:lumOff val="25000"/>
                  </a:schemeClr>
                </a:solidFill>
                <a:ea typeface="华文楷体" panose="02010600040101010101" pitchFamily="2" charset="-122"/>
              </a:rPr>
              <a:t>“hand-crafted” features </a:t>
            </a:r>
          </a:p>
          <a:p>
            <a:pPr marL="800100" lvl="1" indent="-342900">
              <a:buFont typeface="Arial" panose="020B0604020202020204" pitchFamily="34" charset="0"/>
              <a:buChar char="•"/>
            </a:pPr>
            <a:r>
              <a:rPr lang="en-US" altLang="zh-CN" sz="2000" dirty="0" smtClean="0">
                <a:solidFill>
                  <a:schemeClr val="tx1">
                    <a:lumMod val="75000"/>
                    <a:lumOff val="25000"/>
                  </a:schemeClr>
                </a:solidFill>
                <a:ea typeface="华文楷体" panose="02010600040101010101" pitchFamily="2" charset="-122"/>
              </a:rPr>
              <a:t>off-the-shelf learning algorithms </a:t>
            </a:r>
            <a:r>
              <a:rPr lang="en-US" altLang="zh-CN" sz="2000" dirty="0" err="1" smtClean="0">
                <a:solidFill>
                  <a:schemeClr val="tx1">
                    <a:lumMod val="75000"/>
                    <a:lumOff val="25000"/>
                  </a:schemeClr>
                </a:solidFill>
                <a:ea typeface="华文楷体" panose="02010600040101010101" pitchFamily="2" charset="-122"/>
              </a:rPr>
              <a:t>lr</a:t>
            </a:r>
            <a:r>
              <a:rPr lang="en-US" altLang="zh-CN" sz="2000" dirty="0" smtClean="0">
                <a:solidFill>
                  <a:schemeClr val="tx1">
                    <a:lumMod val="75000"/>
                    <a:lumOff val="25000"/>
                  </a:schemeClr>
                </a:solidFill>
                <a:ea typeface="华文楷体" panose="02010600040101010101" pitchFamily="2" charset="-122"/>
              </a:rPr>
              <a:t> rf.</a:t>
            </a:r>
          </a:p>
          <a:p>
            <a:endParaRPr lang="zh-CN" altLang="en-US" dirty="0"/>
          </a:p>
        </p:txBody>
      </p:sp>
      <p:sp>
        <p:nvSpPr>
          <p:cNvPr id="4" name="灯片编号占位符 3"/>
          <p:cNvSpPr>
            <a:spLocks noGrp="1"/>
          </p:cNvSpPr>
          <p:nvPr>
            <p:ph type="sldNum" sz="quarter" idx="10"/>
          </p:nvPr>
        </p:nvSpPr>
        <p:spPr/>
        <p:txBody>
          <a:bodyPr/>
          <a:lstStyle/>
          <a:p>
            <a:fld id="{2E16E15A-D7A9-4169-A7C2-BCB1B8BA29D0}" type="slidenum">
              <a:rPr lang="zh-CN" altLang="en-US" smtClean="0"/>
              <a:t>11</a:t>
            </a:fld>
            <a:endParaRPr lang="zh-CN" altLang="en-US"/>
          </a:p>
        </p:txBody>
      </p:sp>
    </p:spTree>
    <p:extLst>
      <p:ext uri="{BB962C8B-B14F-4D97-AF65-F5344CB8AC3E}">
        <p14:creationId xmlns:p14="http://schemas.microsoft.com/office/powerpoint/2010/main" val="39860802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287BCA0E-3945-47E9-A9AA-27ACE9347398}" type="datetimeFigureOut">
              <a:rPr lang="zh-CN" altLang="en-US" smtClean="0"/>
              <a:t>2017/4/10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B217210-6342-4CBD-AECC-FD7487F24651}" type="slidenum">
              <a:rPr lang="zh-CN" altLang="en-US" smtClean="0"/>
              <a:t>‹#›</a:t>
            </a:fld>
            <a:endParaRPr lang="zh-CN" altLang="en-US"/>
          </a:p>
        </p:txBody>
      </p:sp>
    </p:spTree>
    <p:extLst>
      <p:ext uri="{BB962C8B-B14F-4D97-AF65-F5344CB8AC3E}">
        <p14:creationId xmlns:p14="http://schemas.microsoft.com/office/powerpoint/2010/main" val="40482516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287BCA0E-3945-47E9-A9AA-27ACE9347398}" type="datetimeFigureOut">
              <a:rPr lang="zh-CN" altLang="en-US" smtClean="0"/>
              <a:t>2017/4/10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B217210-6342-4CBD-AECC-FD7487F24651}" type="slidenum">
              <a:rPr lang="zh-CN" altLang="en-US" smtClean="0"/>
              <a:t>‹#›</a:t>
            </a:fld>
            <a:endParaRPr lang="zh-CN" altLang="en-US"/>
          </a:p>
        </p:txBody>
      </p:sp>
    </p:spTree>
    <p:extLst>
      <p:ext uri="{BB962C8B-B14F-4D97-AF65-F5344CB8AC3E}">
        <p14:creationId xmlns:p14="http://schemas.microsoft.com/office/powerpoint/2010/main" val="1483090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4907757" y="365125"/>
            <a:ext cx="1478756"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71488" y="365125"/>
            <a:ext cx="4321969"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287BCA0E-3945-47E9-A9AA-27ACE9347398}" type="datetimeFigureOut">
              <a:rPr lang="zh-CN" altLang="en-US" smtClean="0"/>
              <a:t>2017/4/10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B217210-6342-4CBD-AECC-FD7487F24651}" type="slidenum">
              <a:rPr lang="zh-CN" altLang="en-US" smtClean="0"/>
              <a:t>‹#›</a:t>
            </a:fld>
            <a:endParaRPr lang="zh-CN" altLang="en-US"/>
          </a:p>
        </p:txBody>
      </p:sp>
    </p:spTree>
    <p:extLst>
      <p:ext uri="{BB962C8B-B14F-4D97-AF65-F5344CB8AC3E}">
        <p14:creationId xmlns:p14="http://schemas.microsoft.com/office/powerpoint/2010/main" val="4408714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287BCA0E-3945-47E9-A9AA-27ACE9347398}" type="datetimeFigureOut">
              <a:rPr lang="zh-CN" altLang="en-US" smtClean="0"/>
              <a:t>2017/4/10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B217210-6342-4CBD-AECC-FD7487F24651}" type="slidenum">
              <a:rPr lang="zh-CN" altLang="en-US" smtClean="0"/>
              <a:t>‹#›</a:t>
            </a:fld>
            <a:endParaRPr lang="zh-CN" altLang="en-US"/>
          </a:p>
        </p:txBody>
      </p:sp>
    </p:spTree>
    <p:extLst>
      <p:ext uri="{BB962C8B-B14F-4D97-AF65-F5344CB8AC3E}">
        <p14:creationId xmlns:p14="http://schemas.microsoft.com/office/powerpoint/2010/main" val="40579237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9"/>
            <a:ext cx="78867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3888" y="4589464"/>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287BCA0E-3945-47E9-A9AA-27ACE9347398}" type="datetimeFigureOut">
              <a:rPr lang="zh-CN" altLang="en-US" smtClean="0"/>
              <a:t>2017/4/10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B217210-6342-4CBD-AECC-FD7487F24651}" type="slidenum">
              <a:rPr lang="zh-CN" altLang="en-US" smtClean="0"/>
              <a:t>‹#›</a:t>
            </a:fld>
            <a:endParaRPr lang="zh-CN" altLang="en-US"/>
          </a:p>
        </p:txBody>
      </p:sp>
    </p:spTree>
    <p:extLst>
      <p:ext uri="{BB962C8B-B14F-4D97-AF65-F5344CB8AC3E}">
        <p14:creationId xmlns:p14="http://schemas.microsoft.com/office/powerpoint/2010/main" val="8157812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71487" y="1825625"/>
            <a:ext cx="2900363"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3486150" y="1825625"/>
            <a:ext cx="2900363"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287BCA0E-3945-47E9-A9AA-27ACE9347398}" type="datetimeFigureOut">
              <a:rPr lang="zh-CN" altLang="en-US" smtClean="0"/>
              <a:t>2017/4/10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B217210-6342-4CBD-AECC-FD7487F24651}" type="slidenum">
              <a:rPr lang="zh-CN" altLang="en-US" smtClean="0"/>
              <a:t>‹#›</a:t>
            </a:fld>
            <a:endParaRPr lang="zh-CN" altLang="en-US"/>
          </a:p>
        </p:txBody>
      </p:sp>
    </p:spTree>
    <p:extLst>
      <p:ext uri="{BB962C8B-B14F-4D97-AF65-F5344CB8AC3E}">
        <p14:creationId xmlns:p14="http://schemas.microsoft.com/office/powerpoint/2010/main" val="32094961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6"/>
            <a:ext cx="78867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29842" y="2505075"/>
            <a:ext cx="3868340"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29150" y="2505075"/>
            <a:ext cx="3887391"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287BCA0E-3945-47E9-A9AA-27ACE9347398}" type="datetimeFigureOut">
              <a:rPr lang="zh-CN" altLang="en-US" smtClean="0"/>
              <a:t>2017/4/10</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1B217210-6342-4CBD-AECC-FD7487F24651}" type="slidenum">
              <a:rPr lang="zh-CN" altLang="en-US" smtClean="0"/>
              <a:t>‹#›</a:t>
            </a:fld>
            <a:endParaRPr lang="zh-CN" altLang="en-US"/>
          </a:p>
        </p:txBody>
      </p:sp>
    </p:spTree>
    <p:extLst>
      <p:ext uri="{BB962C8B-B14F-4D97-AF65-F5344CB8AC3E}">
        <p14:creationId xmlns:p14="http://schemas.microsoft.com/office/powerpoint/2010/main" val="33700374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287BCA0E-3945-47E9-A9AA-27ACE9347398}" type="datetimeFigureOut">
              <a:rPr lang="zh-CN" altLang="en-US" smtClean="0"/>
              <a:t>2017/4/10</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1B217210-6342-4CBD-AECC-FD7487F24651}" type="slidenum">
              <a:rPr lang="zh-CN" altLang="en-US" smtClean="0"/>
              <a:t>‹#›</a:t>
            </a:fld>
            <a:endParaRPr lang="zh-CN" altLang="en-US"/>
          </a:p>
        </p:txBody>
      </p:sp>
    </p:spTree>
    <p:extLst>
      <p:ext uri="{BB962C8B-B14F-4D97-AF65-F5344CB8AC3E}">
        <p14:creationId xmlns:p14="http://schemas.microsoft.com/office/powerpoint/2010/main" val="6762449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87BCA0E-3945-47E9-A9AA-27ACE9347398}" type="datetimeFigureOut">
              <a:rPr lang="zh-CN" altLang="en-US" smtClean="0"/>
              <a:t>2017/4/10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1B217210-6342-4CBD-AECC-FD7487F24651}" type="slidenum">
              <a:rPr lang="zh-CN" altLang="en-US" smtClean="0"/>
              <a:t>‹#›</a:t>
            </a:fld>
            <a:endParaRPr lang="zh-CN" altLang="en-US"/>
          </a:p>
        </p:txBody>
      </p:sp>
    </p:spTree>
    <p:extLst>
      <p:ext uri="{BB962C8B-B14F-4D97-AF65-F5344CB8AC3E}">
        <p14:creationId xmlns:p14="http://schemas.microsoft.com/office/powerpoint/2010/main" val="6305864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287BCA0E-3945-47E9-A9AA-27ACE9347398}" type="datetimeFigureOut">
              <a:rPr lang="zh-CN" altLang="en-US" smtClean="0"/>
              <a:t>2017/4/10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B217210-6342-4CBD-AECC-FD7487F24651}" type="slidenum">
              <a:rPr lang="zh-CN" altLang="en-US" smtClean="0"/>
              <a:t>‹#›</a:t>
            </a:fld>
            <a:endParaRPr lang="zh-CN" altLang="en-US"/>
          </a:p>
        </p:txBody>
      </p:sp>
    </p:spTree>
    <p:extLst>
      <p:ext uri="{BB962C8B-B14F-4D97-AF65-F5344CB8AC3E}">
        <p14:creationId xmlns:p14="http://schemas.microsoft.com/office/powerpoint/2010/main" val="38647534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3887391" y="987426"/>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287BCA0E-3945-47E9-A9AA-27ACE9347398}" type="datetimeFigureOut">
              <a:rPr lang="zh-CN" altLang="en-US" smtClean="0"/>
              <a:t>2017/4/10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B217210-6342-4CBD-AECC-FD7487F24651}" type="slidenum">
              <a:rPr lang="zh-CN" altLang="en-US" smtClean="0"/>
              <a:t>‹#›</a:t>
            </a:fld>
            <a:endParaRPr lang="zh-CN" altLang="en-US"/>
          </a:p>
        </p:txBody>
      </p:sp>
    </p:spTree>
    <p:extLst>
      <p:ext uri="{BB962C8B-B14F-4D97-AF65-F5344CB8AC3E}">
        <p14:creationId xmlns:p14="http://schemas.microsoft.com/office/powerpoint/2010/main" val="4779141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bg1"/>
            </a:gs>
            <a:gs pos="46000">
              <a:schemeClr val="bg1">
                <a:lumMod val="95000"/>
              </a:schemeClr>
            </a:gs>
            <a:gs pos="100000">
              <a:schemeClr val="bg1">
                <a:lumMod val="85000"/>
              </a:schemeClr>
            </a:gs>
          </a:gsLst>
          <a:path path="circle">
            <a:fillToRect l="50000" t="130000" r="50000" b="-30000"/>
          </a:path>
          <a:tileRect/>
        </a:gra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87BCA0E-3945-47E9-A9AA-27ACE9347398}" type="datetimeFigureOut">
              <a:rPr lang="zh-CN" altLang="en-US" smtClean="0"/>
              <a:t>2017/4/10</a:t>
            </a:fld>
            <a:endParaRPr lang="zh-CN" altLang="en-US"/>
          </a:p>
        </p:txBody>
      </p:sp>
      <p:sp>
        <p:nvSpPr>
          <p:cNvPr id="5" name="页脚占位符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B217210-6342-4CBD-AECC-FD7487F24651}" type="slidenum">
              <a:rPr lang="zh-CN" altLang="en-US" smtClean="0"/>
              <a:t>‹#›</a:t>
            </a:fld>
            <a:endParaRPr lang="zh-CN" altLang="en-US"/>
          </a:p>
        </p:txBody>
      </p:sp>
    </p:spTree>
    <p:extLst>
      <p:ext uri="{BB962C8B-B14F-4D97-AF65-F5344CB8AC3E}">
        <p14:creationId xmlns:p14="http://schemas.microsoft.com/office/powerpoint/2010/main" val="337920388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2.jpeg"/></Relationships>
</file>

<file path=ppt/slides/_rels/slide1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2.jpeg"/></Relationships>
</file>

<file path=ppt/slides/_rels/slide1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14.xml.rels><?xml version="1.0" encoding="UTF-8" standalone="yes"?>
<Relationships xmlns="http://schemas.openxmlformats.org/package/2006/relationships"><Relationship Id="rId8" Type="http://schemas.openxmlformats.org/officeDocument/2006/relationships/image" Target="../media/image40.wmf"/><Relationship Id="rId3" Type="http://schemas.openxmlformats.org/officeDocument/2006/relationships/notesSlide" Target="../notesSlides/notesSlide12.xml"/><Relationship Id="rId7" Type="http://schemas.openxmlformats.org/officeDocument/2006/relationships/oleObject" Target="../embeddings/oleObject2.bin"/><Relationship Id="rId12" Type="http://schemas.openxmlformats.org/officeDocument/2006/relationships/image" Target="../media/image43.jpeg"/><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image" Target="../media/image39.wmf"/><Relationship Id="rId11" Type="http://schemas.openxmlformats.org/officeDocument/2006/relationships/image" Target="../media/image42.png"/><Relationship Id="rId5" Type="http://schemas.openxmlformats.org/officeDocument/2006/relationships/oleObject" Target="../embeddings/oleObject1.bin"/><Relationship Id="rId10" Type="http://schemas.openxmlformats.org/officeDocument/2006/relationships/image" Target="../media/image41.wmf"/><Relationship Id="rId4" Type="http://schemas.openxmlformats.org/officeDocument/2006/relationships/image" Target="../media/image2.jpeg"/><Relationship Id="rId9" Type="http://schemas.openxmlformats.org/officeDocument/2006/relationships/oleObject" Target="../embeddings/oleObject3.bin"/></Relationships>
</file>

<file path=ppt/slides/_rels/slide15.xml.rels><?xml version="1.0" encoding="UTF-8" standalone="yes"?>
<Relationships xmlns="http://schemas.openxmlformats.org/package/2006/relationships"><Relationship Id="rId8" Type="http://schemas.openxmlformats.org/officeDocument/2006/relationships/image" Target="../media/image45.emf"/><Relationship Id="rId3" Type="http://schemas.openxmlformats.org/officeDocument/2006/relationships/notesSlide" Target="../notesSlides/notesSlide13.xml"/><Relationship Id="rId7" Type="http://schemas.openxmlformats.org/officeDocument/2006/relationships/oleObject" Target="../embeddings/oleObject5.bin"/><Relationship Id="rId12" Type="http://schemas.openxmlformats.org/officeDocument/2006/relationships/image" Target="../media/image47.emf"/><Relationship Id="rId2" Type="http://schemas.openxmlformats.org/officeDocument/2006/relationships/slideLayout" Target="../slideLayouts/slideLayout7.xml"/><Relationship Id="rId1" Type="http://schemas.openxmlformats.org/officeDocument/2006/relationships/vmlDrawing" Target="../drawings/vmlDrawing2.vml"/><Relationship Id="rId6" Type="http://schemas.openxmlformats.org/officeDocument/2006/relationships/image" Target="../media/image44.emf"/><Relationship Id="rId11" Type="http://schemas.openxmlformats.org/officeDocument/2006/relationships/oleObject" Target="../embeddings/oleObject7.bin"/><Relationship Id="rId5" Type="http://schemas.openxmlformats.org/officeDocument/2006/relationships/oleObject" Target="../embeddings/oleObject4.bin"/><Relationship Id="rId10" Type="http://schemas.openxmlformats.org/officeDocument/2006/relationships/image" Target="../media/image46.emf"/><Relationship Id="rId4" Type="http://schemas.openxmlformats.org/officeDocument/2006/relationships/image" Target="../media/image2.jpeg"/><Relationship Id="rId9" Type="http://schemas.openxmlformats.org/officeDocument/2006/relationships/oleObject" Target="../embeddings/oleObject6.bin"/></Relationships>
</file>

<file path=ppt/slides/_rels/slide16.xml.rels><?xml version="1.0" encoding="UTF-8" standalone="yes"?>
<Relationships xmlns="http://schemas.openxmlformats.org/package/2006/relationships"><Relationship Id="rId8" Type="http://schemas.openxmlformats.org/officeDocument/2006/relationships/image" Target="../media/image49.emf"/><Relationship Id="rId3" Type="http://schemas.openxmlformats.org/officeDocument/2006/relationships/notesSlide" Target="../notesSlides/notesSlide14.xml"/><Relationship Id="rId7" Type="http://schemas.openxmlformats.org/officeDocument/2006/relationships/oleObject" Target="../embeddings/oleObject9.bin"/><Relationship Id="rId12" Type="http://schemas.openxmlformats.org/officeDocument/2006/relationships/image" Target="../media/image51.emf"/><Relationship Id="rId2" Type="http://schemas.openxmlformats.org/officeDocument/2006/relationships/slideLayout" Target="../slideLayouts/slideLayout7.xml"/><Relationship Id="rId1" Type="http://schemas.openxmlformats.org/officeDocument/2006/relationships/vmlDrawing" Target="../drawings/vmlDrawing3.vml"/><Relationship Id="rId6" Type="http://schemas.openxmlformats.org/officeDocument/2006/relationships/image" Target="../media/image48.wmf"/><Relationship Id="rId11" Type="http://schemas.openxmlformats.org/officeDocument/2006/relationships/oleObject" Target="../embeddings/oleObject11.bin"/><Relationship Id="rId5" Type="http://schemas.openxmlformats.org/officeDocument/2006/relationships/oleObject" Target="../embeddings/oleObject8.bin"/><Relationship Id="rId10" Type="http://schemas.openxmlformats.org/officeDocument/2006/relationships/image" Target="../media/image50.emf"/><Relationship Id="rId4" Type="http://schemas.openxmlformats.org/officeDocument/2006/relationships/image" Target="../media/image2.jpeg"/><Relationship Id="rId9" Type="http://schemas.openxmlformats.org/officeDocument/2006/relationships/oleObject" Target="../embeddings/oleObject10.bin"/></Relationships>
</file>

<file path=ppt/slides/_rels/slide17.xml.rels><?xml version="1.0" encoding="UTF-8" standalone="yes"?>
<Relationships xmlns="http://schemas.openxmlformats.org/package/2006/relationships"><Relationship Id="rId8" Type="http://schemas.openxmlformats.org/officeDocument/2006/relationships/image" Target="../media/image53.emf"/><Relationship Id="rId3" Type="http://schemas.openxmlformats.org/officeDocument/2006/relationships/notesSlide" Target="../notesSlides/notesSlide15.xml"/><Relationship Id="rId7" Type="http://schemas.openxmlformats.org/officeDocument/2006/relationships/oleObject" Target="../embeddings/oleObject13.bin"/><Relationship Id="rId2" Type="http://schemas.openxmlformats.org/officeDocument/2006/relationships/slideLayout" Target="../slideLayouts/slideLayout7.xml"/><Relationship Id="rId1" Type="http://schemas.openxmlformats.org/officeDocument/2006/relationships/vmlDrawing" Target="../drawings/vmlDrawing4.vml"/><Relationship Id="rId6" Type="http://schemas.openxmlformats.org/officeDocument/2006/relationships/image" Target="../media/image52.emf"/><Relationship Id="rId5" Type="http://schemas.openxmlformats.org/officeDocument/2006/relationships/oleObject" Target="../embeddings/oleObject12.bin"/><Relationship Id="rId4" Type="http://schemas.openxmlformats.org/officeDocument/2006/relationships/image" Target="../media/image2.jpe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7.xml"/><Relationship Id="rId1" Type="http://schemas.openxmlformats.org/officeDocument/2006/relationships/vmlDrawing" Target="../drawings/vmlDrawing5.vml"/><Relationship Id="rId6" Type="http://schemas.openxmlformats.org/officeDocument/2006/relationships/image" Target="../media/image54.emf"/><Relationship Id="rId5" Type="http://schemas.openxmlformats.org/officeDocument/2006/relationships/oleObject" Target="../embeddings/oleObject14.bin"/><Relationship Id="rId4" Type="http://schemas.openxmlformats.org/officeDocument/2006/relationships/image" Target="../media/image2.jpe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7.xml"/><Relationship Id="rId7" Type="http://schemas.openxmlformats.org/officeDocument/2006/relationships/image" Target="../media/image56.png"/><Relationship Id="rId2" Type="http://schemas.openxmlformats.org/officeDocument/2006/relationships/slideLayout" Target="../slideLayouts/slideLayout7.xml"/><Relationship Id="rId1" Type="http://schemas.openxmlformats.org/officeDocument/2006/relationships/vmlDrawing" Target="../drawings/vmlDrawing6.vml"/><Relationship Id="rId6" Type="http://schemas.openxmlformats.org/officeDocument/2006/relationships/image" Target="../media/image55.emf"/><Relationship Id="rId5" Type="http://schemas.openxmlformats.org/officeDocument/2006/relationships/oleObject" Target="../embeddings/oleObject15.bin"/><Relationship Id="rId4" Type="http://schemas.openxmlformats.org/officeDocument/2006/relationships/image" Target="../media/image2.jpe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notesSlide" Target="../notesSlides/notesSlide18.xml"/><Relationship Id="rId7" Type="http://schemas.openxmlformats.org/officeDocument/2006/relationships/image" Target="../media/image57.emf"/><Relationship Id="rId2" Type="http://schemas.openxmlformats.org/officeDocument/2006/relationships/slideLayout" Target="../slideLayouts/slideLayout7.xml"/><Relationship Id="rId1" Type="http://schemas.openxmlformats.org/officeDocument/2006/relationships/vmlDrawing" Target="../drawings/vmlDrawing7.vml"/><Relationship Id="rId6" Type="http://schemas.openxmlformats.org/officeDocument/2006/relationships/oleObject" Target="../embeddings/oleObject16.bin"/><Relationship Id="rId5" Type="http://schemas.openxmlformats.org/officeDocument/2006/relationships/image" Target="../media/image2.jpeg"/><Relationship Id="rId4" Type="http://schemas.openxmlformats.org/officeDocument/2006/relationships/image" Target="../media/image37.png"/></Relationships>
</file>

<file path=ppt/slides/_rels/slide2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59.png"/></Relationships>
</file>

<file path=ppt/slides/_rels/slide23.xml.rels><?xml version="1.0" encoding="UTF-8" standalone="yes"?>
<Relationships xmlns="http://schemas.openxmlformats.org/package/2006/relationships"><Relationship Id="rId8" Type="http://schemas.openxmlformats.org/officeDocument/2006/relationships/oleObject" Target="../embeddings/oleObject18.bin"/><Relationship Id="rId3" Type="http://schemas.openxmlformats.org/officeDocument/2006/relationships/notesSlide" Target="../notesSlides/notesSlide21.xml"/><Relationship Id="rId7" Type="http://schemas.openxmlformats.org/officeDocument/2006/relationships/image" Target="../media/image38.png"/><Relationship Id="rId12" Type="http://schemas.openxmlformats.org/officeDocument/2006/relationships/image" Target="../media/image44.emf"/><Relationship Id="rId2" Type="http://schemas.openxmlformats.org/officeDocument/2006/relationships/slideLayout" Target="../slideLayouts/slideLayout7.xml"/><Relationship Id="rId1" Type="http://schemas.openxmlformats.org/officeDocument/2006/relationships/vmlDrawing" Target="../drawings/vmlDrawing8.vml"/><Relationship Id="rId6" Type="http://schemas.openxmlformats.org/officeDocument/2006/relationships/image" Target="../media/image52.emf"/><Relationship Id="rId11" Type="http://schemas.openxmlformats.org/officeDocument/2006/relationships/oleObject" Target="../embeddings/oleObject19.bin"/><Relationship Id="rId5" Type="http://schemas.openxmlformats.org/officeDocument/2006/relationships/oleObject" Target="../embeddings/oleObject17.bin"/><Relationship Id="rId10" Type="http://schemas.openxmlformats.org/officeDocument/2006/relationships/image" Target="../media/image60.png"/><Relationship Id="rId4" Type="http://schemas.openxmlformats.org/officeDocument/2006/relationships/image" Target="../media/image2.jpeg"/><Relationship Id="rId9" Type="http://schemas.openxmlformats.org/officeDocument/2006/relationships/image" Target="../media/image55.emf"/></Relationships>
</file>

<file path=ppt/slides/_rels/slide2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2.xml"/><Relationship Id="rId1" Type="http://schemas.openxmlformats.org/officeDocument/2006/relationships/slideLayout" Target="../slideLayouts/slideLayout7.xml"/><Relationship Id="rId5" Type="http://schemas.openxmlformats.org/officeDocument/2006/relationships/image" Target="../media/image61.PNG"/><Relationship Id="rId4" Type="http://schemas.openxmlformats.org/officeDocument/2006/relationships/hyperlink" Target="http://www.pkbigdata.com/common/cmpt/%E4%BA%A4%E9%80%9A%E7%BA%BF%E8%B7%AF%E9%80%9A%E8%BE%BE%E6%97%B6%E9%97%B4%E9%A2%84%E6%B5%8B_%E7%AB%9E%E8%B5%9B%E4%BF%A1%E6%81%AF.html"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62.png"/></Relationships>
</file>

<file path=ppt/slides/_rels/slide26.xml.rels><?xml version="1.0" encoding="UTF-8" standalone="yes"?>
<Relationships xmlns="http://schemas.openxmlformats.org/package/2006/relationships"><Relationship Id="rId8" Type="http://schemas.openxmlformats.org/officeDocument/2006/relationships/image" Target="../media/image66.jpg"/><Relationship Id="rId3" Type="http://schemas.openxmlformats.org/officeDocument/2006/relationships/notesSlide" Target="../notesSlides/notesSlide24.xml"/><Relationship Id="rId7" Type="http://schemas.openxmlformats.org/officeDocument/2006/relationships/image" Target="../media/image65.jpg"/><Relationship Id="rId2" Type="http://schemas.openxmlformats.org/officeDocument/2006/relationships/slideLayout" Target="../slideLayouts/slideLayout7.xml"/><Relationship Id="rId1" Type="http://schemas.openxmlformats.org/officeDocument/2006/relationships/vmlDrawing" Target="../drawings/vmlDrawing9.vml"/><Relationship Id="rId6" Type="http://schemas.openxmlformats.org/officeDocument/2006/relationships/image" Target="../media/image63.emf"/><Relationship Id="rId11" Type="http://schemas.openxmlformats.org/officeDocument/2006/relationships/image" Target="../media/image64.emf"/><Relationship Id="rId5" Type="http://schemas.openxmlformats.org/officeDocument/2006/relationships/oleObject" Target="../embeddings/oleObject20.bin"/><Relationship Id="rId10" Type="http://schemas.openxmlformats.org/officeDocument/2006/relationships/oleObject" Target="../embeddings/oleObject21.bin"/><Relationship Id="rId4" Type="http://schemas.openxmlformats.org/officeDocument/2006/relationships/image" Target="../media/image2.jpeg"/><Relationship Id="rId9" Type="http://schemas.openxmlformats.org/officeDocument/2006/relationships/image" Target="../media/image67.jp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7.xml"/><Relationship Id="rId1" Type="http://schemas.openxmlformats.org/officeDocument/2006/relationships/vmlDrawing" Target="../drawings/vmlDrawing10.vml"/><Relationship Id="rId6" Type="http://schemas.openxmlformats.org/officeDocument/2006/relationships/image" Target="../media/image68.emf"/><Relationship Id="rId5" Type="http://schemas.openxmlformats.org/officeDocument/2006/relationships/oleObject" Target="../embeddings/oleObject22.bin"/><Relationship Id="rId4" Type="http://schemas.openxmlformats.org/officeDocument/2006/relationships/image" Target="../media/image2.jpe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6.xml"/><Relationship Id="rId7" Type="http://schemas.openxmlformats.org/officeDocument/2006/relationships/image" Target="../media/image69.wmf"/><Relationship Id="rId2" Type="http://schemas.openxmlformats.org/officeDocument/2006/relationships/slideLayout" Target="../slideLayouts/slideLayout7.xml"/><Relationship Id="rId1" Type="http://schemas.openxmlformats.org/officeDocument/2006/relationships/vmlDrawing" Target="../drawings/vmlDrawing11.vml"/><Relationship Id="rId6" Type="http://schemas.openxmlformats.org/officeDocument/2006/relationships/oleObject" Target="../embeddings/oleObject23.bin"/><Relationship Id="rId5" Type="http://schemas.openxmlformats.org/officeDocument/2006/relationships/image" Target="../media/image70.png"/><Relationship Id="rId4" Type="http://schemas.openxmlformats.org/officeDocument/2006/relationships/image" Target="../media/image2.jpeg"/></Relationships>
</file>

<file path=ppt/slides/_rels/slide29.xml.rels><?xml version="1.0" encoding="UTF-8" standalone="yes"?>
<Relationships xmlns="http://schemas.openxmlformats.org/package/2006/relationships"><Relationship Id="rId8" Type="http://schemas.openxmlformats.org/officeDocument/2006/relationships/image" Target="../media/image72.wmf"/><Relationship Id="rId13" Type="http://schemas.openxmlformats.org/officeDocument/2006/relationships/oleObject" Target="../embeddings/oleObject28.bin"/><Relationship Id="rId18" Type="http://schemas.openxmlformats.org/officeDocument/2006/relationships/oleObject" Target="../embeddings/oleObject31.bin"/><Relationship Id="rId3" Type="http://schemas.openxmlformats.org/officeDocument/2006/relationships/notesSlide" Target="../notesSlides/notesSlide27.xml"/><Relationship Id="rId21" Type="http://schemas.openxmlformats.org/officeDocument/2006/relationships/image" Target="../media/image77.wmf"/><Relationship Id="rId7" Type="http://schemas.openxmlformats.org/officeDocument/2006/relationships/oleObject" Target="../embeddings/oleObject25.bin"/><Relationship Id="rId12" Type="http://schemas.openxmlformats.org/officeDocument/2006/relationships/image" Target="../media/image74.wmf"/><Relationship Id="rId17" Type="http://schemas.openxmlformats.org/officeDocument/2006/relationships/oleObject" Target="../embeddings/oleObject30.bin"/><Relationship Id="rId2" Type="http://schemas.openxmlformats.org/officeDocument/2006/relationships/slideLayout" Target="../slideLayouts/slideLayout7.xml"/><Relationship Id="rId16" Type="http://schemas.openxmlformats.org/officeDocument/2006/relationships/image" Target="../media/image76.wmf"/><Relationship Id="rId20" Type="http://schemas.openxmlformats.org/officeDocument/2006/relationships/oleObject" Target="../embeddings/oleObject33.bin"/><Relationship Id="rId1" Type="http://schemas.openxmlformats.org/officeDocument/2006/relationships/vmlDrawing" Target="../drawings/vmlDrawing12.vml"/><Relationship Id="rId6" Type="http://schemas.openxmlformats.org/officeDocument/2006/relationships/image" Target="../media/image71.wmf"/><Relationship Id="rId11" Type="http://schemas.openxmlformats.org/officeDocument/2006/relationships/oleObject" Target="../embeddings/oleObject27.bin"/><Relationship Id="rId5" Type="http://schemas.openxmlformats.org/officeDocument/2006/relationships/oleObject" Target="../embeddings/oleObject24.bin"/><Relationship Id="rId15" Type="http://schemas.openxmlformats.org/officeDocument/2006/relationships/oleObject" Target="../embeddings/oleObject29.bin"/><Relationship Id="rId10" Type="http://schemas.openxmlformats.org/officeDocument/2006/relationships/image" Target="../media/image73.wmf"/><Relationship Id="rId19" Type="http://schemas.openxmlformats.org/officeDocument/2006/relationships/oleObject" Target="../embeddings/oleObject32.bin"/><Relationship Id="rId4" Type="http://schemas.openxmlformats.org/officeDocument/2006/relationships/image" Target="../media/image2.jpeg"/><Relationship Id="rId9" Type="http://schemas.openxmlformats.org/officeDocument/2006/relationships/oleObject" Target="../embeddings/oleObject26.bin"/><Relationship Id="rId14" Type="http://schemas.openxmlformats.org/officeDocument/2006/relationships/image" Target="../media/image75.wmf"/></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image" Target="../media/image3.jp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8.xml"/><Relationship Id="rId7" Type="http://schemas.openxmlformats.org/officeDocument/2006/relationships/image" Target="../media/image62.png"/><Relationship Id="rId2" Type="http://schemas.openxmlformats.org/officeDocument/2006/relationships/slideLayout" Target="../slideLayouts/slideLayout7.xml"/><Relationship Id="rId1" Type="http://schemas.openxmlformats.org/officeDocument/2006/relationships/vmlDrawing" Target="../drawings/vmlDrawing13.vml"/><Relationship Id="rId6" Type="http://schemas.openxmlformats.org/officeDocument/2006/relationships/image" Target="../media/image78.emf"/><Relationship Id="rId5" Type="http://schemas.openxmlformats.org/officeDocument/2006/relationships/oleObject" Target="../embeddings/oleObject34.bin"/><Relationship Id="rId4" Type="http://schemas.openxmlformats.org/officeDocument/2006/relationships/image" Target="../media/image2.jpeg"/></Relationships>
</file>

<file path=ppt/slides/_rels/slide3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9.xml"/><Relationship Id="rId1" Type="http://schemas.openxmlformats.org/officeDocument/2006/relationships/slideLayout" Target="../slideLayouts/slideLayout7.xml"/><Relationship Id="rId5" Type="http://schemas.openxmlformats.org/officeDocument/2006/relationships/image" Target="../media/image80.png"/><Relationship Id="rId4" Type="http://schemas.openxmlformats.org/officeDocument/2006/relationships/image" Target="../media/image79.png"/></Relationships>
</file>

<file path=ppt/slides/_rels/slide32.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82.jpeg"/><Relationship Id="rId2" Type="http://schemas.openxmlformats.org/officeDocument/2006/relationships/notesSlide" Target="../notesSlides/notesSlide30.xml"/><Relationship Id="rId1" Type="http://schemas.openxmlformats.org/officeDocument/2006/relationships/slideLayout" Target="../slideLayouts/slideLayout7.xml"/><Relationship Id="rId6" Type="http://schemas.openxmlformats.org/officeDocument/2006/relationships/image" Target="../media/image81.png"/><Relationship Id="rId5" Type="http://schemas.openxmlformats.org/officeDocument/2006/relationships/image" Target="../media/image21.jpg"/><Relationship Id="rId4" Type="http://schemas.openxmlformats.org/officeDocument/2006/relationships/image" Target="../media/image20.jpeg"/></Relationships>
</file>

<file path=ppt/slides/_rels/slide3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5.xml"/><Relationship Id="rId7" Type="http://schemas.openxmlformats.org/officeDocument/2006/relationships/image" Target="../media/image83.png"/><Relationship Id="rId2" Type="http://schemas.openxmlformats.org/officeDocument/2006/relationships/slideLayout" Target="../slideLayouts/slideLayout7.xml"/><Relationship Id="rId1" Type="http://schemas.openxmlformats.org/officeDocument/2006/relationships/vmlDrawing" Target="../drawings/vmlDrawing14.vml"/><Relationship Id="rId6" Type="http://schemas.openxmlformats.org/officeDocument/2006/relationships/image" Target="../media/image78.emf"/><Relationship Id="rId5" Type="http://schemas.openxmlformats.org/officeDocument/2006/relationships/oleObject" Target="../embeddings/oleObject35.bin"/><Relationship Id="rId4" Type="http://schemas.openxmlformats.org/officeDocument/2006/relationships/image" Target="../media/image2.jpeg"/></Relationships>
</file>

<file path=ppt/slides/_rels/slide3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6.xml"/><Relationship Id="rId1" Type="http://schemas.openxmlformats.org/officeDocument/2006/relationships/slideLayout" Target="../slideLayouts/slideLayout7.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s>
</file>

<file path=ppt/slides/_rels/slide3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7.xml"/><Relationship Id="rId1" Type="http://schemas.openxmlformats.org/officeDocument/2006/relationships/slideLayout" Target="../slideLayouts/slideLayout7.xml"/><Relationship Id="rId5" Type="http://schemas.openxmlformats.org/officeDocument/2006/relationships/image" Target="../media/image88.png"/><Relationship Id="rId4" Type="http://schemas.openxmlformats.org/officeDocument/2006/relationships/image" Target="../media/image87.png"/></Relationships>
</file>

<file path=ppt/slides/_rels/slide4.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image" Target="../media/image2.jpeg"/><Relationship Id="rId7" Type="http://schemas.openxmlformats.org/officeDocument/2006/relationships/image" Target="../media/image10.jpe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9.jpeg"/><Relationship Id="rId5" Type="http://schemas.openxmlformats.org/officeDocument/2006/relationships/image" Target="../media/image8.png"/><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8.xml"/><Relationship Id="rId1" Type="http://schemas.openxmlformats.org/officeDocument/2006/relationships/slideLayout" Target="../slideLayouts/slideLayout7.xml"/><Relationship Id="rId5" Type="http://schemas.openxmlformats.org/officeDocument/2006/relationships/image" Target="../media/image90.jpeg"/><Relationship Id="rId4" Type="http://schemas.openxmlformats.org/officeDocument/2006/relationships/image" Target="../media/image89.jpg"/></Relationships>
</file>

<file path=ppt/slides/_rels/slide41.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94.png"/><Relationship Id="rId2" Type="http://schemas.openxmlformats.org/officeDocument/2006/relationships/notesSlide" Target="../notesSlides/notesSlide39.xml"/><Relationship Id="rId1" Type="http://schemas.openxmlformats.org/officeDocument/2006/relationships/slideLayout" Target="../slideLayouts/slideLayout7.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91.png"/></Relationships>
</file>

<file path=ppt/slides/_rels/slide4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0.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4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1.xml"/><Relationship Id="rId1" Type="http://schemas.openxmlformats.org/officeDocument/2006/relationships/slideLayout" Target="../slideLayouts/slideLayout7.xml"/><Relationship Id="rId4" Type="http://schemas.openxmlformats.org/officeDocument/2006/relationships/image" Target="../media/image95.png"/></Relationships>
</file>

<file path=ppt/slides/_rels/slide44.xml.rels><?xml version="1.0" encoding="UTF-8" standalone="yes"?>
<Relationships xmlns="http://schemas.openxmlformats.org/package/2006/relationships"><Relationship Id="rId3" Type="http://schemas.openxmlformats.org/officeDocument/2006/relationships/image" Target="../media/image96.jpeg"/><Relationship Id="rId7" Type="http://schemas.openxmlformats.org/officeDocument/2006/relationships/image" Target="../media/image99.png"/><Relationship Id="rId2" Type="http://schemas.openxmlformats.org/officeDocument/2006/relationships/notesSlide" Target="../notesSlides/notesSlide42.xml"/><Relationship Id="rId1" Type="http://schemas.openxmlformats.org/officeDocument/2006/relationships/slideLayout" Target="../slideLayouts/slideLayout7.xml"/><Relationship Id="rId6" Type="http://schemas.openxmlformats.org/officeDocument/2006/relationships/image" Target="../media/image98.jpeg"/><Relationship Id="rId5" Type="http://schemas.openxmlformats.org/officeDocument/2006/relationships/image" Target="../media/image97.jpeg"/><Relationship Id="rId4" Type="http://schemas.openxmlformats.org/officeDocument/2006/relationships/image" Target="../media/image2.jpeg"/></Relationships>
</file>

<file path=ppt/slides/_rels/slide4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3.xml"/><Relationship Id="rId1" Type="http://schemas.openxmlformats.org/officeDocument/2006/relationships/slideLayout" Target="../slideLayouts/slideLayout7.xml"/><Relationship Id="rId6" Type="http://schemas.openxmlformats.org/officeDocument/2006/relationships/image" Target="../media/image102.jpeg"/><Relationship Id="rId5" Type="http://schemas.openxmlformats.org/officeDocument/2006/relationships/image" Target="../media/image101.png"/><Relationship Id="rId4" Type="http://schemas.openxmlformats.org/officeDocument/2006/relationships/image" Target="../media/image100.png"/></Relationships>
</file>

<file path=ppt/slides/_rels/slide4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image" Target="../media/image16.jpeg"/><Relationship Id="rId3" Type="http://schemas.openxmlformats.org/officeDocument/2006/relationships/image" Target="../media/image2.jpeg"/><Relationship Id="rId7" Type="http://schemas.openxmlformats.org/officeDocument/2006/relationships/image" Target="../media/image15.jpe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4.jpeg"/><Relationship Id="rId5" Type="http://schemas.openxmlformats.org/officeDocument/2006/relationships/image" Target="../media/image13.jpeg"/><Relationship Id="rId4" Type="http://schemas.openxmlformats.org/officeDocument/2006/relationships/image" Target="../media/image12.jpeg"/></Relationships>
</file>

<file path=ppt/slides/_rels/slide6.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jpg"/><Relationship Id="rId4" Type="http://schemas.openxmlformats.org/officeDocument/2006/relationships/image" Target="../media/image17.jpg"/></Relationships>
</file>

<file path=ppt/slides/_rels/slide7.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2.jpeg"/><Relationship Id="rId7" Type="http://schemas.openxmlformats.org/officeDocument/2006/relationships/image" Target="../media/image23.png"/><Relationship Id="rId12" Type="http://schemas.openxmlformats.org/officeDocument/2006/relationships/image" Target="../media/image3.jp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22.png"/><Relationship Id="rId11" Type="http://schemas.openxmlformats.org/officeDocument/2006/relationships/image" Target="../media/image27.jpg"/><Relationship Id="rId5" Type="http://schemas.openxmlformats.org/officeDocument/2006/relationships/image" Target="../media/image21.jpg"/><Relationship Id="rId10" Type="http://schemas.openxmlformats.org/officeDocument/2006/relationships/image" Target="../media/image26.jpeg"/><Relationship Id="rId4" Type="http://schemas.openxmlformats.org/officeDocument/2006/relationships/image" Target="../media/image20.jpeg"/><Relationship Id="rId9" Type="http://schemas.openxmlformats.org/officeDocument/2006/relationships/image" Target="../media/image25.png"/></Relationships>
</file>

<file path=ppt/slides/_rels/slide8.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30.jp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28.jpe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32.jpg"/><Relationship Id="rId5" Type="http://schemas.openxmlformats.org/officeDocument/2006/relationships/image" Target="../media/image31.jpg"/><Relationship Id="rId4" Type="http://schemas.openxmlformats.org/officeDocument/2006/relationships/hyperlink" Target="http://research.xiaojukeji.com/competition/main.action?competitionId=DiTech2016"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Box 89"/>
          <p:cNvSpPr txBox="1"/>
          <p:nvPr/>
        </p:nvSpPr>
        <p:spPr>
          <a:xfrm>
            <a:off x="2619302" y="5249210"/>
            <a:ext cx="6412588" cy="1200329"/>
          </a:xfrm>
          <a:prstGeom prst="rect">
            <a:avLst/>
          </a:prstGeom>
          <a:noFill/>
        </p:spPr>
        <p:txBody>
          <a:bodyPr wrap="none" rtlCol="0">
            <a:spAutoFit/>
          </a:bodyPr>
          <a:lstStyle/>
          <a:p>
            <a:pPr algn="r"/>
            <a:r>
              <a:rPr lang="en-US" altLang="zh-CN" sz="2400" dirty="0" smtClean="0">
                <a:solidFill>
                  <a:schemeClr val="tx1">
                    <a:lumMod val="75000"/>
                    <a:lumOff val="25000"/>
                  </a:schemeClr>
                </a:solidFill>
                <a:ea typeface="华文楷体" panose="02010600040101010101" pitchFamily="2" charset="-122"/>
              </a:rPr>
              <a:t>Dong Wang</a:t>
            </a:r>
          </a:p>
          <a:p>
            <a:pPr algn="r"/>
            <a:r>
              <a:rPr lang="en-US" altLang="zh-CN" sz="2400" dirty="0">
                <a:solidFill>
                  <a:schemeClr val="tx1">
                    <a:lumMod val="75000"/>
                    <a:lumOff val="25000"/>
                  </a:schemeClr>
                </a:solidFill>
                <a:ea typeface="华文楷体" panose="02010600040101010101" pitchFamily="2" charset="-122"/>
              </a:rPr>
              <a:t>Institute for Interdisciplinary Information </a:t>
            </a:r>
            <a:r>
              <a:rPr lang="en-US" altLang="zh-CN" sz="2400" dirty="0" smtClean="0">
                <a:solidFill>
                  <a:schemeClr val="tx1">
                    <a:lumMod val="75000"/>
                    <a:lumOff val="25000"/>
                  </a:schemeClr>
                </a:solidFill>
                <a:ea typeface="华文楷体" panose="02010600040101010101" pitchFamily="2" charset="-122"/>
              </a:rPr>
              <a:t>Sciences</a:t>
            </a:r>
          </a:p>
          <a:p>
            <a:pPr algn="r"/>
            <a:r>
              <a:rPr lang="en-US" altLang="zh-CN" sz="2400" dirty="0" smtClean="0">
                <a:solidFill>
                  <a:schemeClr val="tx1">
                    <a:lumMod val="75000"/>
                    <a:lumOff val="25000"/>
                  </a:schemeClr>
                </a:solidFill>
                <a:ea typeface="华文楷体" panose="02010600040101010101" pitchFamily="2" charset="-122"/>
              </a:rPr>
              <a:t>Tsinghua University, China</a:t>
            </a:r>
          </a:p>
        </p:txBody>
      </p:sp>
      <p:cxnSp>
        <p:nvCxnSpPr>
          <p:cNvPr id="4" name="直接连接符 3"/>
          <p:cNvCxnSpPr/>
          <p:nvPr/>
        </p:nvCxnSpPr>
        <p:spPr>
          <a:xfrm>
            <a:off x="7100620" y="5246631"/>
            <a:ext cx="1813954"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5" name="TextBox 5"/>
          <p:cNvSpPr txBox="1"/>
          <p:nvPr/>
        </p:nvSpPr>
        <p:spPr>
          <a:xfrm>
            <a:off x="862885" y="3787644"/>
            <a:ext cx="8051689" cy="1323439"/>
          </a:xfrm>
          <a:prstGeom prst="rect">
            <a:avLst/>
          </a:prstGeom>
          <a:noFill/>
        </p:spPr>
        <p:txBody>
          <a:bodyPr wrap="square" rtlCol="0">
            <a:spAutoFit/>
          </a:bodyPr>
          <a:lstStyle/>
          <a:p>
            <a:pPr algn="r"/>
            <a:r>
              <a:rPr lang="en-US" altLang="zh-CN" sz="4000" b="1" dirty="0">
                <a:latin typeface="华文楷体" panose="02010600040101010101" pitchFamily="2" charset="-122"/>
                <a:ea typeface="华文楷体" panose="02010600040101010101" pitchFamily="2" charset="-122"/>
              </a:rPr>
              <a:t>Learning and Prediction </a:t>
            </a:r>
            <a:r>
              <a:rPr lang="en-US" altLang="zh-CN" sz="4000" b="1" dirty="0" smtClean="0">
                <a:latin typeface="华文楷体" panose="02010600040101010101" pitchFamily="2" charset="-122"/>
                <a:ea typeface="华文楷体" panose="02010600040101010101" pitchFamily="2" charset="-122"/>
              </a:rPr>
              <a:t>over </a:t>
            </a:r>
            <a:r>
              <a:rPr lang="en-US" altLang="zh-CN" sz="4000" b="1" dirty="0">
                <a:latin typeface="华文楷体" panose="02010600040101010101" pitchFamily="2" charset="-122"/>
                <a:ea typeface="华文楷体" panose="02010600040101010101" pitchFamily="2" charset="-122"/>
              </a:rPr>
              <a:t>Massive </a:t>
            </a:r>
            <a:r>
              <a:rPr lang="en-US" altLang="zh-CN" sz="4000" b="1" dirty="0" err="1">
                <a:latin typeface="华文楷体" panose="02010600040101010101" pitchFamily="2" charset="-122"/>
                <a:ea typeface="华文楷体" panose="02010600040101010101" pitchFamily="2" charset="-122"/>
              </a:rPr>
              <a:t>Spatio</a:t>
            </a:r>
            <a:r>
              <a:rPr lang="en-US" altLang="zh-CN" sz="4000" b="1" dirty="0">
                <a:latin typeface="华文楷体" panose="02010600040101010101" pitchFamily="2" charset="-122"/>
                <a:ea typeface="华文楷体" panose="02010600040101010101" pitchFamily="2" charset="-122"/>
              </a:rPr>
              <a:t>-temporal Data</a:t>
            </a:r>
            <a:endParaRPr lang="zh-CN" altLang="en-US" sz="4000" b="1" dirty="0">
              <a:latin typeface="华文楷体" panose="02010600040101010101" pitchFamily="2" charset="-122"/>
              <a:ea typeface="华文楷体" panose="02010600040101010101" pitchFamily="2" charset="-122"/>
            </a:endParaRPr>
          </a:p>
        </p:txBody>
      </p:sp>
      <p:sp>
        <p:nvSpPr>
          <p:cNvPr id="10" name="矩形 9"/>
          <p:cNvSpPr/>
          <p:nvPr/>
        </p:nvSpPr>
        <p:spPr>
          <a:xfrm>
            <a:off x="163773" y="6210551"/>
            <a:ext cx="424342" cy="424342"/>
          </a:xfrm>
          <a:prstGeom prst="rect">
            <a:avLst/>
          </a:prstGeom>
          <a:solidFill>
            <a:srgbClr val="5C307D"/>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连接符 6"/>
          <p:cNvCxnSpPr/>
          <p:nvPr/>
        </p:nvCxnSpPr>
        <p:spPr>
          <a:xfrm>
            <a:off x="163773" y="6627119"/>
            <a:ext cx="4408227"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28" name="组合 27"/>
          <p:cNvGrpSpPr/>
          <p:nvPr/>
        </p:nvGrpSpPr>
        <p:grpSpPr>
          <a:xfrm>
            <a:off x="0" y="3770844"/>
            <a:ext cx="9144000" cy="56736"/>
            <a:chOff x="30834" y="1305568"/>
            <a:chExt cx="8816454" cy="66133"/>
          </a:xfrm>
        </p:grpSpPr>
        <p:sp>
          <p:nvSpPr>
            <p:cNvPr id="29" name="矩形 28"/>
            <p:cNvSpPr/>
            <p:nvPr/>
          </p:nvSpPr>
          <p:spPr>
            <a:xfrm>
              <a:off x="30834" y="1305568"/>
              <a:ext cx="5800300" cy="6598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p:cNvSpPr/>
            <p:nvPr/>
          </p:nvSpPr>
          <p:spPr>
            <a:xfrm>
              <a:off x="5886861" y="1305712"/>
              <a:ext cx="2960427" cy="6598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 name="矩形 10"/>
          <p:cNvSpPr/>
          <p:nvPr/>
        </p:nvSpPr>
        <p:spPr>
          <a:xfrm>
            <a:off x="0" y="1"/>
            <a:ext cx="9144000" cy="3654674"/>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1" name="图片 30"/>
          <p:cNvPicPr>
            <a:picLocks noChangeAspect="1"/>
          </p:cNvPicPr>
          <p:nvPr/>
        </p:nvPicPr>
        <p:blipFill>
          <a:blip r:embed="rId2" cstate="print">
            <a:clrChange>
              <a:clrFrom>
                <a:srgbClr val="FFFFFF"/>
              </a:clrFrom>
              <a:clrTo>
                <a:srgbClr val="FFFFFF">
                  <a:alpha val="0"/>
                </a:srgbClr>
              </a:clrTo>
            </a:clrChange>
            <a:lum bright="70000" contrast="-70000"/>
            <a:extLst>
              <a:ext uri="{28A0092B-C50C-407E-A947-70E740481C1C}">
                <a14:useLocalDpi xmlns:a14="http://schemas.microsoft.com/office/drawing/2010/main" val="0"/>
              </a:ext>
            </a:extLst>
          </a:blip>
          <a:stretch>
            <a:fillRect/>
          </a:stretch>
        </p:blipFill>
        <p:spPr>
          <a:xfrm>
            <a:off x="137613" y="266701"/>
            <a:ext cx="3137850" cy="1327881"/>
          </a:xfrm>
          <a:prstGeom prst="rect">
            <a:avLst/>
          </a:prstGeom>
        </p:spPr>
      </p:pic>
    </p:spTree>
    <p:extLst>
      <p:ext uri="{BB962C8B-B14F-4D97-AF65-F5344CB8AC3E}">
        <p14:creationId xmlns:p14="http://schemas.microsoft.com/office/powerpoint/2010/main" val="76001525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extBox 5"/>
          <p:cNvSpPr txBox="1"/>
          <p:nvPr/>
        </p:nvSpPr>
        <p:spPr>
          <a:xfrm>
            <a:off x="766169" y="1391910"/>
            <a:ext cx="7358655" cy="646331"/>
          </a:xfrm>
          <a:prstGeom prst="rect">
            <a:avLst/>
          </a:prstGeom>
          <a:noFill/>
        </p:spPr>
        <p:txBody>
          <a:bodyPr wrap="square" rtlCol="0">
            <a:spAutoFit/>
          </a:bodyPr>
          <a:lstStyle/>
          <a:p>
            <a:r>
              <a:rPr lang="en-US" altLang="zh-CN" sz="3600" b="1" dirty="0">
                <a:solidFill>
                  <a:schemeClr val="tx1">
                    <a:lumMod val="75000"/>
                    <a:lumOff val="25000"/>
                  </a:schemeClr>
                </a:solidFill>
                <a:ea typeface="华文楷体" panose="02010600040101010101" pitchFamily="2" charset="-122"/>
              </a:rPr>
              <a:t>Definitions</a:t>
            </a:r>
            <a:endParaRPr lang="zh-CN" altLang="en-US" sz="3600" b="1" dirty="0">
              <a:solidFill>
                <a:schemeClr val="tx1">
                  <a:lumMod val="75000"/>
                  <a:lumOff val="25000"/>
                </a:schemeClr>
              </a:solidFill>
              <a:ea typeface="华文楷体" panose="02010600040101010101" pitchFamily="2" charset="-122"/>
            </a:endParaRPr>
          </a:p>
        </p:txBody>
      </p:sp>
      <p:sp>
        <p:nvSpPr>
          <p:cNvPr id="6" name="矩形 5"/>
          <p:cNvSpPr/>
          <p:nvPr/>
        </p:nvSpPr>
        <p:spPr>
          <a:xfrm rot="10800000">
            <a:off x="478138" y="1571059"/>
            <a:ext cx="288032" cy="288032"/>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华文楷体" panose="02010600040101010101" pitchFamily="2" charset="-122"/>
            </a:endParaRPr>
          </a:p>
        </p:txBody>
      </p:sp>
      <p:grpSp>
        <p:nvGrpSpPr>
          <p:cNvPr id="7" name="组合 6"/>
          <p:cNvGrpSpPr/>
          <p:nvPr/>
        </p:nvGrpSpPr>
        <p:grpSpPr>
          <a:xfrm rot="10800000">
            <a:off x="7732674" y="1580303"/>
            <a:ext cx="638547" cy="288032"/>
            <a:chOff x="1483073" y="1052736"/>
            <a:chExt cx="638547" cy="288032"/>
          </a:xfrm>
        </p:grpSpPr>
        <p:sp>
          <p:nvSpPr>
            <p:cNvPr id="8" name="椭圆 7"/>
            <p:cNvSpPr/>
            <p:nvPr/>
          </p:nvSpPr>
          <p:spPr>
            <a:xfrm>
              <a:off x="1483073" y="1052736"/>
              <a:ext cx="288032" cy="28803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华文楷体" panose="02010600040101010101" pitchFamily="2" charset="-122"/>
              </a:endParaRPr>
            </a:p>
          </p:txBody>
        </p:sp>
        <p:sp>
          <p:nvSpPr>
            <p:cNvPr id="9" name="椭圆 8"/>
            <p:cNvSpPr/>
            <p:nvPr/>
          </p:nvSpPr>
          <p:spPr>
            <a:xfrm>
              <a:off x="1833588" y="1052736"/>
              <a:ext cx="288032" cy="28803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华文楷体" panose="02010600040101010101" pitchFamily="2" charset="-122"/>
              </a:endParaRPr>
            </a:p>
          </p:txBody>
        </p:sp>
      </p:grpSp>
      <p:cxnSp>
        <p:nvCxnSpPr>
          <p:cNvPr id="32" name="直接连接符 31"/>
          <p:cNvCxnSpPr/>
          <p:nvPr/>
        </p:nvCxnSpPr>
        <p:spPr>
          <a:xfrm>
            <a:off x="8849203" y="1514901"/>
            <a:ext cx="0" cy="1522987"/>
          </a:xfrm>
          <a:prstGeom prst="line">
            <a:avLst/>
          </a:prstGeom>
          <a:ln w="38100">
            <a:solidFill>
              <a:srgbClr val="5C307D"/>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690984" y="6627119"/>
            <a:ext cx="7968269"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3" name="椭圆 16"/>
          <p:cNvSpPr/>
          <p:nvPr/>
        </p:nvSpPr>
        <p:spPr>
          <a:xfrm>
            <a:off x="8371221" y="6346632"/>
            <a:ext cx="288032" cy="288032"/>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华文楷体" panose="02010600040101010101" pitchFamily="2" charset="-122"/>
            </a:endParaRPr>
          </a:p>
        </p:txBody>
      </p:sp>
      <p:sp>
        <p:nvSpPr>
          <p:cNvPr id="37" name="椭圆 17"/>
          <p:cNvSpPr/>
          <p:nvPr/>
        </p:nvSpPr>
        <p:spPr>
          <a:xfrm>
            <a:off x="8692195" y="6029540"/>
            <a:ext cx="288032" cy="28803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华文楷体" panose="02010600040101010101" pitchFamily="2" charset="-122"/>
            </a:endParaRPr>
          </a:p>
        </p:txBody>
      </p:sp>
      <p:sp>
        <p:nvSpPr>
          <p:cNvPr id="38" name="矩形 37"/>
          <p:cNvSpPr/>
          <p:nvPr/>
        </p:nvSpPr>
        <p:spPr>
          <a:xfrm>
            <a:off x="-13648" y="0"/>
            <a:ext cx="9157648" cy="1202643"/>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9" name="图片 38"/>
          <p:cNvPicPr>
            <a:picLocks noChangeAspect="1"/>
          </p:cNvPicPr>
          <p:nvPr/>
        </p:nvPicPr>
        <p:blipFill>
          <a:blip r:embed="rId2" cstate="print">
            <a:clrChange>
              <a:clrFrom>
                <a:srgbClr val="FFFFFF"/>
              </a:clrFrom>
              <a:clrTo>
                <a:srgbClr val="FFFFFF">
                  <a:alpha val="0"/>
                </a:srgbClr>
              </a:clrTo>
            </a:clrChange>
            <a:lum bright="70000" contrast="-70000"/>
            <a:extLst>
              <a:ext uri="{28A0092B-C50C-407E-A947-70E740481C1C}">
                <a14:useLocalDpi xmlns:a14="http://schemas.microsoft.com/office/drawing/2010/main" val="0"/>
              </a:ext>
            </a:extLst>
          </a:blip>
          <a:stretch>
            <a:fillRect/>
          </a:stretch>
        </p:blipFill>
        <p:spPr>
          <a:xfrm>
            <a:off x="0" y="0"/>
            <a:ext cx="2870282" cy="1214651"/>
          </a:xfrm>
          <a:prstGeom prst="rect">
            <a:avLst/>
          </a:prstGeom>
        </p:spPr>
      </p:pic>
      <p:grpSp>
        <p:nvGrpSpPr>
          <p:cNvPr id="40" name="组合 39"/>
          <p:cNvGrpSpPr/>
          <p:nvPr/>
        </p:nvGrpSpPr>
        <p:grpSpPr>
          <a:xfrm>
            <a:off x="0" y="1305569"/>
            <a:ext cx="9144000" cy="56736"/>
            <a:chOff x="30834" y="1305568"/>
            <a:chExt cx="8816454" cy="66133"/>
          </a:xfrm>
        </p:grpSpPr>
        <p:sp>
          <p:nvSpPr>
            <p:cNvPr id="41" name="矩形 40"/>
            <p:cNvSpPr/>
            <p:nvPr/>
          </p:nvSpPr>
          <p:spPr>
            <a:xfrm>
              <a:off x="30834" y="1305568"/>
              <a:ext cx="5800300" cy="6598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p:cNvSpPr/>
            <p:nvPr/>
          </p:nvSpPr>
          <p:spPr>
            <a:xfrm>
              <a:off x="5886861" y="1305712"/>
              <a:ext cx="2960427" cy="6598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8" name="图片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79677" y="3727817"/>
            <a:ext cx="2147528" cy="2425911"/>
          </a:xfrm>
          <a:prstGeom prst="rect">
            <a:avLst/>
          </a:prstGeom>
        </p:spPr>
      </p:pic>
      <p:sp>
        <p:nvSpPr>
          <p:cNvPr id="4" name="内容占位符 3"/>
          <p:cNvSpPr>
            <a:spLocks noGrp="1"/>
          </p:cNvSpPr>
          <p:nvPr>
            <p:ph idx="1"/>
          </p:nvPr>
        </p:nvSpPr>
        <p:spPr>
          <a:xfrm>
            <a:off x="628650" y="2078322"/>
            <a:ext cx="7886700" cy="508982"/>
          </a:xfrm>
        </p:spPr>
        <p:txBody>
          <a:bodyPr numCol="1">
            <a:normAutofit/>
          </a:bodyPr>
          <a:lstStyle/>
          <a:p>
            <a:pPr marL="0" indent="0">
              <a:buNone/>
            </a:pPr>
            <a:r>
              <a:rPr lang="en-US" altLang="zh-CN" b="1" dirty="0" smtClean="0">
                <a:solidFill>
                  <a:srgbClr val="0070C0"/>
                </a:solidFill>
              </a:rPr>
              <a:t>Car-hailing order</a:t>
            </a:r>
            <a:r>
              <a:rPr lang="zh-CN" altLang="en-US" b="1" dirty="0" smtClean="0"/>
              <a:t>                                    </a:t>
            </a:r>
            <a:r>
              <a:rPr lang="en-US" altLang="zh-CN" dirty="0" smtClean="0">
                <a:solidFill>
                  <a:srgbClr val="C00000"/>
                </a:solidFill>
              </a:rPr>
              <a:t>valid  (invalid)</a:t>
            </a:r>
          </a:p>
        </p:txBody>
      </p:sp>
      <p:sp>
        <p:nvSpPr>
          <p:cNvPr id="12" name="矩形 11"/>
          <p:cNvSpPr/>
          <p:nvPr/>
        </p:nvSpPr>
        <p:spPr>
          <a:xfrm>
            <a:off x="312260" y="2681331"/>
            <a:ext cx="8058961" cy="821250"/>
          </a:xfrm>
          <a:prstGeom prst="rect">
            <a:avLst/>
          </a:prstGeom>
        </p:spPr>
        <p:txBody>
          <a:bodyPr wrap="square" numCol="1">
            <a:spAutoFit/>
          </a:bodyPr>
          <a:lstStyle/>
          <a:p>
            <a:pPr marL="914400" lvl="1" indent="-457200">
              <a:lnSpc>
                <a:spcPct val="90000"/>
              </a:lnSpc>
              <a:spcBef>
                <a:spcPts val="500"/>
              </a:spcBef>
              <a:buAutoNum type="arabicPeriod"/>
            </a:pPr>
            <a:r>
              <a:rPr lang="en-US" altLang="zh-CN" sz="2400" dirty="0" smtClean="0">
                <a:solidFill>
                  <a:schemeClr val="tx1">
                    <a:lumMod val="75000"/>
                    <a:lumOff val="25000"/>
                  </a:schemeClr>
                </a:solidFill>
              </a:rPr>
              <a:t>Date	             2. Timeslot	                 3. Passenger ID</a:t>
            </a:r>
          </a:p>
          <a:p>
            <a:pPr lvl="1">
              <a:lnSpc>
                <a:spcPct val="90000"/>
              </a:lnSpc>
              <a:spcBef>
                <a:spcPts val="500"/>
              </a:spcBef>
            </a:pPr>
            <a:r>
              <a:rPr lang="en-US" altLang="zh-CN" sz="2400" dirty="0" smtClean="0">
                <a:solidFill>
                  <a:schemeClr val="tx1">
                    <a:lumMod val="75000"/>
                    <a:lumOff val="25000"/>
                  </a:schemeClr>
                </a:solidFill>
              </a:rPr>
              <a:t>4. 	Star area ID	5.  Destination </a:t>
            </a:r>
            <a:r>
              <a:rPr lang="en-US" altLang="zh-CN" sz="2400" dirty="0">
                <a:solidFill>
                  <a:schemeClr val="tx1">
                    <a:lumMod val="75000"/>
                    <a:lumOff val="25000"/>
                  </a:schemeClr>
                </a:solidFill>
              </a:rPr>
              <a:t>area ID</a:t>
            </a:r>
            <a:endParaRPr lang="zh-CN" altLang="en-US" sz="2400" dirty="0">
              <a:solidFill>
                <a:schemeClr val="tx1">
                  <a:lumMod val="75000"/>
                  <a:lumOff val="25000"/>
                </a:schemeClr>
              </a:solidFill>
            </a:endParaRPr>
          </a:p>
        </p:txBody>
      </p:sp>
      <p:sp>
        <p:nvSpPr>
          <p:cNvPr id="26" name="内容占位符 3"/>
          <p:cNvSpPr txBox="1">
            <a:spLocks/>
          </p:cNvSpPr>
          <p:nvPr/>
        </p:nvSpPr>
        <p:spPr>
          <a:xfrm>
            <a:off x="628650" y="4648707"/>
            <a:ext cx="7886700" cy="508982"/>
          </a:xfrm>
          <a:prstGeom prst="rect">
            <a:avLst/>
          </a:prstGeom>
        </p:spPr>
        <p:txBody>
          <a:bodyPr vert="horz" lIns="91440" tIns="45720" rIns="91440" bIns="45720" numCol="1"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ltLang="zh-CN" b="1" dirty="0" smtClean="0">
                <a:solidFill>
                  <a:srgbClr val="0070C0"/>
                </a:solidFill>
              </a:rPr>
              <a:t>Objective</a:t>
            </a:r>
            <a:endParaRPr lang="en-US" altLang="zh-CN" dirty="0" smtClean="0">
              <a:solidFill>
                <a:srgbClr val="C00000"/>
              </a:solidFill>
            </a:endParaRPr>
          </a:p>
        </p:txBody>
      </p:sp>
      <p:sp>
        <p:nvSpPr>
          <p:cNvPr id="27" name="矩形 26"/>
          <p:cNvSpPr/>
          <p:nvPr/>
        </p:nvSpPr>
        <p:spPr>
          <a:xfrm>
            <a:off x="401979" y="5256979"/>
            <a:ext cx="5369801" cy="1089529"/>
          </a:xfrm>
          <a:prstGeom prst="rect">
            <a:avLst/>
          </a:prstGeom>
        </p:spPr>
        <p:txBody>
          <a:bodyPr wrap="square" numCol="1">
            <a:spAutoFit/>
          </a:bodyPr>
          <a:lstStyle/>
          <a:p>
            <a:pPr lvl="1">
              <a:lnSpc>
                <a:spcPct val="90000"/>
              </a:lnSpc>
              <a:spcBef>
                <a:spcPts val="500"/>
              </a:spcBef>
            </a:pPr>
            <a:r>
              <a:rPr lang="en-US" altLang="zh-CN" sz="2400" dirty="0" smtClean="0">
                <a:solidFill>
                  <a:schemeClr val="tx1">
                    <a:lumMod val="75000"/>
                    <a:lumOff val="25000"/>
                  </a:schemeClr>
                </a:solidFill>
              </a:rPr>
              <a:t>Predict the supply-demand gap (e.g., the number of invalid orders) of a certain area, in the next 10 minutes.</a:t>
            </a:r>
            <a:endParaRPr lang="zh-CN" altLang="en-US" sz="2400" dirty="0">
              <a:solidFill>
                <a:schemeClr val="tx1">
                  <a:lumMod val="75000"/>
                  <a:lumOff val="25000"/>
                </a:schemeClr>
              </a:solidFill>
            </a:endParaRPr>
          </a:p>
        </p:txBody>
      </p:sp>
      <p:sp>
        <p:nvSpPr>
          <p:cNvPr id="22" name="矩形 21"/>
          <p:cNvSpPr/>
          <p:nvPr/>
        </p:nvSpPr>
        <p:spPr>
          <a:xfrm>
            <a:off x="168244" y="3669096"/>
            <a:ext cx="8058961" cy="876650"/>
          </a:xfrm>
          <a:prstGeom prst="rect">
            <a:avLst/>
          </a:prstGeom>
        </p:spPr>
        <p:txBody>
          <a:bodyPr wrap="square" numCol="1">
            <a:spAutoFit/>
          </a:bodyPr>
          <a:lstStyle/>
          <a:p>
            <a:pPr lvl="1">
              <a:lnSpc>
                <a:spcPct val="90000"/>
              </a:lnSpc>
              <a:spcBef>
                <a:spcPts val="500"/>
              </a:spcBef>
            </a:pPr>
            <a:r>
              <a:rPr lang="en-US" altLang="zh-CN" sz="2800" b="1" dirty="0">
                <a:solidFill>
                  <a:srgbClr val="0070C0"/>
                </a:solidFill>
              </a:rPr>
              <a:t>Environment data: </a:t>
            </a:r>
          </a:p>
          <a:p>
            <a:pPr lvl="1">
              <a:lnSpc>
                <a:spcPct val="90000"/>
              </a:lnSpc>
              <a:spcBef>
                <a:spcPts val="500"/>
              </a:spcBef>
            </a:pPr>
            <a:r>
              <a:rPr lang="en-US" altLang="zh-CN" sz="2400" dirty="0" smtClean="0">
                <a:solidFill>
                  <a:schemeClr val="tx1">
                    <a:lumMod val="75000"/>
                    <a:lumOff val="25000"/>
                  </a:schemeClr>
                </a:solidFill>
              </a:rPr>
              <a:t>	1. weather  	2. traffic condition</a:t>
            </a:r>
            <a:endParaRPr lang="zh-CN" altLang="en-US" sz="2400" dirty="0">
              <a:solidFill>
                <a:schemeClr val="tx1">
                  <a:lumMod val="75000"/>
                  <a:lumOff val="25000"/>
                </a:schemeClr>
              </a:solidFill>
            </a:endParaRPr>
          </a:p>
        </p:txBody>
      </p:sp>
    </p:spTree>
    <p:extLst>
      <p:ext uri="{BB962C8B-B14F-4D97-AF65-F5344CB8AC3E}">
        <p14:creationId xmlns:p14="http://schemas.microsoft.com/office/powerpoint/2010/main" val="62825044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26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35600" y="1966188"/>
            <a:ext cx="3340578" cy="2474714"/>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sp>
        <p:nvSpPr>
          <p:cNvPr id="5" name="TextBox 5"/>
          <p:cNvSpPr txBox="1"/>
          <p:nvPr/>
        </p:nvSpPr>
        <p:spPr>
          <a:xfrm>
            <a:off x="766169" y="1391910"/>
            <a:ext cx="7358655" cy="646331"/>
          </a:xfrm>
          <a:prstGeom prst="rect">
            <a:avLst/>
          </a:prstGeom>
          <a:noFill/>
        </p:spPr>
        <p:txBody>
          <a:bodyPr wrap="square" rtlCol="0">
            <a:spAutoFit/>
          </a:bodyPr>
          <a:lstStyle/>
          <a:p>
            <a:r>
              <a:rPr lang="en-US" altLang="zh-CN" sz="3600" b="1" dirty="0" smtClean="0">
                <a:solidFill>
                  <a:schemeClr val="tx1">
                    <a:lumMod val="75000"/>
                    <a:lumOff val="25000"/>
                  </a:schemeClr>
                </a:solidFill>
                <a:ea typeface="华文楷体" panose="02010600040101010101" pitchFamily="2" charset="-122"/>
              </a:rPr>
              <a:t>Challenges</a:t>
            </a:r>
            <a:endParaRPr lang="zh-CN" altLang="en-US" sz="3600" b="1" dirty="0">
              <a:solidFill>
                <a:schemeClr val="tx1">
                  <a:lumMod val="75000"/>
                  <a:lumOff val="25000"/>
                </a:schemeClr>
              </a:solidFill>
              <a:ea typeface="华文楷体" panose="02010600040101010101" pitchFamily="2" charset="-122"/>
            </a:endParaRPr>
          </a:p>
        </p:txBody>
      </p:sp>
      <p:sp>
        <p:nvSpPr>
          <p:cNvPr id="6" name="矩形 5"/>
          <p:cNvSpPr/>
          <p:nvPr/>
        </p:nvSpPr>
        <p:spPr>
          <a:xfrm rot="10800000">
            <a:off x="478138" y="1571059"/>
            <a:ext cx="288032" cy="288032"/>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华文楷体" panose="02010600040101010101" pitchFamily="2" charset="-122"/>
            </a:endParaRPr>
          </a:p>
        </p:txBody>
      </p:sp>
      <p:grpSp>
        <p:nvGrpSpPr>
          <p:cNvPr id="7" name="组合 6"/>
          <p:cNvGrpSpPr/>
          <p:nvPr/>
        </p:nvGrpSpPr>
        <p:grpSpPr>
          <a:xfrm rot="10800000">
            <a:off x="3139625" y="1569734"/>
            <a:ext cx="638547" cy="288032"/>
            <a:chOff x="1483073" y="1052736"/>
            <a:chExt cx="638547" cy="288032"/>
          </a:xfrm>
        </p:grpSpPr>
        <p:sp>
          <p:nvSpPr>
            <p:cNvPr id="8" name="椭圆 7"/>
            <p:cNvSpPr/>
            <p:nvPr/>
          </p:nvSpPr>
          <p:spPr>
            <a:xfrm>
              <a:off x="1483073" y="1052736"/>
              <a:ext cx="288032" cy="28803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华文楷体" panose="02010600040101010101" pitchFamily="2" charset="-122"/>
              </a:endParaRPr>
            </a:p>
          </p:txBody>
        </p:sp>
        <p:sp>
          <p:nvSpPr>
            <p:cNvPr id="9" name="椭圆 8"/>
            <p:cNvSpPr/>
            <p:nvPr/>
          </p:nvSpPr>
          <p:spPr>
            <a:xfrm>
              <a:off x="1833588" y="1052736"/>
              <a:ext cx="288032" cy="28803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华文楷体" panose="02010600040101010101" pitchFamily="2" charset="-122"/>
              </a:endParaRPr>
            </a:p>
          </p:txBody>
        </p:sp>
      </p:grpSp>
      <p:cxnSp>
        <p:nvCxnSpPr>
          <p:cNvPr id="32" name="直接连接符 31"/>
          <p:cNvCxnSpPr/>
          <p:nvPr/>
        </p:nvCxnSpPr>
        <p:spPr>
          <a:xfrm>
            <a:off x="8849203" y="1514901"/>
            <a:ext cx="0" cy="1522987"/>
          </a:xfrm>
          <a:prstGeom prst="line">
            <a:avLst/>
          </a:prstGeom>
          <a:ln w="38100">
            <a:solidFill>
              <a:srgbClr val="5C307D"/>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690984" y="6627119"/>
            <a:ext cx="7968269"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3" name="椭圆 16"/>
          <p:cNvSpPr/>
          <p:nvPr/>
        </p:nvSpPr>
        <p:spPr>
          <a:xfrm>
            <a:off x="8371221" y="6346632"/>
            <a:ext cx="288032" cy="288032"/>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华文楷体" panose="02010600040101010101" pitchFamily="2" charset="-122"/>
            </a:endParaRPr>
          </a:p>
        </p:txBody>
      </p:sp>
      <p:sp>
        <p:nvSpPr>
          <p:cNvPr id="37" name="椭圆 17"/>
          <p:cNvSpPr/>
          <p:nvPr/>
        </p:nvSpPr>
        <p:spPr>
          <a:xfrm>
            <a:off x="8692195" y="6029540"/>
            <a:ext cx="288032" cy="28803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华文楷体" panose="02010600040101010101" pitchFamily="2" charset="-122"/>
            </a:endParaRPr>
          </a:p>
        </p:txBody>
      </p:sp>
      <p:sp>
        <p:nvSpPr>
          <p:cNvPr id="38" name="矩形 37"/>
          <p:cNvSpPr/>
          <p:nvPr/>
        </p:nvSpPr>
        <p:spPr>
          <a:xfrm>
            <a:off x="-13648" y="0"/>
            <a:ext cx="9157648" cy="1202643"/>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9" name="图片 38"/>
          <p:cNvPicPr>
            <a:picLocks noChangeAspect="1"/>
          </p:cNvPicPr>
          <p:nvPr/>
        </p:nvPicPr>
        <p:blipFill>
          <a:blip r:embed="rId4" cstate="print">
            <a:clrChange>
              <a:clrFrom>
                <a:srgbClr val="FFFFFF"/>
              </a:clrFrom>
              <a:clrTo>
                <a:srgbClr val="FFFFFF">
                  <a:alpha val="0"/>
                </a:srgbClr>
              </a:clrTo>
            </a:clrChange>
            <a:lum bright="70000" contrast="-70000"/>
            <a:extLst>
              <a:ext uri="{28A0092B-C50C-407E-A947-70E740481C1C}">
                <a14:useLocalDpi xmlns:a14="http://schemas.microsoft.com/office/drawing/2010/main" val="0"/>
              </a:ext>
            </a:extLst>
          </a:blip>
          <a:stretch>
            <a:fillRect/>
          </a:stretch>
        </p:blipFill>
        <p:spPr>
          <a:xfrm>
            <a:off x="0" y="0"/>
            <a:ext cx="2870282" cy="1214651"/>
          </a:xfrm>
          <a:prstGeom prst="rect">
            <a:avLst/>
          </a:prstGeom>
        </p:spPr>
      </p:pic>
      <p:grpSp>
        <p:nvGrpSpPr>
          <p:cNvPr id="40" name="组合 39"/>
          <p:cNvGrpSpPr/>
          <p:nvPr/>
        </p:nvGrpSpPr>
        <p:grpSpPr>
          <a:xfrm>
            <a:off x="0" y="1305569"/>
            <a:ext cx="9144000" cy="56736"/>
            <a:chOff x="30834" y="1305568"/>
            <a:chExt cx="8816454" cy="66133"/>
          </a:xfrm>
        </p:grpSpPr>
        <p:sp>
          <p:nvSpPr>
            <p:cNvPr id="41" name="矩形 40"/>
            <p:cNvSpPr/>
            <p:nvPr/>
          </p:nvSpPr>
          <p:spPr>
            <a:xfrm>
              <a:off x="30834" y="1305568"/>
              <a:ext cx="5800300" cy="6598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p:cNvSpPr/>
            <p:nvPr/>
          </p:nvSpPr>
          <p:spPr>
            <a:xfrm>
              <a:off x="5886861" y="1305712"/>
              <a:ext cx="2960427" cy="6598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8" name="TextBox 6"/>
          <p:cNvSpPr txBox="1"/>
          <p:nvPr/>
        </p:nvSpPr>
        <p:spPr>
          <a:xfrm>
            <a:off x="374115" y="2131838"/>
            <a:ext cx="4565767" cy="4355038"/>
          </a:xfrm>
          <a:prstGeom prst="rect">
            <a:avLst/>
          </a:prstGeom>
          <a:noFill/>
        </p:spPr>
        <p:txBody>
          <a:bodyPr wrap="square" rtlCol="0">
            <a:spAutoFit/>
          </a:bodyPr>
          <a:lstStyle/>
          <a:p>
            <a:pPr marL="342900" indent="-342900">
              <a:spcAft>
                <a:spcPts val="600"/>
              </a:spcAft>
              <a:buFont typeface="Arial" panose="020B0604020202020204" pitchFamily="34" charset="0"/>
              <a:buChar char="•"/>
            </a:pPr>
            <a:r>
              <a:rPr lang="en-US" altLang="zh-CN" sz="2400" dirty="0" smtClean="0">
                <a:solidFill>
                  <a:schemeClr val="tx1">
                    <a:lumMod val="75000"/>
                    <a:lumOff val="25000"/>
                  </a:schemeClr>
                </a:solidFill>
                <a:ea typeface="华文楷体" panose="02010600040101010101" pitchFamily="2" charset="-122"/>
              </a:rPr>
              <a:t>The </a:t>
            </a:r>
            <a:r>
              <a:rPr lang="en-US" altLang="zh-CN" sz="2400" dirty="0">
                <a:solidFill>
                  <a:schemeClr val="tx1">
                    <a:lumMod val="75000"/>
                    <a:lumOff val="25000"/>
                  </a:schemeClr>
                </a:solidFill>
                <a:ea typeface="华文楷体" panose="02010600040101010101" pitchFamily="2" charset="-122"/>
              </a:rPr>
              <a:t>car-hailing </a:t>
            </a:r>
            <a:r>
              <a:rPr lang="en-US" altLang="zh-CN" sz="2400" dirty="0" smtClean="0">
                <a:solidFill>
                  <a:schemeClr val="tx1">
                    <a:lumMod val="75000"/>
                    <a:lumOff val="25000"/>
                  </a:schemeClr>
                </a:solidFill>
                <a:ea typeface="华文楷体" panose="02010600040101010101" pitchFamily="2" charset="-122"/>
              </a:rPr>
              <a:t>supply-demand varies </a:t>
            </a:r>
            <a:r>
              <a:rPr lang="en-US" altLang="zh-CN" sz="2400" dirty="0">
                <a:solidFill>
                  <a:schemeClr val="tx1">
                    <a:lumMod val="75000"/>
                    <a:lumOff val="25000"/>
                  </a:schemeClr>
                </a:solidFill>
                <a:ea typeface="华文楷体" panose="02010600040101010101" pitchFamily="2" charset="-122"/>
              </a:rPr>
              <a:t>dynamically </a:t>
            </a:r>
            <a:endParaRPr lang="en-US" altLang="zh-CN" sz="2400" dirty="0" smtClean="0">
              <a:solidFill>
                <a:schemeClr val="tx1">
                  <a:lumMod val="75000"/>
                  <a:lumOff val="25000"/>
                </a:schemeClr>
              </a:solidFill>
              <a:ea typeface="华文楷体" panose="02010600040101010101" pitchFamily="2" charset="-122"/>
            </a:endParaRPr>
          </a:p>
          <a:p>
            <a:pPr marL="800100" lvl="1" indent="-342900">
              <a:spcAft>
                <a:spcPts val="600"/>
              </a:spcAft>
              <a:buFont typeface="Arial" panose="020B0604020202020204" pitchFamily="34" charset="0"/>
              <a:buChar char="•"/>
            </a:pPr>
            <a:r>
              <a:rPr lang="en-US" altLang="zh-CN" sz="2000" dirty="0" smtClean="0">
                <a:solidFill>
                  <a:schemeClr val="tx1">
                    <a:lumMod val="75000"/>
                    <a:lumOff val="25000"/>
                  </a:schemeClr>
                </a:solidFill>
                <a:ea typeface="华文楷体" panose="02010600040101010101" pitchFamily="2" charset="-122"/>
              </a:rPr>
              <a:t>geographic </a:t>
            </a:r>
            <a:r>
              <a:rPr lang="en-US" altLang="zh-CN" sz="2000" dirty="0">
                <a:solidFill>
                  <a:schemeClr val="tx1">
                    <a:lumMod val="75000"/>
                    <a:lumOff val="25000"/>
                  </a:schemeClr>
                </a:solidFill>
                <a:ea typeface="华文楷体" panose="02010600040101010101" pitchFamily="2" charset="-122"/>
              </a:rPr>
              <a:t>locations </a:t>
            </a:r>
            <a:endParaRPr lang="en-US" altLang="zh-CN" sz="2000" dirty="0" smtClean="0">
              <a:solidFill>
                <a:schemeClr val="tx1">
                  <a:lumMod val="75000"/>
                  <a:lumOff val="25000"/>
                </a:schemeClr>
              </a:solidFill>
              <a:ea typeface="华文楷体" panose="02010600040101010101" pitchFamily="2" charset="-122"/>
            </a:endParaRPr>
          </a:p>
          <a:p>
            <a:pPr marL="800100" lvl="1" indent="-342900">
              <a:spcAft>
                <a:spcPts val="600"/>
              </a:spcAft>
              <a:buFont typeface="Arial" panose="020B0604020202020204" pitchFamily="34" charset="0"/>
              <a:buChar char="•"/>
            </a:pPr>
            <a:r>
              <a:rPr lang="en-US" altLang="zh-CN" sz="2000" dirty="0" smtClean="0">
                <a:solidFill>
                  <a:schemeClr val="tx1">
                    <a:lumMod val="75000"/>
                    <a:lumOff val="25000"/>
                  </a:schemeClr>
                </a:solidFill>
                <a:ea typeface="华文楷体" panose="02010600040101010101" pitchFamily="2" charset="-122"/>
              </a:rPr>
              <a:t>time intervals</a:t>
            </a:r>
            <a:r>
              <a:rPr lang="en-US" altLang="zh-CN" sz="2000" dirty="0">
                <a:solidFill>
                  <a:schemeClr val="tx1">
                    <a:lumMod val="75000"/>
                    <a:lumOff val="25000"/>
                  </a:schemeClr>
                </a:solidFill>
                <a:ea typeface="华文楷体" panose="02010600040101010101" pitchFamily="2" charset="-122"/>
              </a:rPr>
              <a:t>.</a:t>
            </a:r>
          </a:p>
          <a:p>
            <a:pPr marL="342900" indent="-342900">
              <a:spcAft>
                <a:spcPts val="600"/>
              </a:spcAft>
              <a:buFont typeface="Arial" panose="020B0604020202020204" pitchFamily="34" charset="0"/>
              <a:buChar char="•"/>
            </a:pPr>
            <a:r>
              <a:rPr lang="en-US" altLang="zh-CN" sz="2400" dirty="0" smtClean="0">
                <a:solidFill>
                  <a:schemeClr val="tx1">
                    <a:lumMod val="75000"/>
                    <a:lumOff val="25000"/>
                  </a:schemeClr>
                </a:solidFill>
                <a:ea typeface="华文楷体" panose="02010600040101010101" pitchFamily="2" charset="-122"/>
              </a:rPr>
              <a:t>Standard models +“hand-crafted</a:t>
            </a:r>
            <a:r>
              <a:rPr lang="en-US" altLang="zh-CN" sz="2400" dirty="0">
                <a:solidFill>
                  <a:schemeClr val="tx1">
                    <a:lumMod val="75000"/>
                    <a:lumOff val="25000"/>
                  </a:schemeClr>
                </a:solidFill>
                <a:ea typeface="华文楷体" panose="02010600040101010101" pitchFamily="2" charset="-122"/>
              </a:rPr>
              <a:t>” </a:t>
            </a:r>
            <a:r>
              <a:rPr lang="en-US" altLang="zh-CN" sz="2400" dirty="0" smtClean="0">
                <a:solidFill>
                  <a:schemeClr val="tx1">
                    <a:lumMod val="75000"/>
                    <a:lumOff val="25000"/>
                  </a:schemeClr>
                </a:solidFill>
                <a:ea typeface="华文楷体" panose="02010600040101010101" pitchFamily="2" charset="-122"/>
              </a:rPr>
              <a:t>features</a:t>
            </a:r>
          </a:p>
          <a:p>
            <a:pPr marL="342900" indent="-342900">
              <a:spcAft>
                <a:spcPts val="600"/>
              </a:spcAft>
              <a:buFont typeface="Arial" panose="020B0604020202020204" pitchFamily="34" charset="0"/>
              <a:buChar char="•"/>
            </a:pPr>
            <a:r>
              <a:rPr lang="en-US" altLang="zh-CN" dirty="0" smtClean="0">
                <a:solidFill>
                  <a:schemeClr val="tx1">
                    <a:lumMod val="75000"/>
                    <a:lumOff val="25000"/>
                  </a:schemeClr>
                </a:solidFill>
                <a:ea typeface="华文楷体" panose="02010600040101010101" pitchFamily="2" charset="-122"/>
              </a:rPr>
              <a:t>Logistic regression, SVM, random forest, gradient boosting</a:t>
            </a:r>
          </a:p>
          <a:p>
            <a:pPr marL="342900" indent="-342900">
              <a:spcAft>
                <a:spcPts val="600"/>
              </a:spcAft>
              <a:buFont typeface="Arial" panose="020B0604020202020204" pitchFamily="34" charset="0"/>
              <a:buChar char="•"/>
            </a:pPr>
            <a:r>
              <a:rPr lang="en-US" altLang="zh-CN" sz="2400" dirty="0" smtClean="0">
                <a:solidFill>
                  <a:schemeClr val="tx1">
                    <a:lumMod val="75000"/>
                    <a:lumOff val="25000"/>
                  </a:schemeClr>
                </a:solidFill>
                <a:ea typeface="华文楷体" panose="02010600040101010101" pitchFamily="2" charset="-122"/>
              </a:rPr>
              <a:t>Various data types</a:t>
            </a:r>
          </a:p>
          <a:p>
            <a:pPr marL="800100" lvl="1" indent="-342900">
              <a:spcAft>
                <a:spcPts val="600"/>
              </a:spcAft>
              <a:buFont typeface="Arial" panose="020B0604020202020204" pitchFamily="34" charset="0"/>
              <a:buChar char="•"/>
            </a:pPr>
            <a:r>
              <a:rPr lang="en-US" altLang="zh-CN" dirty="0" smtClean="0">
                <a:solidFill>
                  <a:schemeClr val="tx1">
                    <a:lumMod val="75000"/>
                    <a:lumOff val="25000"/>
                  </a:schemeClr>
                </a:solidFill>
                <a:ea typeface="华文楷体" panose="02010600040101010101" pitchFamily="2" charset="-122"/>
              </a:rPr>
              <a:t>Order, date, weather, traffic</a:t>
            </a:r>
          </a:p>
          <a:p>
            <a:pPr marL="342900" indent="-342900">
              <a:spcAft>
                <a:spcPts val="600"/>
              </a:spcAft>
              <a:buFont typeface="Arial" panose="020B0604020202020204" pitchFamily="34" charset="0"/>
              <a:buChar char="•"/>
            </a:pPr>
            <a:r>
              <a:rPr lang="en-US" altLang="zh-CN" sz="2400" dirty="0" smtClean="0">
                <a:solidFill>
                  <a:schemeClr val="tx1">
                    <a:lumMod val="75000"/>
                    <a:lumOff val="25000"/>
                  </a:schemeClr>
                </a:solidFill>
                <a:ea typeface="华文楷体" panose="02010600040101010101" pitchFamily="2" charset="-122"/>
              </a:rPr>
              <a:t>Various data sources</a:t>
            </a:r>
            <a:endParaRPr lang="en-US" altLang="zh-CN" sz="2000" dirty="0">
              <a:solidFill>
                <a:schemeClr val="tx1">
                  <a:lumMod val="75000"/>
                  <a:lumOff val="25000"/>
                </a:schemeClr>
              </a:solidFill>
              <a:ea typeface="华文楷体" panose="02010600040101010101" pitchFamily="2" charset="-122"/>
            </a:endParaRPr>
          </a:p>
        </p:txBody>
      </p:sp>
      <p:pic>
        <p:nvPicPr>
          <p:cNvPr id="19" name="图片 18"/>
          <p:cNvPicPr>
            <a:picLocks noChangeAspect="1"/>
          </p:cNvPicPr>
          <p:nvPr/>
        </p:nvPicPr>
        <p:blipFill rotWithShape="1">
          <a:blip r:embed="rId5" cstate="print">
            <a:extLst>
              <a:ext uri="{28A0092B-C50C-407E-A947-70E740481C1C}">
                <a14:useLocalDpi xmlns:a14="http://schemas.microsoft.com/office/drawing/2010/main" val="0"/>
              </a:ext>
            </a:extLst>
          </a:blip>
          <a:srcRect t="11584" r="16546"/>
          <a:stretch/>
        </p:blipFill>
        <p:spPr>
          <a:xfrm>
            <a:off x="6722310" y="4615296"/>
            <a:ext cx="2280409" cy="1709204"/>
          </a:xfrm>
          <a:prstGeom prst="rect">
            <a:avLst/>
          </a:prstGeom>
        </p:spPr>
      </p:pic>
      <p:pic>
        <p:nvPicPr>
          <p:cNvPr id="21" name="图片 20"/>
          <p:cNvPicPr>
            <a:picLocks noChangeAspect="1"/>
          </p:cNvPicPr>
          <p:nvPr/>
        </p:nvPicPr>
        <p:blipFill rotWithShape="1">
          <a:blip r:embed="rId6" cstate="print">
            <a:extLst>
              <a:ext uri="{28A0092B-C50C-407E-A947-70E740481C1C}">
                <a14:useLocalDpi xmlns:a14="http://schemas.microsoft.com/office/drawing/2010/main" val="0"/>
              </a:ext>
            </a:extLst>
          </a:blip>
          <a:srcRect t="8871" r="15712"/>
          <a:stretch/>
        </p:blipFill>
        <p:spPr>
          <a:xfrm>
            <a:off x="4389368" y="4622840"/>
            <a:ext cx="2332942" cy="1778642"/>
          </a:xfrm>
          <a:prstGeom prst="rect">
            <a:avLst/>
          </a:prstGeom>
        </p:spPr>
      </p:pic>
      <p:sp>
        <p:nvSpPr>
          <p:cNvPr id="22" name="矩形 21"/>
          <p:cNvSpPr/>
          <p:nvPr/>
        </p:nvSpPr>
        <p:spPr>
          <a:xfrm>
            <a:off x="6646652" y="2974689"/>
            <a:ext cx="177887" cy="178757"/>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7317764" y="3529462"/>
            <a:ext cx="177887" cy="178757"/>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4" name="直接箭头连接符 23"/>
          <p:cNvCxnSpPr>
            <a:stCxn id="22" idx="2"/>
          </p:cNvCxnSpPr>
          <p:nvPr/>
        </p:nvCxnSpPr>
        <p:spPr>
          <a:xfrm flipH="1">
            <a:off x="5534025" y="3153446"/>
            <a:ext cx="1201571" cy="201862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p:cNvCxnSpPr/>
          <p:nvPr/>
        </p:nvCxnSpPr>
        <p:spPr>
          <a:xfrm>
            <a:off x="7410450" y="3708219"/>
            <a:ext cx="514350" cy="221633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8671760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39797" y="1985761"/>
            <a:ext cx="4346455" cy="4196901"/>
          </a:xfrm>
          <a:prstGeom prst="rect">
            <a:avLst/>
          </a:prstGeom>
        </p:spPr>
      </p:pic>
      <p:sp>
        <p:nvSpPr>
          <p:cNvPr id="5" name="TextBox 5"/>
          <p:cNvSpPr txBox="1"/>
          <p:nvPr/>
        </p:nvSpPr>
        <p:spPr>
          <a:xfrm>
            <a:off x="766169" y="1391910"/>
            <a:ext cx="7358655" cy="646331"/>
          </a:xfrm>
          <a:prstGeom prst="rect">
            <a:avLst/>
          </a:prstGeom>
          <a:noFill/>
        </p:spPr>
        <p:txBody>
          <a:bodyPr wrap="square" rtlCol="0">
            <a:spAutoFit/>
          </a:bodyPr>
          <a:lstStyle/>
          <a:p>
            <a:r>
              <a:rPr lang="en-US" altLang="zh-CN" sz="3600" b="1" dirty="0" smtClean="0">
                <a:solidFill>
                  <a:schemeClr val="tx1">
                    <a:lumMod val="75000"/>
                    <a:lumOff val="25000"/>
                  </a:schemeClr>
                </a:solidFill>
                <a:ea typeface="华文楷体" panose="02010600040101010101" pitchFamily="2" charset="-122"/>
              </a:rPr>
              <a:t>Framework</a:t>
            </a:r>
            <a:endParaRPr lang="zh-CN" altLang="en-US" sz="3600" b="1" dirty="0">
              <a:solidFill>
                <a:schemeClr val="tx1">
                  <a:lumMod val="75000"/>
                  <a:lumOff val="25000"/>
                </a:schemeClr>
              </a:solidFill>
              <a:ea typeface="华文楷体" panose="02010600040101010101" pitchFamily="2" charset="-122"/>
            </a:endParaRPr>
          </a:p>
        </p:txBody>
      </p:sp>
      <p:sp>
        <p:nvSpPr>
          <p:cNvPr id="6" name="矩形 5"/>
          <p:cNvSpPr/>
          <p:nvPr/>
        </p:nvSpPr>
        <p:spPr>
          <a:xfrm rot="10800000">
            <a:off x="478138" y="1571059"/>
            <a:ext cx="288032" cy="288032"/>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华文楷体" panose="02010600040101010101" pitchFamily="2" charset="-122"/>
            </a:endParaRPr>
          </a:p>
        </p:txBody>
      </p:sp>
      <p:grpSp>
        <p:nvGrpSpPr>
          <p:cNvPr id="7" name="组合 6"/>
          <p:cNvGrpSpPr/>
          <p:nvPr/>
        </p:nvGrpSpPr>
        <p:grpSpPr>
          <a:xfrm rot="10800000">
            <a:off x="3318487" y="1609965"/>
            <a:ext cx="638547" cy="288032"/>
            <a:chOff x="1483073" y="1052736"/>
            <a:chExt cx="638547" cy="288032"/>
          </a:xfrm>
        </p:grpSpPr>
        <p:sp>
          <p:nvSpPr>
            <p:cNvPr id="8" name="椭圆 7"/>
            <p:cNvSpPr/>
            <p:nvPr/>
          </p:nvSpPr>
          <p:spPr>
            <a:xfrm>
              <a:off x="1483073" y="1052736"/>
              <a:ext cx="288032" cy="28803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华文楷体" panose="02010600040101010101" pitchFamily="2" charset="-122"/>
              </a:endParaRPr>
            </a:p>
          </p:txBody>
        </p:sp>
        <p:sp>
          <p:nvSpPr>
            <p:cNvPr id="9" name="椭圆 8"/>
            <p:cNvSpPr/>
            <p:nvPr/>
          </p:nvSpPr>
          <p:spPr>
            <a:xfrm>
              <a:off x="1833588" y="1052736"/>
              <a:ext cx="288032" cy="28803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华文楷体" panose="02010600040101010101" pitchFamily="2" charset="-122"/>
              </a:endParaRPr>
            </a:p>
          </p:txBody>
        </p:sp>
      </p:grpSp>
      <p:cxnSp>
        <p:nvCxnSpPr>
          <p:cNvPr id="32" name="直接连接符 31"/>
          <p:cNvCxnSpPr/>
          <p:nvPr/>
        </p:nvCxnSpPr>
        <p:spPr>
          <a:xfrm>
            <a:off x="8849203" y="1514901"/>
            <a:ext cx="0" cy="1522987"/>
          </a:xfrm>
          <a:prstGeom prst="line">
            <a:avLst/>
          </a:prstGeom>
          <a:ln w="38100">
            <a:solidFill>
              <a:srgbClr val="5C307D"/>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690984" y="6627119"/>
            <a:ext cx="7968269"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3" name="椭圆 16"/>
          <p:cNvSpPr/>
          <p:nvPr/>
        </p:nvSpPr>
        <p:spPr>
          <a:xfrm>
            <a:off x="8371221" y="6346632"/>
            <a:ext cx="288032" cy="288032"/>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华文楷体" panose="02010600040101010101" pitchFamily="2" charset="-122"/>
            </a:endParaRPr>
          </a:p>
        </p:txBody>
      </p:sp>
      <p:sp>
        <p:nvSpPr>
          <p:cNvPr id="37" name="椭圆 17"/>
          <p:cNvSpPr/>
          <p:nvPr/>
        </p:nvSpPr>
        <p:spPr>
          <a:xfrm>
            <a:off x="8692195" y="6029540"/>
            <a:ext cx="288032" cy="28803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华文楷体" panose="02010600040101010101" pitchFamily="2" charset="-122"/>
            </a:endParaRPr>
          </a:p>
        </p:txBody>
      </p:sp>
      <p:sp>
        <p:nvSpPr>
          <p:cNvPr id="38" name="矩形 37"/>
          <p:cNvSpPr/>
          <p:nvPr/>
        </p:nvSpPr>
        <p:spPr>
          <a:xfrm>
            <a:off x="-13648" y="0"/>
            <a:ext cx="9157648" cy="1202643"/>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9" name="图片 38"/>
          <p:cNvPicPr>
            <a:picLocks noChangeAspect="1"/>
          </p:cNvPicPr>
          <p:nvPr/>
        </p:nvPicPr>
        <p:blipFill>
          <a:blip r:embed="rId4" cstate="print">
            <a:clrChange>
              <a:clrFrom>
                <a:srgbClr val="FFFFFF"/>
              </a:clrFrom>
              <a:clrTo>
                <a:srgbClr val="FFFFFF">
                  <a:alpha val="0"/>
                </a:srgbClr>
              </a:clrTo>
            </a:clrChange>
            <a:lum bright="70000" contrast="-70000"/>
            <a:extLst>
              <a:ext uri="{28A0092B-C50C-407E-A947-70E740481C1C}">
                <a14:useLocalDpi xmlns:a14="http://schemas.microsoft.com/office/drawing/2010/main" val="0"/>
              </a:ext>
            </a:extLst>
          </a:blip>
          <a:stretch>
            <a:fillRect/>
          </a:stretch>
        </p:blipFill>
        <p:spPr>
          <a:xfrm>
            <a:off x="0" y="0"/>
            <a:ext cx="2870282" cy="1214651"/>
          </a:xfrm>
          <a:prstGeom prst="rect">
            <a:avLst/>
          </a:prstGeom>
        </p:spPr>
      </p:pic>
      <p:grpSp>
        <p:nvGrpSpPr>
          <p:cNvPr id="40" name="组合 39"/>
          <p:cNvGrpSpPr/>
          <p:nvPr/>
        </p:nvGrpSpPr>
        <p:grpSpPr>
          <a:xfrm>
            <a:off x="0" y="1305569"/>
            <a:ext cx="9144000" cy="56736"/>
            <a:chOff x="30834" y="1305568"/>
            <a:chExt cx="8816454" cy="66133"/>
          </a:xfrm>
        </p:grpSpPr>
        <p:sp>
          <p:nvSpPr>
            <p:cNvPr id="41" name="矩形 40"/>
            <p:cNvSpPr/>
            <p:nvPr/>
          </p:nvSpPr>
          <p:spPr>
            <a:xfrm>
              <a:off x="30834" y="1305568"/>
              <a:ext cx="5800300" cy="6598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p:cNvSpPr/>
            <p:nvPr/>
          </p:nvSpPr>
          <p:spPr>
            <a:xfrm>
              <a:off x="5886861" y="1305712"/>
              <a:ext cx="2960427" cy="6598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8" name="TextBox 6"/>
          <p:cNvSpPr txBox="1"/>
          <p:nvPr/>
        </p:nvSpPr>
        <p:spPr>
          <a:xfrm>
            <a:off x="257313" y="2217390"/>
            <a:ext cx="3988509" cy="4170372"/>
          </a:xfrm>
          <a:prstGeom prst="rect">
            <a:avLst/>
          </a:prstGeom>
          <a:noFill/>
        </p:spPr>
        <p:txBody>
          <a:bodyPr wrap="square" rtlCol="0">
            <a:spAutoFit/>
          </a:bodyPr>
          <a:lstStyle/>
          <a:p>
            <a:pPr marL="457200" indent="-457200">
              <a:spcAft>
                <a:spcPts val="600"/>
              </a:spcAft>
              <a:buFont typeface="+mj-lt"/>
              <a:buAutoNum type="arabicPeriod"/>
            </a:pPr>
            <a:r>
              <a:rPr lang="en-US" altLang="zh-CN" sz="2400" dirty="0" smtClean="0">
                <a:solidFill>
                  <a:schemeClr val="tx1">
                    <a:lumMod val="75000"/>
                    <a:lumOff val="25000"/>
                  </a:schemeClr>
                </a:solidFill>
                <a:ea typeface="华文楷体" panose="02010600040101010101" pitchFamily="2" charset="-122"/>
              </a:rPr>
              <a:t>General blocks</a:t>
            </a:r>
          </a:p>
          <a:p>
            <a:pPr marL="457200" indent="-457200">
              <a:spcAft>
                <a:spcPts val="600"/>
              </a:spcAft>
              <a:buFont typeface="+mj-lt"/>
              <a:buAutoNum type="arabicPeriod"/>
            </a:pPr>
            <a:r>
              <a:rPr lang="en-US" altLang="zh-CN" sz="2400" dirty="0" smtClean="0">
                <a:solidFill>
                  <a:schemeClr val="tx1">
                    <a:lumMod val="75000"/>
                    <a:lumOff val="25000"/>
                  </a:schemeClr>
                </a:solidFill>
                <a:ea typeface="华文楷体" panose="02010600040101010101" pitchFamily="2" charset="-122"/>
              </a:rPr>
              <a:t>Using embedding to “cluster” similar areas and timeslots</a:t>
            </a:r>
          </a:p>
          <a:p>
            <a:pPr marL="457200" indent="-457200">
              <a:spcAft>
                <a:spcPts val="600"/>
              </a:spcAft>
              <a:buFont typeface="+mj-lt"/>
              <a:buAutoNum type="arabicPeriod"/>
            </a:pPr>
            <a:r>
              <a:rPr lang="en-US" altLang="zh-CN" sz="2400" dirty="0" smtClean="0">
                <a:solidFill>
                  <a:schemeClr val="tx1">
                    <a:lumMod val="75000"/>
                    <a:lumOff val="25000"/>
                  </a:schemeClr>
                </a:solidFill>
                <a:ea typeface="华文楷体" panose="02010600040101010101" pitchFamily="2" charset="-122"/>
              </a:rPr>
              <a:t>Learning the </a:t>
            </a:r>
            <a:r>
              <a:rPr lang="en-US" altLang="zh-CN" sz="2400" dirty="0">
                <a:solidFill>
                  <a:schemeClr val="tx1">
                    <a:lumMod val="75000"/>
                    <a:lumOff val="25000"/>
                  </a:schemeClr>
                </a:solidFill>
                <a:ea typeface="华文楷体" panose="02010600040101010101" pitchFamily="2" charset="-122"/>
              </a:rPr>
              <a:t>useful feature vector from the order data</a:t>
            </a:r>
            <a:endParaRPr lang="en-US" altLang="zh-CN" sz="2400" dirty="0" smtClean="0">
              <a:solidFill>
                <a:schemeClr val="tx1">
                  <a:lumMod val="75000"/>
                  <a:lumOff val="25000"/>
                </a:schemeClr>
              </a:solidFill>
              <a:ea typeface="华文楷体" panose="02010600040101010101" pitchFamily="2" charset="-122"/>
            </a:endParaRPr>
          </a:p>
          <a:p>
            <a:pPr marL="457200" indent="-457200">
              <a:spcAft>
                <a:spcPts val="600"/>
              </a:spcAft>
              <a:buFont typeface="+mj-lt"/>
              <a:buAutoNum type="arabicPeriod"/>
            </a:pPr>
            <a:r>
              <a:rPr lang="en-US" altLang="zh-CN" sz="2400" dirty="0" smtClean="0">
                <a:solidFill>
                  <a:schemeClr val="tx1">
                    <a:lumMod val="75000"/>
                    <a:lumOff val="25000"/>
                  </a:schemeClr>
                </a:solidFill>
                <a:ea typeface="华文楷体" panose="02010600040101010101" pitchFamily="2" charset="-122"/>
              </a:rPr>
              <a:t>Connecting different blocks with residual link</a:t>
            </a:r>
          </a:p>
          <a:p>
            <a:pPr marL="457200" indent="-457200">
              <a:spcAft>
                <a:spcPts val="600"/>
              </a:spcAft>
              <a:buFont typeface="+mj-lt"/>
              <a:buAutoNum type="arabicPeriod"/>
            </a:pPr>
            <a:r>
              <a:rPr lang="en-US" altLang="zh-CN" sz="2400" dirty="0">
                <a:solidFill>
                  <a:schemeClr val="tx1">
                    <a:lumMod val="75000"/>
                    <a:lumOff val="25000"/>
                  </a:schemeClr>
                </a:solidFill>
                <a:ea typeface="华文楷体" panose="02010600040101010101" pitchFamily="2" charset="-122"/>
              </a:rPr>
              <a:t>End-to-end model</a:t>
            </a:r>
          </a:p>
          <a:p>
            <a:pPr marL="457200" indent="-457200">
              <a:spcAft>
                <a:spcPts val="600"/>
              </a:spcAft>
              <a:buFont typeface="+mj-lt"/>
              <a:buAutoNum type="arabicPeriod"/>
            </a:pPr>
            <a:endParaRPr lang="zh-CN" altLang="en-US" sz="2400" dirty="0">
              <a:solidFill>
                <a:schemeClr val="tx1">
                  <a:lumMod val="75000"/>
                  <a:lumOff val="25000"/>
                </a:schemeClr>
              </a:solidFill>
              <a:ea typeface="华文楷体" panose="02010600040101010101" pitchFamily="2" charset="-122"/>
            </a:endParaRPr>
          </a:p>
        </p:txBody>
      </p:sp>
    </p:spTree>
    <p:extLst>
      <p:ext uri="{BB962C8B-B14F-4D97-AF65-F5344CB8AC3E}">
        <p14:creationId xmlns:p14="http://schemas.microsoft.com/office/powerpoint/2010/main" val="364143275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extBox 5"/>
          <p:cNvSpPr txBox="1"/>
          <p:nvPr/>
        </p:nvSpPr>
        <p:spPr>
          <a:xfrm>
            <a:off x="766169" y="1391910"/>
            <a:ext cx="7358655" cy="646331"/>
          </a:xfrm>
          <a:prstGeom prst="rect">
            <a:avLst/>
          </a:prstGeom>
          <a:noFill/>
        </p:spPr>
        <p:txBody>
          <a:bodyPr wrap="square" rtlCol="0">
            <a:spAutoFit/>
          </a:bodyPr>
          <a:lstStyle/>
          <a:p>
            <a:r>
              <a:rPr lang="en-US" altLang="zh-CN" sz="3600" b="1" dirty="0" smtClean="0">
                <a:solidFill>
                  <a:schemeClr val="tx1">
                    <a:lumMod val="75000"/>
                    <a:lumOff val="25000"/>
                  </a:schemeClr>
                </a:solidFill>
                <a:ea typeface="华文楷体" panose="02010600040101010101" pitchFamily="2" charset="-122"/>
              </a:rPr>
              <a:t>Identity Part</a:t>
            </a:r>
            <a:endParaRPr lang="zh-CN" altLang="en-US" sz="3600" b="1" dirty="0">
              <a:solidFill>
                <a:schemeClr val="tx1">
                  <a:lumMod val="75000"/>
                  <a:lumOff val="25000"/>
                </a:schemeClr>
              </a:solidFill>
              <a:ea typeface="华文楷体" panose="02010600040101010101" pitchFamily="2" charset="-122"/>
            </a:endParaRPr>
          </a:p>
        </p:txBody>
      </p:sp>
      <p:sp>
        <p:nvSpPr>
          <p:cNvPr id="6" name="矩形 5"/>
          <p:cNvSpPr/>
          <p:nvPr/>
        </p:nvSpPr>
        <p:spPr>
          <a:xfrm rot="10800000">
            <a:off x="478138" y="1571059"/>
            <a:ext cx="288032" cy="288032"/>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华文楷体" panose="02010600040101010101" pitchFamily="2" charset="-122"/>
            </a:endParaRPr>
          </a:p>
        </p:txBody>
      </p:sp>
      <p:grpSp>
        <p:nvGrpSpPr>
          <p:cNvPr id="7" name="组合 6"/>
          <p:cNvGrpSpPr/>
          <p:nvPr/>
        </p:nvGrpSpPr>
        <p:grpSpPr>
          <a:xfrm rot="10800000">
            <a:off x="3770339" y="1585541"/>
            <a:ext cx="638547" cy="288032"/>
            <a:chOff x="1483073" y="1052736"/>
            <a:chExt cx="638547" cy="288032"/>
          </a:xfrm>
        </p:grpSpPr>
        <p:sp>
          <p:nvSpPr>
            <p:cNvPr id="8" name="椭圆 7"/>
            <p:cNvSpPr/>
            <p:nvPr/>
          </p:nvSpPr>
          <p:spPr>
            <a:xfrm>
              <a:off x="1483073" y="1052736"/>
              <a:ext cx="288032" cy="28803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华文楷体" panose="02010600040101010101" pitchFamily="2" charset="-122"/>
              </a:endParaRPr>
            </a:p>
          </p:txBody>
        </p:sp>
        <p:sp>
          <p:nvSpPr>
            <p:cNvPr id="9" name="椭圆 8"/>
            <p:cNvSpPr/>
            <p:nvPr/>
          </p:nvSpPr>
          <p:spPr>
            <a:xfrm>
              <a:off x="1833588" y="1052736"/>
              <a:ext cx="288032" cy="28803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华文楷体" panose="02010600040101010101" pitchFamily="2" charset="-122"/>
              </a:endParaRPr>
            </a:p>
          </p:txBody>
        </p:sp>
      </p:grpSp>
      <p:cxnSp>
        <p:nvCxnSpPr>
          <p:cNvPr id="32" name="直接连接符 31"/>
          <p:cNvCxnSpPr/>
          <p:nvPr/>
        </p:nvCxnSpPr>
        <p:spPr>
          <a:xfrm>
            <a:off x="8849203" y="1514901"/>
            <a:ext cx="0" cy="1522987"/>
          </a:xfrm>
          <a:prstGeom prst="line">
            <a:avLst/>
          </a:prstGeom>
          <a:ln w="38100">
            <a:solidFill>
              <a:srgbClr val="5C307D"/>
            </a:solidFill>
          </a:ln>
        </p:spPr>
        <p:style>
          <a:lnRef idx="1">
            <a:schemeClr val="accent1"/>
          </a:lnRef>
          <a:fillRef idx="0">
            <a:schemeClr val="accent1"/>
          </a:fillRef>
          <a:effectRef idx="0">
            <a:schemeClr val="accent1"/>
          </a:effectRef>
          <a:fontRef idx="minor">
            <a:schemeClr val="tx1"/>
          </a:fontRef>
        </p:style>
      </p:cxnSp>
      <p:sp>
        <p:nvSpPr>
          <p:cNvPr id="36" name="矩形 35"/>
          <p:cNvSpPr/>
          <p:nvPr/>
        </p:nvSpPr>
        <p:spPr>
          <a:xfrm>
            <a:off x="4996606" y="4258319"/>
            <a:ext cx="1281704" cy="707886"/>
          </a:xfrm>
          <a:prstGeom prst="rect">
            <a:avLst/>
          </a:prstGeom>
        </p:spPr>
        <p:txBody>
          <a:bodyPr wrap="square">
            <a:spAutoFit/>
          </a:bodyPr>
          <a:lstStyle/>
          <a:p>
            <a:pPr algn="ctr"/>
            <a:r>
              <a:rPr lang="zh-CN" altLang="en-US" sz="2000" dirty="0">
                <a:solidFill>
                  <a:schemeClr val="bg1"/>
                </a:solidFill>
                <a:ea typeface="华文楷体" panose="02010600040101010101" pitchFamily="2" charset="-122"/>
              </a:rPr>
              <a:t>这里说明图片</a:t>
            </a:r>
            <a:r>
              <a:rPr lang="zh-CN" altLang="en-US" sz="2000" dirty="0" smtClean="0">
                <a:solidFill>
                  <a:schemeClr val="bg1"/>
                </a:solidFill>
                <a:ea typeface="华文楷体" panose="02010600040101010101" pitchFamily="2" charset="-122"/>
              </a:rPr>
              <a:t>内 </a:t>
            </a:r>
            <a:endParaRPr lang="zh-CN" altLang="en-US" sz="2000" dirty="0">
              <a:solidFill>
                <a:schemeClr val="bg1"/>
              </a:solidFill>
            </a:endParaRPr>
          </a:p>
        </p:txBody>
      </p:sp>
      <p:cxnSp>
        <p:nvCxnSpPr>
          <p:cNvPr id="31" name="直接连接符 30"/>
          <p:cNvCxnSpPr/>
          <p:nvPr/>
        </p:nvCxnSpPr>
        <p:spPr>
          <a:xfrm>
            <a:off x="690984" y="6627119"/>
            <a:ext cx="7968269"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3" name="椭圆 16"/>
          <p:cNvSpPr/>
          <p:nvPr/>
        </p:nvSpPr>
        <p:spPr>
          <a:xfrm>
            <a:off x="8371221" y="6346632"/>
            <a:ext cx="288032" cy="288032"/>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华文楷体" panose="02010600040101010101" pitchFamily="2" charset="-122"/>
            </a:endParaRPr>
          </a:p>
        </p:txBody>
      </p:sp>
      <p:sp>
        <p:nvSpPr>
          <p:cNvPr id="37" name="椭圆 17"/>
          <p:cNvSpPr/>
          <p:nvPr/>
        </p:nvSpPr>
        <p:spPr>
          <a:xfrm>
            <a:off x="8692195" y="6029540"/>
            <a:ext cx="288032" cy="28803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华文楷体" panose="02010600040101010101" pitchFamily="2" charset="-122"/>
            </a:endParaRPr>
          </a:p>
        </p:txBody>
      </p:sp>
      <p:sp>
        <p:nvSpPr>
          <p:cNvPr id="38" name="矩形 37"/>
          <p:cNvSpPr/>
          <p:nvPr/>
        </p:nvSpPr>
        <p:spPr>
          <a:xfrm>
            <a:off x="-13648" y="0"/>
            <a:ext cx="9157648" cy="1202643"/>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9" name="图片 38"/>
          <p:cNvPicPr>
            <a:picLocks noChangeAspect="1"/>
          </p:cNvPicPr>
          <p:nvPr/>
        </p:nvPicPr>
        <p:blipFill>
          <a:blip r:embed="rId3" cstate="print">
            <a:clrChange>
              <a:clrFrom>
                <a:srgbClr val="FFFFFF"/>
              </a:clrFrom>
              <a:clrTo>
                <a:srgbClr val="FFFFFF">
                  <a:alpha val="0"/>
                </a:srgbClr>
              </a:clrTo>
            </a:clrChange>
            <a:lum bright="70000" contrast="-70000"/>
            <a:extLst>
              <a:ext uri="{28A0092B-C50C-407E-A947-70E740481C1C}">
                <a14:useLocalDpi xmlns:a14="http://schemas.microsoft.com/office/drawing/2010/main" val="0"/>
              </a:ext>
            </a:extLst>
          </a:blip>
          <a:stretch>
            <a:fillRect/>
          </a:stretch>
        </p:blipFill>
        <p:spPr>
          <a:xfrm>
            <a:off x="0" y="0"/>
            <a:ext cx="2870282" cy="1214651"/>
          </a:xfrm>
          <a:prstGeom prst="rect">
            <a:avLst/>
          </a:prstGeom>
        </p:spPr>
      </p:pic>
      <p:grpSp>
        <p:nvGrpSpPr>
          <p:cNvPr id="40" name="组合 39"/>
          <p:cNvGrpSpPr/>
          <p:nvPr/>
        </p:nvGrpSpPr>
        <p:grpSpPr>
          <a:xfrm>
            <a:off x="0" y="1305569"/>
            <a:ext cx="9144000" cy="56736"/>
            <a:chOff x="30834" y="1305568"/>
            <a:chExt cx="8816454" cy="66133"/>
          </a:xfrm>
        </p:grpSpPr>
        <p:sp>
          <p:nvSpPr>
            <p:cNvPr id="41" name="矩形 40"/>
            <p:cNvSpPr/>
            <p:nvPr/>
          </p:nvSpPr>
          <p:spPr>
            <a:xfrm>
              <a:off x="30834" y="1305568"/>
              <a:ext cx="5800300" cy="6598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p:cNvSpPr/>
            <p:nvPr/>
          </p:nvSpPr>
          <p:spPr>
            <a:xfrm>
              <a:off x="5886861" y="1305712"/>
              <a:ext cx="2960427" cy="6598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8" name="TextBox 6"/>
          <p:cNvSpPr txBox="1"/>
          <p:nvPr/>
        </p:nvSpPr>
        <p:spPr>
          <a:xfrm>
            <a:off x="207560" y="2204650"/>
            <a:ext cx="8402652" cy="3647152"/>
          </a:xfrm>
          <a:prstGeom prst="rect">
            <a:avLst/>
          </a:prstGeom>
          <a:noFill/>
        </p:spPr>
        <p:txBody>
          <a:bodyPr wrap="square" rtlCol="0">
            <a:spAutoFit/>
          </a:bodyPr>
          <a:lstStyle/>
          <a:p>
            <a:pPr marL="342900" indent="-342900">
              <a:spcAft>
                <a:spcPts val="600"/>
              </a:spcAft>
              <a:buFont typeface="Arial" panose="020B0604020202020204" pitchFamily="34" charset="0"/>
              <a:buChar char="•"/>
            </a:pPr>
            <a:r>
              <a:rPr lang="en-US" altLang="zh-CN" sz="2400" dirty="0" smtClean="0">
                <a:solidFill>
                  <a:schemeClr val="tx1">
                    <a:lumMod val="75000"/>
                    <a:lumOff val="25000"/>
                  </a:schemeClr>
                </a:solidFill>
                <a:ea typeface="华文楷体" panose="02010600040101010101" pitchFamily="2" charset="-122"/>
              </a:rPr>
              <a:t>Different </a:t>
            </a:r>
            <a:r>
              <a:rPr lang="en-US" altLang="zh-CN" sz="2400" dirty="0">
                <a:solidFill>
                  <a:schemeClr val="tx1">
                    <a:lumMod val="75000"/>
                    <a:lumOff val="25000"/>
                  </a:schemeClr>
                </a:solidFill>
                <a:ea typeface="华文楷体" panose="02010600040101010101" pitchFamily="2" charset="-122"/>
              </a:rPr>
              <a:t>areas at different time </a:t>
            </a:r>
            <a:r>
              <a:rPr lang="en-US" altLang="zh-CN" sz="2400" dirty="0" smtClean="0">
                <a:solidFill>
                  <a:schemeClr val="tx1">
                    <a:lumMod val="75000"/>
                    <a:lumOff val="25000"/>
                  </a:schemeClr>
                </a:solidFill>
                <a:ea typeface="华文楷体" panose="02010600040101010101" pitchFamily="2" charset="-122"/>
              </a:rPr>
              <a:t>can share </a:t>
            </a:r>
            <a:r>
              <a:rPr lang="en-US" altLang="zh-CN" sz="2400" dirty="0">
                <a:solidFill>
                  <a:schemeClr val="tx1">
                    <a:lumMod val="75000"/>
                    <a:lumOff val="25000"/>
                  </a:schemeClr>
                </a:solidFill>
                <a:ea typeface="华文楷体" panose="02010600040101010101" pitchFamily="2" charset="-122"/>
              </a:rPr>
              <a:t>similar supply-demand patterns.</a:t>
            </a:r>
          </a:p>
          <a:p>
            <a:pPr marL="342900" indent="-342900">
              <a:spcAft>
                <a:spcPts val="600"/>
              </a:spcAft>
              <a:buFont typeface="Arial" panose="020B0604020202020204" pitchFamily="34" charset="0"/>
              <a:buChar char="•"/>
            </a:pPr>
            <a:r>
              <a:rPr lang="en-US" altLang="zh-CN" sz="2400" dirty="0" smtClean="0">
                <a:solidFill>
                  <a:schemeClr val="tx1">
                    <a:lumMod val="75000"/>
                    <a:lumOff val="25000"/>
                  </a:schemeClr>
                </a:solidFill>
                <a:ea typeface="华文楷体" panose="02010600040101010101" pitchFamily="2" charset="-122"/>
              </a:rPr>
              <a:t>Prior </a:t>
            </a:r>
            <a:r>
              <a:rPr lang="en-US" altLang="zh-CN" sz="2400" dirty="0">
                <a:solidFill>
                  <a:schemeClr val="tx1">
                    <a:lumMod val="75000"/>
                    <a:lumOff val="25000"/>
                  </a:schemeClr>
                </a:solidFill>
                <a:ea typeface="华文楷体" panose="02010600040101010101" pitchFamily="2" charset="-122"/>
              </a:rPr>
              <a:t>work clusters the similar </a:t>
            </a:r>
            <a:r>
              <a:rPr lang="en-US" altLang="zh-CN" sz="2400" dirty="0" smtClean="0">
                <a:solidFill>
                  <a:schemeClr val="tx1">
                    <a:lumMod val="75000"/>
                    <a:lumOff val="25000"/>
                  </a:schemeClr>
                </a:solidFill>
                <a:ea typeface="华文楷体" panose="02010600040101010101" pitchFamily="2" charset="-122"/>
              </a:rPr>
              <a:t>data </a:t>
            </a:r>
            <a:r>
              <a:rPr lang="en-US" altLang="zh-CN" sz="2400" dirty="0">
                <a:solidFill>
                  <a:schemeClr val="tx1">
                    <a:lumMod val="75000"/>
                    <a:lumOff val="25000"/>
                  </a:schemeClr>
                </a:solidFill>
                <a:ea typeface="华文楷体" panose="02010600040101010101" pitchFamily="2" charset="-122"/>
              </a:rPr>
              <a:t>:</a:t>
            </a:r>
          </a:p>
          <a:p>
            <a:pPr marL="800100" lvl="1" indent="-342900">
              <a:spcAft>
                <a:spcPts val="600"/>
              </a:spcAft>
              <a:buFont typeface="Arial" panose="020B0604020202020204" pitchFamily="34" charset="0"/>
              <a:buChar char="•"/>
            </a:pPr>
            <a:r>
              <a:rPr lang="en-US" altLang="zh-CN" sz="2000" dirty="0" smtClean="0">
                <a:solidFill>
                  <a:schemeClr val="tx1">
                    <a:lumMod val="75000"/>
                    <a:lumOff val="25000"/>
                  </a:schemeClr>
                </a:solidFill>
                <a:ea typeface="华文楷体" panose="02010600040101010101" pitchFamily="2" charset="-122"/>
              </a:rPr>
              <a:t>Manually </a:t>
            </a:r>
            <a:r>
              <a:rPr lang="en-US" altLang="zh-CN" sz="2000" dirty="0">
                <a:solidFill>
                  <a:schemeClr val="tx1">
                    <a:lumMod val="75000"/>
                    <a:lumOff val="25000"/>
                  </a:schemeClr>
                </a:solidFill>
                <a:ea typeface="华文楷体" panose="02010600040101010101" pitchFamily="2" charset="-122"/>
              </a:rPr>
              <a:t>design the distance</a:t>
            </a:r>
          </a:p>
          <a:p>
            <a:pPr lvl="1">
              <a:spcAft>
                <a:spcPts val="600"/>
              </a:spcAft>
            </a:pPr>
            <a:r>
              <a:rPr lang="en-US" altLang="zh-CN" sz="2000" dirty="0">
                <a:solidFill>
                  <a:schemeClr val="tx1">
                    <a:lumMod val="75000"/>
                    <a:lumOff val="25000"/>
                  </a:schemeClr>
                </a:solidFill>
                <a:ea typeface="华文楷体" panose="02010600040101010101" pitchFamily="2" charset="-122"/>
              </a:rPr>
              <a:t>     measure </a:t>
            </a:r>
            <a:endParaRPr lang="en-US" altLang="zh-CN" sz="2000" dirty="0" smtClean="0">
              <a:solidFill>
                <a:schemeClr val="tx1">
                  <a:lumMod val="75000"/>
                  <a:lumOff val="25000"/>
                </a:schemeClr>
              </a:solidFill>
              <a:ea typeface="华文楷体" panose="02010600040101010101" pitchFamily="2" charset="-122"/>
            </a:endParaRPr>
          </a:p>
          <a:p>
            <a:pPr marL="800100" lvl="1" indent="-342900">
              <a:spcAft>
                <a:spcPts val="600"/>
              </a:spcAft>
              <a:buFont typeface="Arial" panose="020B0604020202020204" pitchFamily="34" charset="0"/>
              <a:buChar char="•"/>
            </a:pPr>
            <a:r>
              <a:rPr lang="en-US" altLang="zh-CN" sz="2000" dirty="0" smtClean="0">
                <a:solidFill>
                  <a:schemeClr val="tx1">
                    <a:lumMod val="75000"/>
                    <a:lumOff val="25000"/>
                  </a:schemeClr>
                </a:solidFill>
                <a:ea typeface="华文楷体" panose="02010600040101010101" pitchFamily="2" charset="-122"/>
              </a:rPr>
              <a:t>Build several sub-models </a:t>
            </a:r>
          </a:p>
          <a:p>
            <a:pPr lvl="1">
              <a:spcAft>
                <a:spcPts val="600"/>
              </a:spcAft>
            </a:pPr>
            <a:r>
              <a:rPr lang="en-US" altLang="zh-CN" sz="2000" dirty="0">
                <a:solidFill>
                  <a:schemeClr val="tx1">
                    <a:lumMod val="75000"/>
                    <a:lumOff val="25000"/>
                  </a:schemeClr>
                </a:solidFill>
                <a:ea typeface="华文楷体" panose="02010600040101010101" pitchFamily="2" charset="-122"/>
              </a:rPr>
              <a:t>  (business area, residential </a:t>
            </a:r>
            <a:r>
              <a:rPr lang="en-US" altLang="zh-CN" sz="2000" dirty="0" smtClean="0">
                <a:solidFill>
                  <a:schemeClr val="tx1">
                    <a:lumMod val="75000"/>
                    <a:lumOff val="25000"/>
                  </a:schemeClr>
                </a:solidFill>
                <a:ea typeface="华文楷体" panose="02010600040101010101" pitchFamily="2" charset="-122"/>
              </a:rPr>
              <a:t>area, etc.)</a:t>
            </a:r>
            <a:endParaRPr lang="en-US" altLang="zh-CN" sz="2000" dirty="0">
              <a:solidFill>
                <a:schemeClr val="tx1">
                  <a:lumMod val="75000"/>
                  <a:lumOff val="25000"/>
                </a:schemeClr>
              </a:solidFill>
              <a:ea typeface="华文楷体" panose="02010600040101010101" pitchFamily="2" charset="-122"/>
            </a:endParaRPr>
          </a:p>
          <a:p>
            <a:pPr lvl="1">
              <a:spcAft>
                <a:spcPts val="600"/>
              </a:spcAft>
            </a:pPr>
            <a:endParaRPr lang="en-US" altLang="zh-CN" sz="2400" dirty="0" smtClean="0">
              <a:solidFill>
                <a:schemeClr val="tx1">
                  <a:lumMod val="75000"/>
                  <a:lumOff val="25000"/>
                </a:schemeClr>
              </a:solidFill>
              <a:ea typeface="华文楷体" panose="02010600040101010101" pitchFamily="2" charset="-122"/>
            </a:endParaRPr>
          </a:p>
          <a:p>
            <a:pPr lvl="1">
              <a:spcAft>
                <a:spcPts val="600"/>
              </a:spcAft>
            </a:pPr>
            <a:endParaRPr lang="en-US" altLang="zh-CN" sz="2000" dirty="0">
              <a:solidFill>
                <a:schemeClr val="tx1">
                  <a:lumMod val="75000"/>
                  <a:lumOff val="25000"/>
                </a:schemeClr>
              </a:solidFill>
              <a:ea typeface="华文楷体" panose="02010600040101010101" pitchFamily="2" charset="-122"/>
            </a:endParaRPr>
          </a:p>
        </p:txBody>
      </p:sp>
      <p:pic>
        <p:nvPicPr>
          <p:cNvPr id="2" name="图片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96606" y="3748980"/>
            <a:ext cx="3787949" cy="2390453"/>
          </a:xfrm>
          <a:prstGeom prst="rect">
            <a:avLst/>
          </a:prstGeom>
        </p:spPr>
      </p:pic>
    </p:spTree>
    <p:extLst>
      <p:ext uri="{BB962C8B-B14F-4D97-AF65-F5344CB8AC3E}">
        <p14:creationId xmlns:p14="http://schemas.microsoft.com/office/powerpoint/2010/main" val="78195030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extBox 5"/>
          <p:cNvSpPr txBox="1"/>
          <p:nvPr/>
        </p:nvSpPr>
        <p:spPr>
          <a:xfrm>
            <a:off x="766169" y="1391910"/>
            <a:ext cx="7358655" cy="646331"/>
          </a:xfrm>
          <a:prstGeom prst="rect">
            <a:avLst/>
          </a:prstGeom>
          <a:noFill/>
        </p:spPr>
        <p:txBody>
          <a:bodyPr wrap="square" rtlCol="0">
            <a:spAutoFit/>
          </a:bodyPr>
          <a:lstStyle/>
          <a:p>
            <a:r>
              <a:rPr lang="en-US" altLang="zh-CN" sz="3600" b="1" dirty="0" smtClean="0">
                <a:solidFill>
                  <a:schemeClr val="tx1">
                    <a:lumMod val="75000"/>
                    <a:lumOff val="25000"/>
                  </a:schemeClr>
                </a:solidFill>
                <a:ea typeface="华文楷体" panose="02010600040101010101" pitchFamily="2" charset="-122"/>
              </a:rPr>
              <a:t>Embedding</a:t>
            </a:r>
            <a:endParaRPr lang="zh-CN" altLang="en-US" sz="3600" b="1" dirty="0">
              <a:solidFill>
                <a:schemeClr val="tx1">
                  <a:lumMod val="75000"/>
                  <a:lumOff val="25000"/>
                </a:schemeClr>
              </a:solidFill>
              <a:ea typeface="华文楷体" panose="02010600040101010101" pitchFamily="2" charset="-122"/>
            </a:endParaRPr>
          </a:p>
        </p:txBody>
      </p:sp>
      <p:sp>
        <p:nvSpPr>
          <p:cNvPr id="6" name="矩形 5"/>
          <p:cNvSpPr/>
          <p:nvPr/>
        </p:nvSpPr>
        <p:spPr>
          <a:xfrm rot="10800000">
            <a:off x="478138" y="1571059"/>
            <a:ext cx="288032" cy="288032"/>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华文楷体" panose="02010600040101010101" pitchFamily="2" charset="-122"/>
            </a:endParaRPr>
          </a:p>
        </p:txBody>
      </p:sp>
      <p:grpSp>
        <p:nvGrpSpPr>
          <p:cNvPr id="7" name="组合 6"/>
          <p:cNvGrpSpPr/>
          <p:nvPr/>
        </p:nvGrpSpPr>
        <p:grpSpPr>
          <a:xfrm rot="10800000">
            <a:off x="3281656" y="1615612"/>
            <a:ext cx="638547" cy="288032"/>
            <a:chOff x="1483073" y="1052736"/>
            <a:chExt cx="638547" cy="288032"/>
          </a:xfrm>
        </p:grpSpPr>
        <p:sp>
          <p:nvSpPr>
            <p:cNvPr id="8" name="椭圆 7"/>
            <p:cNvSpPr/>
            <p:nvPr/>
          </p:nvSpPr>
          <p:spPr>
            <a:xfrm>
              <a:off x="1483073" y="1052736"/>
              <a:ext cx="288032" cy="28803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华文楷体" panose="02010600040101010101" pitchFamily="2" charset="-122"/>
              </a:endParaRPr>
            </a:p>
          </p:txBody>
        </p:sp>
        <p:sp>
          <p:nvSpPr>
            <p:cNvPr id="9" name="椭圆 8"/>
            <p:cNvSpPr/>
            <p:nvPr/>
          </p:nvSpPr>
          <p:spPr>
            <a:xfrm>
              <a:off x="1833588" y="1052736"/>
              <a:ext cx="288032" cy="28803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华文楷体" panose="02010600040101010101" pitchFamily="2" charset="-122"/>
              </a:endParaRPr>
            </a:p>
          </p:txBody>
        </p:sp>
      </p:grpSp>
      <p:cxnSp>
        <p:nvCxnSpPr>
          <p:cNvPr id="32" name="直接连接符 31"/>
          <p:cNvCxnSpPr/>
          <p:nvPr/>
        </p:nvCxnSpPr>
        <p:spPr>
          <a:xfrm>
            <a:off x="8849203" y="1514901"/>
            <a:ext cx="0" cy="1522987"/>
          </a:xfrm>
          <a:prstGeom prst="line">
            <a:avLst/>
          </a:prstGeom>
          <a:ln w="38100">
            <a:solidFill>
              <a:srgbClr val="5C307D"/>
            </a:solidFill>
          </a:ln>
        </p:spPr>
        <p:style>
          <a:lnRef idx="1">
            <a:schemeClr val="accent1"/>
          </a:lnRef>
          <a:fillRef idx="0">
            <a:schemeClr val="accent1"/>
          </a:fillRef>
          <a:effectRef idx="0">
            <a:schemeClr val="accent1"/>
          </a:effectRef>
          <a:fontRef idx="minor">
            <a:schemeClr val="tx1"/>
          </a:fontRef>
        </p:style>
      </p:cxnSp>
      <p:sp>
        <p:nvSpPr>
          <p:cNvPr id="36" name="矩形 35"/>
          <p:cNvSpPr/>
          <p:nvPr/>
        </p:nvSpPr>
        <p:spPr>
          <a:xfrm>
            <a:off x="4996606" y="4258319"/>
            <a:ext cx="1281704" cy="707886"/>
          </a:xfrm>
          <a:prstGeom prst="rect">
            <a:avLst/>
          </a:prstGeom>
        </p:spPr>
        <p:txBody>
          <a:bodyPr wrap="square">
            <a:spAutoFit/>
          </a:bodyPr>
          <a:lstStyle/>
          <a:p>
            <a:pPr algn="ctr"/>
            <a:r>
              <a:rPr lang="zh-CN" altLang="en-US" sz="2000" dirty="0">
                <a:solidFill>
                  <a:schemeClr val="bg1"/>
                </a:solidFill>
                <a:ea typeface="华文楷体" panose="02010600040101010101" pitchFamily="2" charset="-122"/>
              </a:rPr>
              <a:t>这里说明图片</a:t>
            </a:r>
            <a:r>
              <a:rPr lang="zh-CN" altLang="en-US" sz="2000" dirty="0" smtClean="0">
                <a:solidFill>
                  <a:schemeClr val="bg1"/>
                </a:solidFill>
                <a:ea typeface="华文楷体" panose="02010600040101010101" pitchFamily="2" charset="-122"/>
              </a:rPr>
              <a:t>内 </a:t>
            </a:r>
            <a:endParaRPr lang="zh-CN" altLang="en-US" sz="2000" dirty="0">
              <a:solidFill>
                <a:schemeClr val="bg1"/>
              </a:solidFill>
            </a:endParaRPr>
          </a:p>
        </p:txBody>
      </p:sp>
      <p:cxnSp>
        <p:nvCxnSpPr>
          <p:cNvPr id="31" name="直接连接符 30"/>
          <p:cNvCxnSpPr/>
          <p:nvPr/>
        </p:nvCxnSpPr>
        <p:spPr>
          <a:xfrm>
            <a:off x="690984" y="6627119"/>
            <a:ext cx="7968269"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3" name="椭圆 16"/>
          <p:cNvSpPr/>
          <p:nvPr/>
        </p:nvSpPr>
        <p:spPr>
          <a:xfrm>
            <a:off x="8371221" y="6346632"/>
            <a:ext cx="288032" cy="288032"/>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华文楷体" panose="02010600040101010101" pitchFamily="2" charset="-122"/>
            </a:endParaRPr>
          </a:p>
        </p:txBody>
      </p:sp>
      <p:sp>
        <p:nvSpPr>
          <p:cNvPr id="37" name="椭圆 17"/>
          <p:cNvSpPr/>
          <p:nvPr/>
        </p:nvSpPr>
        <p:spPr>
          <a:xfrm>
            <a:off x="8692195" y="6029540"/>
            <a:ext cx="288032" cy="28803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华文楷体" panose="02010600040101010101" pitchFamily="2" charset="-122"/>
            </a:endParaRPr>
          </a:p>
        </p:txBody>
      </p:sp>
      <p:sp>
        <p:nvSpPr>
          <p:cNvPr id="38" name="矩形 37"/>
          <p:cNvSpPr/>
          <p:nvPr/>
        </p:nvSpPr>
        <p:spPr>
          <a:xfrm>
            <a:off x="-13648" y="0"/>
            <a:ext cx="9157648" cy="1202643"/>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9" name="图片 38"/>
          <p:cNvPicPr>
            <a:picLocks noChangeAspect="1"/>
          </p:cNvPicPr>
          <p:nvPr/>
        </p:nvPicPr>
        <p:blipFill>
          <a:blip r:embed="rId4" cstate="print">
            <a:clrChange>
              <a:clrFrom>
                <a:srgbClr val="FFFFFF"/>
              </a:clrFrom>
              <a:clrTo>
                <a:srgbClr val="FFFFFF">
                  <a:alpha val="0"/>
                </a:srgbClr>
              </a:clrTo>
            </a:clrChange>
            <a:lum bright="70000" contrast="-70000"/>
            <a:extLst>
              <a:ext uri="{28A0092B-C50C-407E-A947-70E740481C1C}">
                <a14:useLocalDpi xmlns:a14="http://schemas.microsoft.com/office/drawing/2010/main" val="0"/>
              </a:ext>
            </a:extLst>
          </a:blip>
          <a:stretch>
            <a:fillRect/>
          </a:stretch>
        </p:blipFill>
        <p:spPr>
          <a:xfrm>
            <a:off x="0" y="0"/>
            <a:ext cx="2870282" cy="1214651"/>
          </a:xfrm>
          <a:prstGeom prst="rect">
            <a:avLst/>
          </a:prstGeom>
        </p:spPr>
      </p:pic>
      <p:grpSp>
        <p:nvGrpSpPr>
          <p:cNvPr id="40" name="组合 39"/>
          <p:cNvGrpSpPr/>
          <p:nvPr/>
        </p:nvGrpSpPr>
        <p:grpSpPr>
          <a:xfrm>
            <a:off x="0" y="1305569"/>
            <a:ext cx="9144000" cy="56736"/>
            <a:chOff x="30834" y="1305568"/>
            <a:chExt cx="8816454" cy="66133"/>
          </a:xfrm>
        </p:grpSpPr>
        <p:sp>
          <p:nvSpPr>
            <p:cNvPr id="41" name="矩形 40"/>
            <p:cNvSpPr/>
            <p:nvPr/>
          </p:nvSpPr>
          <p:spPr>
            <a:xfrm>
              <a:off x="30834" y="1305568"/>
              <a:ext cx="5800300" cy="6598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p:cNvSpPr/>
            <p:nvPr/>
          </p:nvSpPr>
          <p:spPr>
            <a:xfrm>
              <a:off x="5886861" y="1305712"/>
              <a:ext cx="2960427" cy="6598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8" name="TextBox 6"/>
          <p:cNvSpPr txBox="1"/>
          <p:nvPr/>
        </p:nvSpPr>
        <p:spPr>
          <a:xfrm>
            <a:off x="207560" y="2204650"/>
            <a:ext cx="8402652" cy="3077766"/>
          </a:xfrm>
          <a:prstGeom prst="rect">
            <a:avLst/>
          </a:prstGeom>
          <a:noFill/>
        </p:spPr>
        <p:txBody>
          <a:bodyPr wrap="square" rtlCol="0">
            <a:spAutoFit/>
          </a:bodyPr>
          <a:lstStyle/>
          <a:p>
            <a:pPr marL="342900" indent="-342900">
              <a:spcAft>
                <a:spcPts val="600"/>
              </a:spcAft>
              <a:buFont typeface="Arial" panose="020B0604020202020204" pitchFamily="34" charset="0"/>
              <a:buChar char="•"/>
            </a:pPr>
            <a:r>
              <a:rPr lang="en-US" altLang="zh-CN" sz="2400" dirty="0">
                <a:solidFill>
                  <a:schemeClr val="tx1">
                    <a:lumMod val="75000"/>
                    <a:lumOff val="25000"/>
                  </a:schemeClr>
                </a:solidFill>
                <a:ea typeface="华文楷体" panose="02010600040101010101" pitchFamily="2" charset="-122"/>
              </a:rPr>
              <a:t>Categorical value -&gt; real </a:t>
            </a:r>
            <a:r>
              <a:rPr lang="en-US" altLang="zh-CN" sz="2400" dirty="0" smtClean="0">
                <a:solidFill>
                  <a:schemeClr val="tx1">
                    <a:lumMod val="75000"/>
                    <a:lumOff val="25000"/>
                  </a:schemeClr>
                </a:solidFill>
                <a:ea typeface="华文楷体" panose="02010600040101010101" pitchFamily="2" charset="-122"/>
              </a:rPr>
              <a:t>vector</a:t>
            </a:r>
          </a:p>
          <a:p>
            <a:pPr marL="342900" indent="-342900">
              <a:spcAft>
                <a:spcPts val="600"/>
              </a:spcAft>
              <a:buFont typeface="Arial" panose="020B0604020202020204" pitchFamily="34" charset="0"/>
              <a:buChar char="•"/>
            </a:pPr>
            <a:endParaRPr lang="en-US" altLang="zh-CN" sz="2400" dirty="0">
              <a:solidFill>
                <a:schemeClr val="tx1">
                  <a:lumMod val="75000"/>
                  <a:lumOff val="25000"/>
                </a:schemeClr>
              </a:solidFill>
              <a:ea typeface="华文楷体" panose="02010600040101010101" pitchFamily="2" charset="-122"/>
            </a:endParaRPr>
          </a:p>
          <a:p>
            <a:pPr marL="342900" indent="-342900">
              <a:spcAft>
                <a:spcPts val="600"/>
              </a:spcAft>
              <a:buFont typeface="Arial" panose="020B0604020202020204" pitchFamily="34" charset="0"/>
              <a:buChar char="•"/>
            </a:pPr>
            <a:endParaRPr lang="en-US" altLang="zh-CN" sz="2400" dirty="0" smtClean="0">
              <a:solidFill>
                <a:schemeClr val="tx1">
                  <a:lumMod val="75000"/>
                  <a:lumOff val="25000"/>
                </a:schemeClr>
              </a:solidFill>
              <a:ea typeface="华文楷体" panose="02010600040101010101" pitchFamily="2" charset="-122"/>
            </a:endParaRPr>
          </a:p>
          <a:p>
            <a:pPr>
              <a:spcAft>
                <a:spcPts val="600"/>
              </a:spcAft>
            </a:pPr>
            <a:endParaRPr lang="en-US" altLang="zh-CN" sz="2400" dirty="0" smtClean="0">
              <a:solidFill>
                <a:schemeClr val="tx1">
                  <a:lumMod val="75000"/>
                  <a:lumOff val="25000"/>
                </a:schemeClr>
              </a:solidFill>
              <a:ea typeface="华文楷体" panose="02010600040101010101" pitchFamily="2" charset="-122"/>
            </a:endParaRPr>
          </a:p>
          <a:p>
            <a:pPr marL="342900" indent="-342900">
              <a:spcAft>
                <a:spcPts val="600"/>
              </a:spcAft>
              <a:buFont typeface="Arial" panose="020B0604020202020204" pitchFamily="34" charset="0"/>
              <a:buChar char="•"/>
            </a:pPr>
            <a:r>
              <a:rPr lang="en-US" altLang="zh-CN" sz="2400" dirty="0" smtClean="0">
                <a:solidFill>
                  <a:schemeClr val="tx1">
                    <a:lumMod val="75000"/>
                    <a:lumOff val="25000"/>
                  </a:schemeClr>
                </a:solidFill>
                <a:ea typeface="华文楷体" panose="02010600040101010101" pitchFamily="2" charset="-122"/>
              </a:rPr>
              <a:t>Discover semantic similarity</a:t>
            </a:r>
          </a:p>
          <a:p>
            <a:pPr marL="800100" lvl="1" indent="-342900">
              <a:spcAft>
                <a:spcPts val="600"/>
              </a:spcAft>
              <a:buFont typeface="Arial" panose="020B0604020202020204" pitchFamily="34" charset="0"/>
              <a:buChar char="•"/>
            </a:pPr>
            <a:endParaRPr lang="en-US" altLang="zh-CN" sz="2400" dirty="0">
              <a:solidFill>
                <a:schemeClr val="tx1">
                  <a:lumMod val="75000"/>
                  <a:lumOff val="25000"/>
                </a:schemeClr>
              </a:solidFill>
              <a:ea typeface="华文楷体" panose="02010600040101010101" pitchFamily="2" charset="-122"/>
            </a:endParaRPr>
          </a:p>
          <a:p>
            <a:pPr marL="800100" lvl="1" indent="-342900">
              <a:spcAft>
                <a:spcPts val="600"/>
              </a:spcAft>
              <a:buFont typeface="Arial" panose="020B0604020202020204" pitchFamily="34" charset="0"/>
              <a:buChar char="•"/>
            </a:pPr>
            <a:endParaRPr lang="en-US" altLang="zh-CN" sz="2000" dirty="0" smtClean="0">
              <a:solidFill>
                <a:schemeClr val="tx1">
                  <a:lumMod val="75000"/>
                  <a:lumOff val="25000"/>
                </a:schemeClr>
              </a:solidFill>
              <a:ea typeface="华文楷体" panose="02010600040101010101" pitchFamily="2" charset="-122"/>
            </a:endParaRPr>
          </a:p>
        </p:txBody>
      </p:sp>
      <p:grpSp>
        <p:nvGrpSpPr>
          <p:cNvPr id="21" name="组合 20"/>
          <p:cNvGrpSpPr/>
          <p:nvPr/>
        </p:nvGrpSpPr>
        <p:grpSpPr>
          <a:xfrm>
            <a:off x="2205851" y="2853243"/>
            <a:ext cx="4406069" cy="977900"/>
            <a:chOff x="878430" y="2735392"/>
            <a:chExt cx="4625430" cy="1004905"/>
          </a:xfrm>
        </p:grpSpPr>
        <p:graphicFrame>
          <p:nvGraphicFramePr>
            <p:cNvPr id="3" name="对象 2"/>
            <p:cNvGraphicFramePr>
              <a:graphicFrameLocks noChangeAspect="1"/>
            </p:cNvGraphicFramePr>
            <p:nvPr>
              <p:extLst/>
            </p:nvPr>
          </p:nvGraphicFramePr>
          <p:xfrm>
            <a:off x="2307444" y="2735392"/>
            <a:ext cx="1403223" cy="301798"/>
          </p:xfrm>
          <a:graphic>
            <a:graphicData uri="http://schemas.openxmlformats.org/presentationml/2006/ole">
              <mc:AlternateContent xmlns:mc="http://schemas.openxmlformats.org/markup-compatibility/2006">
                <mc:Choice xmlns:v="urn:schemas-microsoft-com:vml" Requires="v">
                  <p:oleObj spid="_x0000_s32848" name="Formula" r:id="rId5" imgW="1401120" imgH="301320" progId="Equation.Ribbit">
                    <p:embed/>
                  </p:oleObj>
                </mc:Choice>
                <mc:Fallback>
                  <p:oleObj name="Formula" r:id="rId5" imgW="1401120" imgH="301320" progId="Equation.Ribbit">
                    <p:embed/>
                    <p:pic>
                      <p:nvPicPr>
                        <p:cNvPr id="3" name="对象 2"/>
                        <p:cNvPicPr/>
                        <p:nvPr/>
                      </p:nvPicPr>
                      <p:blipFill>
                        <a:blip r:embed="rId6"/>
                        <a:stretch>
                          <a:fillRect/>
                        </a:stretch>
                      </p:blipFill>
                      <p:spPr>
                        <a:xfrm>
                          <a:off x="2307444" y="2735392"/>
                          <a:ext cx="1403223" cy="301798"/>
                        </a:xfrm>
                        <a:prstGeom prst="rect">
                          <a:avLst/>
                        </a:prstGeom>
                      </p:spPr>
                    </p:pic>
                  </p:oleObj>
                </mc:Fallback>
              </mc:AlternateContent>
            </a:graphicData>
          </a:graphic>
        </p:graphicFrame>
        <p:cxnSp>
          <p:nvCxnSpPr>
            <p:cNvPr id="10" name="直接箭头连接符 9"/>
            <p:cNvCxnSpPr/>
            <p:nvPr/>
          </p:nvCxnSpPr>
          <p:spPr>
            <a:xfrm>
              <a:off x="3141851" y="3037888"/>
              <a:ext cx="691500" cy="4750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aphicFrame>
          <p:nvGraphicFramePr>
            <p:cNvPr id="13" name="对象 12"/>
            <p:cNvGraphicFramePr>
              <a:graphicFrameLocks noChangeAspect="1"/>
            </p:cNvGraphicFramePr>
            <p:nvPr>
              <p:extLst/>
            </p:nvPr>
          </p:nvGraphicFramePr>
          <p:xfrm>
            <a:off x="3785662" y="3464601"/>
            <a:ext cx="1718198" cy="275696"/>
          </p:xfrm>
          <a:graphic>
            <a:graphicData uri="http://schemas.openxmlformats.org/presentationml/2006/ole">
              <mc:AlternateContent xmlns:mc="http://schemas.openxmlformats.org/markup-compatibility/2006">
                <mc:Choice xmlns:v="urn:schemas-microsoft-com:vml" Requires="v">
                  <p:oleObj spid="_x0000_s32849" name="Formula" r:id="rId7" imgW="2060280" imgH="330480" progId="Equation.Ribbit">
                    <p:embed/>
                  </p:oleObj>
                </mc:Choice>
                <mc:Fallback>
                  <p:oleObj name="Formula" r:id="rId7" imgW="2060280" imgH="330480" progId="Equation.Ribbit">
                    <p:embed/>
                    <p:pic>
                      <p:nvPicPr>
                        <p:cNvPr id="13" name="对象 12"/>
                        <p:cNvPicPr/>
                        <p:nvPr/>
                      </p:nvPicPr>
                      <p:blipFill>
                        <a:blip r:embed="rId8"/>
                        <a:stretch>
                          <a:fillRect/>
                        </a:stretch>
                      </p:blipFill>
                      <p:spPr>
                        <a:xfrm>
                          <a:off x="3785662" y="3464601"/>
                          <a:ext cx="1718198" cy="275696"/>
                        </a:xfrm>
                        <a:prstGeom prst="rect">
                          <a:avLst/>
                        </a:prstGeom>
                      </p:spPr>
                    </p:pic>
                  </p:oleObj>
                </mc:Fallback>
              </mc:AlternateContent>
            </a:graphicData>
          </a:graphic>
        </p:graphicFrame>
        <p:graphicFrame>
          <p:nvGraphicFramePr>
            <p:cNvPr id="27" name="对象 26"/>
            <p:cNvGraphicFramePr>
              <a:graphicFrameLocks noChangeAspect="1"/>
            </p:cNvGraphicFramePr>
            <p:nvPr>
              <p:extLst/>
            </p:nvPr>
          </p:nvGraphicFramePr>
          <p:xfrm>
            <a:off x="878430" y="3478449"/>
            <a:ext cx="1799703" cy="247691"/>
          </p:xfrm>
          <a:graphic>
            <a:graphicData uri="http://schemas.openxmlformats.org/presentationml/2006/ole">
              <mc:AlternateContent xmlns:mc="http://schemas.openxmlformats.org/markup-compatibility/2006">
                <mc:Choice xmlns:v="urn:schemas-microsoft-com:vml" Requires="v">
                  <p:oleObj spid="_x0000_s32850" name="Formula" r:id="rId9" imgW="2392920" imgH="330480" progId="Equation.Ribbit">
                    <p:embed/>
                  </p:oleObj>
                </mc:Choice>
                <mc:Fallback>
                  <p:oleObj name="Formula" r:id="rId9" imgW="2392920" imgH="330480" progId="Equation.Ribbit">
                    <p:embed/>
                    <p:pic>
                      <p:nvPicPr>
                        <p:cNvPr id="27" name="对象 26"/>
                        <p:cNvPicPr/>
                        <p:nvPr/>
                      </p:nvPicPr>
                      <p:blipFill>
                        <a:blip r:embed="rId10"/>
                        <a:stretch>
                          <a:fillRect/>
                        </a:stretch>
                      </p:blipFill>
                      <p:spPr>
                        <a:xfrm>
                          <a:off x="878430" y="3478449"/>
                          <a:ext cx="1799703" cy="247691"/>
                        </a:xfrm>
                        <a:prstGeom prst="rect">
                          <a:avLst/>
                        </a:prstGeom>
                      </p:spPr>
                    </p:pic>
                  </p:oleObj>
                </mc:Fallback>
              </mc:AlternateContent>
            </a:graphicData>
          </a:graphic>
        </p:graphicFrame>
        <p:cxnSp>
          <p:nvCxnSpPr>
            <p:cNvPr id="16" name="直接箭头连接符 15"/>
            <p:cNvCxnSpPr>
              <a:endCxn id="27" idx="0"/>
            </p:cNvCxnSpPr>
            <p:nvPr/>
          </p:nvCxnSpPr>
          <p:spPr>
            <a:xfrm flipH="1">
              <a:off x="1778281" y="3037888"/>
              <a:ext cx="629253" cy="4405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pic>
        <p:nvPicPr>
          <p:cNvPr id="2" name="图片 1"/>
          <p:cNvPicPr>
            <a:picLocks noChangeAspect="1"/>
          </p:cNvPicPr>
          <p:nvPr/>
        </p:nvPicPr>
        <p:blipFill rotWithShape="1">
          <a:blip r:embed="rId11">
            <a:extLst>
              <a:ext uri="{28A0092B-C50C-407E-A947-70E740481C1C}">
                <a14:useLocalDpi xmlns:a14="http://schemas.microsoft.com/office/drawing/2010/main" val="0"/>
              </a:ext>
            </a:extLst>
          </a:blip>
          <a:srcRect b="9899"/>
          <a:stretch/>
        </p:blipFill>
        <p:spPr>
          <a:xfrm>
            <a:off x="683778" y="4315762"/>
            <a:ext cx="3761718" cy="2266125"/>
          </a:xfrm>
          <a:prstGeom prst="rect">
            <a:avLst/>
          </a:prstGeom>
        </p:spPr>
      </p:pic>
      <p:pic>
        <p:nvPicPr>
          <p:cNvPr id="34832" name="Picture 16" descr="https://timgsa.baidu.com/timg?image&amp;quality=80&amp;size=b9999_10000&amp;sec=1489262977723&amp;di=77994df2e1d4f7ead5e9fca6ac830076&amp;imgtype=0&amp;src=http%3A%2F%2Fimages201609.cnblogs.com%2Fblog%2F1008922%2F201609%2F1008922-20160903162403077-763690365.png"/>
          <p:cNvPicPr>
            <a:picLocks noChangeAspect="1" noChangeArrowheads="1"/>
          </p:cNvPicPr>
          <p:nvPr/>
        </p:nvPicPr>
        <p:blipFill rotWithShape="1">
          <a:blip r:embed="rId12">
            <a:extLst>
              <a:ext uri="{28A0092B-C50C-407E-A947-70E740481C1C}">
                <a14:useLocalDpi xmlns:a14="http://schemas.microsoft.com/office/drawing/2010/main" val="0"/>
              </a:ext>
            </a:extLst>
          </a:blip>
          <a:srcRect r="2340"/>
          <a:stretch/>
        </p:blipFill>
        <p:spPr bwMode="auto">
          <a:xfrm>
            <a:off x="4649961" y="4830269"/>
            <a:ext cx="4009292" cy="15088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296666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extBox 5"/>
          <p:cNvSpPr txBox="1"/>
          <p:nvPr/>
        </p:nvSpPr>
        <p:spPr>
          <a:xfrm>
            <a:off x="766169" y="1391910"/>
            <a:ext cx="7358655" cy="646331"/>
          </a:xfrm>
          <a:prstGeom prst="rect">
            <a:avLst/>
          </a:prstGeom>
          <a:noFill/>
        </p:spPr>
        <p:txBody>
          <a:bodyPr wrap="square" rtlCol="0">
            <a:spAutoFit/>
          </a:bodyPr>
          <a:lstStyle/>
          <a:p>
            <a:r>
              <a:rPr lang="en-US" altLang="zh-CN" sz="3600" b="1" dirty="0" smtClean="0">
                <a:solidFill>
                  <a:schemeClr val="tx1">
                    <a:lumMod val="75000"/>
                    <a:lumOff val="25000"/>
                  </a:schemeClr>
                </a:solidFill>
                <a:ea typeface="华文楷体" panose="02010600040101010101" pitchFamily="2" charset="-122"/>
              </a:rPr>
              <a:t>Effects of Embedding</a:t>
            </a:r>
            <a:endParaRPr lang="zh-CN" altLang="en-US" sz="3600" b="1" dirty="0">
              <a:solidFill>
                <a:schemeClr val="tx1">
                  <a:lumMod val="75000"/>
                  <a:lumOff val="25000"/>
                </a:schemeClr>
              </a:solidFill>
              <a:ea typeface="华文楷体" panose="02010600040101010101" pitchFamily="2" charset="-122"/>
            </a:endParaRPr>
          </a:p>
        </p:txBody>
      </p:sp>
      <p:sp>
        <p:nvSpPr>
          <p:cNvPr id="6" name="矩形 5"/>
          <p:cNvSpPr/>
          <p:nvPr/>
        </p:nvSpPr>
        <p:spPr>
          <a:xfrm rot="10800000">
            <a:off x="478138" y="1571059"/>
            <a:ext cx="288032" cy="288032"/>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华文楷体" panose="02010600040101010101" pitchFamily="2" charset="-122"/>
            </a:endParaRPr>
          </a:p>
        </p:txBody>
      </p:sp>
      <p:grpSp>
        <p:nvGrpSpPr>
          <p:cNvPr id="7" name="组合 6"/>
          <p:cNvGrpSpPr/>
          <p:nvPr/>
        </p:nvGrpSpPr>
        <p:grpSpPr>
          <a:xfrm rot="10800000">
            <a:off x="7687485" y="1571059"/>
            <a:ext cx="638547" cy="288032"/>
            <a:chOff x="1483073" y="1052736"/>
            <a:chExt cx="638547" cy="288032"/>
          </a:xfrm>
        </p:grpSpPr>
        <p:sp>
          <p:nvSpPr>
            <p:cNvPr id="8" name="椭圆 7"/>
            <p:cNvSpPr/>
            <p:nvPr/>
          </p:nvSpPr>
          <p:spPr>
            <a:xfrm>
              <a:off x="1483073" y="1052736"/>
              <a:ext cx="288032" cy="28803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华文楷体" panose="02010600040101010101" pitchFamily="2" charset="-122"/>
              </a:endParaRPr>
            </a:p>
          </p:txBody>
        </p:sp>
        <p:sp>
          <p:nvSpPr>
            <p:cNvPr id="9" name="椭圆 8"/>
            <p:cNvSpPr/>
            <p:nvPr/>
          </p:nvSpPr>
          <p:spPr>
            <a:xfrm>
              <a:off x="1833588" y="1052736"/>
              <a:ext cx="288032" cy="28803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华文楷体" panose="02010600040101010101" pitchFamily="2" charset="-122"/>
              </a:endParaRPr>
            </a:p>
          </p:txBody>
        </p:sp>
      </p:grpSp>
      <p:cxnSp>
        <p:nvCxnSpPr>
          <p:cNvPr id="32" name="直接连接符 31"/>
          <p:cNvCxnSpPr/>
          <p:nvPr/>
        </p:nvCxnSpPr>
        <p:spPr>
          <a:xfrm>
            <a:off x="8849203" y="1514901"/>
            <a:ext cx="0" cy="1522987"/>
          </a:xfrm>
          <a:prstGeom prst="line">
            <a:avLst/>
          </a:prstGeom>
          <a:ln w="38100">
            <a:solidFill>
              <a:srgbClr val="5C307D"/>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690984" y="6627119"/>
            <a:ext cx="7968269"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8" name="矩形 37"/>
          <p:cNvSpPr/>
          <p:nvPr/>
        </p:nvSpPr>
        <p:spPr>
          <a:xfrm>
            <a:off x="-13648" y="0"/>
            <a:ext cx="9157648" cy="1202643"/>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9" name="图片 38"/>
          <p:cNvPicPr>
            <a:picLocks noChangeAspect="1"/>
          </p:cNvPicPr>
          <p:nvPr/>
        </p:nvPicPr>
        <p:blipFill>
          <a:blip r:embed="rId4" cstate="print">
            <a:clrChange>
              <a:clrFrom>
                <a:srgbClr val="FFFFFF"/>
              </a:clrFrom>
              <a:clrTo>
                <a:srgbClr val="FFFFFF">
                  <a:alpha val="0"/>
                </a:srgbClr>
              </a:clrTo>
            </a:clrChange>
            <a:lum bright="70000" contrast="-70000"/>
            <a:extLst>
              <a:ext uri="{28A0092B-C50C-407E-A947-70E740481C1C}">
                <a14:useLocalDpi xmlns:a14="http://schemas.microsoft.com/office/drawing/2010/main" val="0"/>
              </a:ext>
            </a:extLst>
          </a:blip>
          <a:stretch>
            <a:fillRect/>
          </a:stretch>
        </p:blipFill>
        <p:spPr>
          <a:xfrm>
            <a:off x="0" y="0"/>
            <a:ext cx="2870282" cy="1214651"/>
          </a:xfrm>
          <a:prstGeom prst="rect">
            <a:avLst/>
          </a:prstGeom>
        </p:spPr>
      </p:pic>
      <p:grpSp>
        <p:nvGrpSpPr>
          <p:cNvPr id="40" name="组合 39"/>
          <p:cNvGrpSpPr/>
          <p:nvPr/>
        </p:nvGrpSpPr>
        <p:grpSpPr>
          <a:xfrm>
            <a:off x="0" y="1305569"/>
            <a:ext cx="9144000" cy="56736"/>
            <a:chOff x="30834" y="1305568"/>
            <a:chExt cx="8816454" cy="66133"/>
          </a:xfrm>
        </p:grpSpPr>
        <p:sp>
          <p:nvSpPr>
            <p:cNvPr id="41" name="矩形 40"/>
            <p:cNvSpPr/>
            <p:nvPr/>
          </p:nvSpPr>
          <p:spPr>
            <a:xfrm>
              <a:off x="30834" y="1305568"/>
              <a:ext cx="5800300" cy="6598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p:cNvSpPr/>
            <p:nvPr/>
          </p:nvSpPr>
          <p:spPr>
            <a:xfrm>
              <a:off x="5886861" y="1305712"/>
              <a:ext cx="2960427" cy="6598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aphicFrame>
        <p:nvGraphicFramePr>
          <p:cNvPr id="12" name="对象 11"/>
          <p:cNvGraphicFramePr>
            <a:graphicFrameLocks noChangeAspect="1"/>
          </p:cNvGraphicFramePr>
          <p:nvPr>
            <p:extLst>
              <p:ext uri="{D42A27DB-BD31-4B8C-83A1-F6EECF244321}">
                <p14:modId xmlns:p14="http://schemas.microsoft.com/office/powerpoint/2010/main" val="3596537459"/>
              </p:ext>
            </p:extLst>
          </p:nvPr>
        </p:nvGraphicFramePr>
        <p:xfrm>
          <a:off x="1248845" y="2124371"/>
          <a:ext cx="2770295" cy="2216236"/>
        </p:xfrm>
        <a:graphic>
          <a:graphicData uri="http://schemas.openxmlformats.org/presentationml/2006/ole">
            <mc:AlternateContent xmlns:mc="http://schemas.openxmlformats.org/markup-compatibility/2006">
              <mc:Choice xmlns:v="urn:schemas-microsoft-com:vml" Requires="v">
                <p:oleObj spid="_x0000_s30838" name="Acrobat Document" r:id="rId5" imgW="10286952" imgH="8229407" progId="AcroExch.Document.DC">
                  <p:embed/>
                </p:oleObj>
              </mc:Choice>
              <mc:Fallback>
                <p:oleObj name="Acrobat Document" r:id="rId5" imgW="10286952" imgH="8229407" progId="AcroExch.Document.DC">
                  <p:embed/>
                  <p:pic>
                    <p:nvPicPr>
                      <p:cNvPr id="0" name=""/>
                      <p:cNvPicPr/>
                      <p:nvPr/>
                    </p:nvPicPr>
                    <p:blipFill>
                      <a:blip r:embed="rId6"/>
                      <a:stretch>
                        <a:fillRect/>
                      </a:stretch>
                    </p:blipFill>
                    <p:spPr>
                      <a:xfrm>
                        <a:off x="1248845" y="2124371"/>
                        <a:ext cx="2770295" cy="2216236"/>
                      </a:xfrm>
                      <a:prstGeom prst="rect">
                        <a:avLst/>
                      </a:prstGeom>
                    </p:spPr>
                  </p:pic>
                </p:oleObj>
              </mc:Fallback>
            </mc:AlternateContent>
          </a:graphicData>
        </a:graphic>
      </p:graphicFrame>
      <p:graphicFrame>
        <p:nvGraphicFramePr>
          <p:cNvPr id="13" name="对象 12"/>
          <p:cNvGraphicFramePr>
            <a:graphicFrameLocks noChangeAspect="1"/>
          </p:cNvGraphicFramePr>
          <p:nvPr>
            <p:extLst>
              <p:ext uri="{D42A27DB-BD31-4B8C-83A1-F6EECF244321}">
                <p14:modId xmlns:p14="http://schemas.microsoft.com/office/powerpoint/2010/main" val="536528936"/>
              </p:ext>
            </p:extLst>
          </p:nvPr>
        </p:nvGraphicFramePr>
        <p:xfrm>
          <a:off x="1248844" y="4377753"/>
          <a:ext cx="2770295" cy="2216236"/>
        </p:xfrm>
        <a:graphic>
          <a:graphicData uri="http://schemas.openxmlformats.org/presentationml/2006/ole">
            <mc:AlternateContent xmlns:mc="http://schemas.openxmlformats.org/markup-compatibility/2006">
              <mc:Choice xmlns:v="urn:schemas-microsoft-com:vml" Requires="v">
                <p:oleObj spid="_x0000_s30839" name="Acrobat Document" r:id="rId7" imgW="10286952" imgH="8229407" progId="AcroExch.Document.DC">
                  <p:embed/>
                </p:oleObj>
              </mc:Choice>
              <mc:Fallback>
                <p:oleObj name="Acrobat Document" r:id="rId7" imgW="10286952" imgH="8229407" progId="AcroExch.Document.DC">
                  <p:embed/>
                  <p:pic>
                    <p:nvPicPr>
                      <p:cNvPr id="0" name=""/>
                      <p:cNvPicPr/>
                      <p:nvPr/>
                    </p:nvPicPr>
                    <p:blipFill>
                      <a:blip r:embed="rId8"/>
                      <a:stretch>
                        <a:fillRect/>
                      </a:stretch>
                    </p:blipFill>
                    <p:spPr>
                      <a:xfrm>
                        <a:off x="1248844" y="4377753"/>
                        <a:ext cx="2770295" cy="2216236"/>
                      </a:xfrm>
                      <a:prstGeom prst="rect">
                        <a:avLst/>
                      </a:prstGeom>
                    </p:spPr>
                  </p:pic>
                </p:oleObj>
              </mc:Fallback>
            </mc:AlternateContent>
          </a:graphicData>
        </a:graphic>
      </p:graphicFrame>
      <p:graphicFrame>
        <p:nvGraphicFramePr>
          <p:cNvPr id="14" name="对象 13"/>
          <p:cNvGraphicFramePr>
            <a:graphicFrameLocks noChangeAspect="1"/>
          </p:cNvGraphicFramePr>
          <p:nvPr>
            <p:extLst>
              <p:ext uri="{D42A27DB-BD31-4B8C-83A1-F6EECF244321}">
                <p14:modId xmlns:p14="http://schemas.microsoft.com/office/powerpoint/2010/main" val="2797913749"/>
              </p:ext>
            </p:extLst>
          </p:nvPr>
        </p:nvGraphicFramePr>
        <p:xfrm>
          <a:off x="4565176" y="2144664"/>
          <a:ext cx="2811553" cy="2249242"/>
        </p:xfrm>
        <a:graphic>
          <a:graphicData uri="http://schemas.openxmlformats.org/presentationml/2006/ole">
            <mc:AlternateContent xmlns:mc="http://schemas.openxmlformats.org/markup-compatibility/2006">
              <mc:Choice xmlns:v="urn:schemas-microsoft-com:vml" Requires="v">
                <p:oleObj spid="_x0000_s30840" name="Acrobat Document" r:id="rId9" imgW="10286952" imgH="8229407" progId="AcroExch.Document.DC">
                  <p:embed/>
                </p:oleObj>
              </mc:Choice>
              <mc:Fallback>
                <p:oleObj name="Acrobat Document" r:id="rId9" imgW="10286952" imgH="8229407" progId="AcroExch.Document.DC">
                  <p:embed/>
                  <p:pic>
                    <p:nvPicPr>
                      <p:cNvPr id="0" name=""/>
                      <p:cNvPicPr/>
                      <p:nvPr/>
                    </p:nvPicPr>
                    <p:blipFill>
                      <a:blip r:embed="rId10"/>
                      <a:stretch>
                        <a:fillRect/>
                      </a:stretch>
                    </p:blipFill>
                    <p:spPr>
                      <a:xfrm>
                        <a:off x="4565176" y="2144664"/>
                        <a:ext cx="2811553" cy="2249242"/>
                      </a:xfrm>
                      <a:prstGeom prst="rect">
                        <a:avLst/>
                      </a:prstGeom>
                    </p:spPr>
                  </p:pic>
                </p:oleObj>
              </mc:Fallback>
            </mc:AlternateContent>
          </a:graphicData>
        </a:graphic>
      </p:graphicFrame>
      <p:graphicFrame>
        <p:nvGraphicFramePr>
          <p:cNvPr id="15" name="对象 14"/>
          <p:cNvGraphicFramePr>
            <a:graphicFrameLocks noChangeAspect="1"/>
          </p:cNvGraphicFramePr>
          <p:nvPr>
            <p:extLst>
              <p:ext uri="{D42A27DB-BD31-4B8C-83A1-F6EECF244321}">
                <p14:modId xmlns:p14="http://schemas.microsoft.com/office/powerpoint/2010/main" val="1505182852"/>
              </p:ext>
            </p:extLst>
          </p:nvPr>
        </p:nvGraphicFramePr>
        <p:xfrm>
          <a:off x="4445496" y="4465794"/>
          <a:ext cx="3241989" cy="2161326"/>
        </p:xfrm>
        <a:graphic>
          <a:graphicData uri="http://schemas.openxmlformats.org/presentationml/2006/ole">
            <mc:AlternateContent xmlns:mc="http://schemas.openxmlformats.org/markup-compatibility/2006">
              <mc:Choice xmlns:v="urn:schemas-microsoft-com:vml" Requires="v">
                <p:oleObj spid="_x0000_s30841" name="Acrobat Document" r:id="rId11" imgW="10286952" imgH="6857952" progId="AcroExch.Document.DC">
                  <p:embed/>
                </p:oleObj>
              </mc:Choice>
              <mc:Fallback>
                <p:oleObj name="Acrobat Document" r:id="rId11" imgW="10286952" imgH="6857952" progId="AcroExch.Document.DC">
                  <p:embed/>
                  <p:pic>
                    <p:nvPicPr>
                      <p:cNvPr id="0" name=""/>
                      <p:cNvPicPr/>
                      <p:nvPr/>
                    </p:nvPicPr>
                    <p:blipFill>
                      <a:blip r:embed="rId12"/>
                      <a:stretch>
                        <a:fillRect/>
                      </a:stretch>
                    </p:blipFill>
                    <p:spPr>
                      <a:xfrm>
                        <a:off x="4445496" y="4465794"/>
                        <a:ext cx="3241989" cy="2161326"/>
                      </a:xfrm>
                      <a:prstGeom prst="rect">
                        <a:avLst/>
                      </a:prstGeom>
                    </p:spPr>
                  </p:pic>
                </p:oleObj>
              </mc:Fallback>
            </mc:AlternateContent>
          </a:graphicData>
        </a:graphic>
      </p:graphicFrame>
    </p:spTree>
    <p:extLst>
      <p:ext uri="{BB962C8B-B14F-4D97-AF65-F5344CB8AC3E}">
        <p14:creationId xmlns:p14="http://schemas.microsoft.com/office/powerpoint/2010/main" val="374386778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extBox 5"/>
          <p:cNvSpPr txBox="1"/>
          <p:nvPr/>
        </p:nvSpPr>
        <p:spPr>
          <a:xfrm>
            <a:off x="766169" y="1391910"/>
            <a:ext cx="7358655" cy="646331"/>
          </a:xfrm>
          <a:prstGeom prst="rect">
            <a:avLst/>
          </a:prstGeom>
          <a:noFill/>
        </p:spPr>
        <p:txBody>
          <a:bodyPr wrap="square" rtlCol="0">
            <a:spAutoFit/>
          </a:bodyPr>
          <a:lstStyle/>
          <a:p>
            <a:r>
              <a:rPr lang="en-US" altLang="zh-CN" sz="3600" b="1" dirty="0" smtClean="0">
                <a:solidFill>
                  <a:schemeClr val="tx1">
                    <a:lumMod val="75000"/>
                    <a:lumOff val="25000"/>
                  </a:schemeClr>
                </a:solidFill>
                <a:ea typeface="华文楷体" panose="02010600040101010101" pitchFamily="2" charset="-122"/>
              </a:rPr>
              <a:t>Order Part</a:t>
            </a:r>
            <a:endParaRPr lang="zh-CN" altLang="en-US" sz="3600" b="1" dirty="0">
              <a:solidFill>
                <a:schemeClr val="tx1">
                  <a:lumMod val="75000"/>
                  <a:lumOff val="25000"/>
                </a:schemeClr>
              </a:solidFill>
              <a:ea typeface="华文楷体" panose="02010600040101010101" pitchFamily="2" charset="-122"/>
            </a:endParaRPr>
          </a:p>
        </p:txBody>
      </p:sp>
      <p:sp>
        <p:nvSpPr>
          <p:cNvPr id="6" name="矩形 5"/>
          <p:cNvSpPr/>
          <p:nvPr/>
        </p:nvSpPr>
        <p:spPr>
          <a:xfrm rot="10800000">
            <a:off x="478138" y="1571059"/>
            <a:ext cx="288032" cy="288032"/>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华文楷体" panose="02010600040101010101" pitchFamily="2" charset="-122"/>
            </a:endParaRPr>
          </a:p>
        </p:txBody>
      </p:sp>
      <p:grpSp>
        <p:nvGrpSpPr>
          <p:cNvPr id="7" name="组合 6"/>
          <p:cNvGrpSpPr/>
          <p:nvPr/>
        </p:nvGrpSpPr>
        <p:grpSpPr>
          <a:xfrm rot="10800000">
            <a:off x="3231926" y="1565918"/>
            <a:ext cx="638547" cy="288032"/>
            <a:chOff x="1483073" y="1052736"/>
            <a:chExt cx="638547" cy="288032"/>
          </a:xfrm>
        </p:grpSpPr>
        <p:sp>
          <p:nvSpPr>
            <p:cNvPr id="8" name="椭圆 7"/>
            <p:cNvSpPr/>
            <p:nvPr/>
          </p:nvSpPr>
          <p:spPr>
            <a:xfrm>
              <a:off x="1483073" y="1052736"/>
              <a:ext cx="288032" cy="28803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华文楷体" panose="02010600040101010101" pitchFamily="2" charset="-122"/>
              </a:endParaRPr>
            </a:p>
          </p:txBody>
        </p:sp>
        <p:sp>
          <p:nvSpPr>
            <p:cNvPr id="9" name="椭圆 8"/>
            <p:cNvSpPr/>
            <p:nvPr/>
          </p:nvSpPr>
          <p:spPr>
            <a:xfrm>
              <a:off x="1833588" y="1052736"/>
              <a:ext cx="288032" cy="28803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华文楷体" panose="02010600040101010101" pitchFamily="2" charset="-122"/>
              </a:endParaRPr>
            </a:p>
          </p:txBody>
        </p:sp>
      </p:grpSp>
      <p:cxnSp>
        <p:nvCxnSpPr>
          <p:cNvPr id="32" name="直接连接符 31"/>
          <p:cNvCxnSpPr/>
          <p:nvPr/>
        </p:nvCxnSpPr>
        <p:spPr>
          <a:xfrm>
            <a:off x="8849203" y="1514901"/>
            <a:ext cx="0" cy="1522987"/>
          </a:xfrm>
          <a:prstGeom prst="line">
            <a:avLst/>
          </a:prstGeom>
          <a:ln w="38100">
            <a:solidFill>
              <a:srgbClr val="5C307D"/>
            </a:solidFill>
          </a:ln>
        </p:spPr>
        <p:style>
          <a:lnRef idx="1">
            <a:schemeClr val="accent1"/>
          </a:lnRef>
          <a:fillRef idx="0">
            <a:schemeClr val="accent1"/>
          </a:fillRef>
          <a:effectRef idx="0">
            <a:schemeClr val="accent1"/>
          </a:effectRef>
          <a:fontRef idx="minor">
            <a:schemeClr val="tx1"/>
          </a:fontRef>
        </p:style>
      </p:cxnSp>
      <p:sp>
        <p:nvSpPr>
          <p:cNvPr id="33" name="椭圆 16"/>
          <p:cNvSpPr/>
          <p:nvPr/>
        </p:nvSpPr>
        <p:spPr>
          <a:xfrm>
            <a:off x="8371221" y="6346632"/>
            <a:ext cx="288032" cy="288032"/>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华文楷体" panose="02010600040101010101" pitchFamily="2" charset="-122"/>
            </a:endParaRPr>
          </a:p>
        </p:txBody>
      </p:sp>
      <p:sp>
        <p:nvSpPr>
          <p:cNvPr id="37" name="椭圆 17"/>
          <p:cNvSpPr/>
          <p:nvPr/>
        </p:nvSpPr>
        <p:spPr>
          <a:xfrm>
            <a:off x="8692195" y="6029540"/>
            <a:ext cx="288032" cy="28803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华文楷体" panose="02010600040101010101" pitchFamily="2" charset="-122"/>
            </a:endParaRPr>
          </a:p>
        </p:txBody>
      </p:sp>
      <p:sp>
        <p:nvSpPr>
          <p:cNvPr id="38" name="矩形 37"/>
          <p:cNvSpPr/>
          <p:nvPr/>
        </p:nvSpPr>
        <p:spPr>
          <a:xfrm>
            <a:off x="-13648" y="0"/>
            <a:ext cx="9157648" cy="1202643"/>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9" name="图片 38"/>
          <p:cNvPicPr>
            <a:picLocks noChangeAspect="1"/>
          </p:cNvPicPr>
          <p:nvPr/>
        </p:nvPicPr>
        <p:blipFill>
          <a:blip r:embed="rId4" cstate="print">
            <a:clrChange>
              <a:clrFrom>
                <a:srgbClr val="FFFFFF"/>
              </a:clrFrom>
              <a:clrTo>
                <a:srgbClr val="FFFFFF">
                  <a:alpha val="0"/>
                </a:srgbClr>
              </a:clrTo>
            </a:clrChange>
            <a:lum bright="70000" contrast="-70000"/>
            <a:extLst>
              <a:ext uri="{28A0092B-C50C-407E-A947-70E740481C1C}">
                <a14:useLocalDpi xmlns:a14="http://schemas.microsoft.com/office/drawing/2010/main" val="0"/>
              </a:ext>
            </a:extLst>
          </a:blip>
          <a:stretch>
            <a:fillRect/>
          </a:stretch>
        </p:blipFill>
        <p:spPr>
          <a:xfrm>
            <a:off x="0" y="0"/>
            <a:ext cx="2870282" cy="1214651"/>
          </a:xfrm>
          <a:prstGeom prst="rect">
            <a:avLst/>
          </a:prstGeom>
        </p:spPr>
      </p:pic>
      <p:grpSp>
        <p:nvGrpSpPr>
          <p:cNvPr id="40" name="组合 39"/>
          <p:cNvGrpSpPr/>
          <p:nvPr/>
        </p:nvGrpSpPr>
        <p:grpSpPr>
          <a:xfrm>
            <a:off x="0" y="1305569"/>
            <a:ext cx="9144000" cy="56736"/>
            <a:chOff x="30834" y="1305568"/>
            <a:chExt cx="8816454" cy="66133"/>
          </a:xfrm>
        </p:grpSpPr>
        <p:sp>
          <p:nvSpPr>
            <p:cNvPr id="41" name="矩形 40"/>
            <p:cNvSpPr/>
            <p:nvPr/>
          </p:nvSpPr>
          <p:spPr>
            <a:xfrm>
              <a:off x="30834" y="1305568"/>
              <a:ext cx="5800300" cy="6598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p:cNvSpPr/>
            <p:nvPr/>
          </p:nvSpPr>
          <p:spPr>
            <a:xfrm>
              <a:off x="5886861" y="1305712"/>
              <a:ext cx="2960427" cy="6598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aphicFrame>
        <p:nvGraphicFramePr>
          <p:cNvPr id="4" name="对象 3"/>
          <p:cNvGraphicFramePr>
            <a:graphicFrameLocks noChangeAspect="1"/>
          </p:cNvGraphicFramePr>
          <p:nvPr>
            <p:extLst>
              <p:ext uri="{D42A27DB-BD31-4B8C-83A1-F6EECF244321}">
                <p14:modId xmlns:p14="http://schemas.microsoft.com/office/powerpoint/2010/main" val="3633574973"/>
              </p:ext>
            </p:extLst>
          </p:nvPr>
        </p:nvGraphicFramePr>
        <p:xfrm>
          <a:off x="4974604" y="3013072"/>
          <a:ext cx="357187" cy="347663"/>
        </p:xfrm>
        <a:graphic>
          <a:graphicData uri="http://schemas.openxmlformats.org/presentationml/2006/ole">
            <mc:AlternateContent xmlns:mc="http://schemas.openxmlformats.org/markup-compatibility/2006">
              <mc:Choice xmlns:v="urn:schemas-microsoft-com:vml" Requires="v">
                <p:oleObj spid="_x0000_s19141" name="Formula" r:id="rId5" imgW="356760" imgH="347400" progId="Equation.Ribbit">
                  <p:embed/>
                </p:oleObj>
              </mc:Choice>
              <mc:Fallback>
                <p:oleObj name="Formula" r:id="rId5" imgW="356760" imgH="347400" progId="Equation.Ribbit">
                  <p:embed/>
                  <p:pic>
                    <p:nvPicPr>
                      <p:cNvPr id="0" name=""/>
                      <p:cNvPicPr/>
                      <p:nvPr/>
                    </p:nvPicPr>
                    <p:blipFill>
                      <a:blip r:embed="rId6"/>
                      <a:stretch>
                        <a:fillRect/>
                      </a:stretch>
                    </p:blipFill>
                    <p:spPr>
                      <a:xfrm>
                        <a:off x="4974604" y="3013072"/>
                        <a:ext cx="357187" cy="347663"/>
                      </a:xfrm>
                      <a:prstGeom prst="rect">
                        <a:avLst/>
                      </a:prstGeom>
                    </p:spPr>
                  </p:pic>
                </p:oleObj>
              </mc:Fallback>
            </mc:AlternateContent>
          </a:graphicData>
        </a:graphic>
      </p:graphicFrame>
      <p:graphicFrame>
        <p:nvGraphicFramePr>
          <p:cNvPr id="27" name="对象 26"/>
          <p:cNvGraphicFramePr>
            <a:graphicFrameLocks noChangeAspect="1"/>
          </p:cNvGraphicFramePr>
          <p:nvPr>
            <p:extLst>
              <p:ext uri="{D42A27DB-BD31-4B8C-83A1-F6EECF244321}">
                <p14:modId xmlns:p14="http://schemas.microsoft.com/office/powerpoint/2010/main" val="3314007050"/>
              </p:ext>
            </p:extLst>
          </p:nvPr>
        </p:nvGraphicFramePr>
        <p:xfrm>
          <a:off x="3718385" y="2764375"/>
          <a:ext cx="4940868" cy="3087515"/>
        </p:xfrm>
        <a:graphic>
          <a:graphicData uri="http://schemas.openxmlformats.org/presentationml/2006/ole">
            <mc:AlternateContent xmlns:mc="http://schemas.openxmlformats.org/markup-compatibility/2006">
              <mc:Choice xmlns:v="urn:schemas-microsoft-com:vml" Requires="v">
                <p:oleObj spid="_x0000_s19142" name="Visio" r:id="rId7" imgW="8352841" imgH="4728632" progId="Visio.Drawing.11">
                  <p:embed/>
                </p:oleObj>
              </mc:Choice>
              <mc:Fallback>
                <p:oleObj name="Visio" r:id="rId7" imgW="8352841" imgH="4728632" progId="Visio.Drawing.11">
                  <p:embed/>
                  <p:pic>
                    <p:nvPicPr>
                      <p:cNvPr id="27" name="对象 26"/>
                      <p:cNvPicPr/>
                      <p:nvPr/>
                    </p:nvPicPr>
                    <p:blipFill>
                      <a:blip r:embed="rId8"/>
                      <a:stretch>
                        <a:fillRect/>
                      </a:stretch>
                    </p:blipFill>
                    <p:spPr>
                      <a:xfrm>
                        <a:off x="3718385" y="2764375"/>
                        <a:ext cx="4940868" cy="3087515"/>
                      </a:xfrm>
                      <a:prstGeom prst="rect">
                        <a:avLst/>
                      </a:prstGeom>
                      <a:noFill/>
                    </p:spPr>
                  </p:pic>
                </p:oleObj>
              </mc:Fallback>
            </mc:AlternateContent>
          </a:graphicData>
        </a:graphic>
      </p:graphicFrame>
      <p:sp>
        <p:nvSpPr>
          <p:cNvPr id="2" name="矩形 1"/>
          <p:cNvSpPr/>
          <p:nvPr/>
        </p:nvSpPr>
        <p:spPr>
          <a:xfrm>
            <a:off x="3858373" y="3078531"/>
            <a:ext cx="2660510" cy="646331"/>
          </a:xfrm>
          <a:prstGeom prst="rect">
            <a:avLst/>
          </a:prstGeom>
        </p:spPr>
        <p:txBody>
          <a:bodyPr wrap="square">
            <a:spAutoFit/>
          </a:bodyPr>
          <a:lstStyle/>
          <a:p>
            <a:r>
              <a:rPr lang="en-US" altLang="zh-CN" dirty="0" smtClean="0"/>
              <a:t>How is the        usually like on historical Mondays?</a:t>
            </a:r>
            <a:endParaRPr lang="zh-CN" altLang="en-US" dirty="0"/>
          </a:p>
        </p:txBody>
      </p:sp>
      <p:cxnSp>
        <p:nvCxnSpPr>
          <p:cNvPr id="24" name="直接箭头连接符 23"/>
          <p:cNvCxnSpPr/>
          <p:nvPr/>
        </p:nvCxnSpPr>
        <p:spPr>
          <a:xfrm flipH="1">
            <a:off x="4221170" y="3724862"/>
            <a:ext cx="851344" cy="69408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16" name="对象 15"/>
          <p:cNvGraphicFramePr>
            <a:graphicFrameLocks noChangeAspect="1"/>
          </p:cNvGraphicFramePr>
          <p:nvPr>
            <p:extLst>
              <p:ext uri="{D42A27DB-BD31-4B8C-83A1-F6EECF244321}">
                <p14:modId xmlns:p14="http://schemas.microsoft.com/office/powerpoint/2010/main" val="3887619128"/>
              </p:ext>
            </p:extLst>
          </p:nvPr>
        </p:nvGraphicFramePr>
        <p:xfrm>
          <a:off x="-519850" y="3680830"/>
          <a:ext cx="4025249" cy="2537090"/>
        </p:xfrm>
        <a:graphic>
          <a:graphicData uri="http://schemas.openxmlformats.org/presentationml/2006/ole">
            <mc:AlternateContent xmlns:mc="http://schemas.openxmlformats.org/markup-compatibility/2006">
              <mc:Choice xmlns:v="urn:schemas-microsoft-com:vml" Requires="v">
                <p:oleObj spid="_x0000_s19143" name="Visio" r:id="rId9" imgW="9353220" imgH="5715241" progId="Visio.Drawing.11">
                  <p:embed/>
                </p:oleObj>
              </mc:Choice>
              <mc:Fallback>
                <p:oleObj name="Visio" r:id="rId9" imgW="9353220" imgH="5715241" progId="Visio.Drawing.11">
                  <p:embed/>
                  <p:pic>
                    <p:nvPicPr>
                      <p:cNvPr id="16" name="对象 15"/>
                      <p:cNvPicPr/>
                      <p:nvPr/>
                    </p:nvPicPr>
                    <p:blipFill>
                      <a:blip r:embed="rId10"/>
                      <a:stretch>
                        <a:fillRect/>
                      </a:stretch>
                    </p:blipFill>
                    <p:spPr>
                      <a:xfrm>
                        <a:off x="-519850" y="3680830"/>
                        <a:ext cx="4025249" cy="2537090"/>
                      </a:xfrm>
                      <a:prstGeom prst="rect">
                        <a:avLst/>
                      </a:prstGeom>
                    </p:spPr>
                  </p:pic>
                </p:oleObj>
              </mc:Fallback>
            </mc:AlternateContent>
          </a:graphicData>
        </a:graphic>
      </p:graphicFrame>
      <p:graphicFrame>
        <p:nvGraphicFramePr>
          <p:cNvPr id="26" name="对象 25"/>
          <p:cNvGraphicFramePr>
            <a:graphicFrameLocks noChangeAspect="1"/>
          </p:cNvGraphicFramePr>
          <p:nvPr>
            <p:extLst>
              <p:ext uri="{D42A27DB-BD31-4B8C-83A1-F6EECF244321}">
                <p14:modId xmlns:p14="http://schemas.microsoft.com/office/powerpoint/2010/main" val="3007277274"/>
              </p:ext>
            </p:extLst>
          </p:nvPr>
        </p:nvGraphicFramePr>
        <p:xfrm>
          <a:off x="379414" y="2496188"/>
          <a:ext cx="1702235" cy="1063715"/>
        </p:xfrm>
        <a:graphic>
          <a:graphicData uri="http://schemas.openxmlformats.org/presentationml/2006/ole">
            <mc:AlternateContent xmlns:mc="http://schemas.openxmlformats.org/markup-compatibility/2006">
              <mc:Choice xmlns:v="urn:schemas-microsoft-com:vml" Requires="v">
                <p:oleObj spid="_x0000_s19144" name="Visio" r:id="rId11" imgW="8352841" imgH="4728632" progId="Visio.Drawing.11">
                  <p:embed/>
                </p:oleObj>
              </mc:Choice>
              <mc:Fallback>
                <p:oleObj name="Visio" r:id="rId11" imgW="8352841" imgH="4728632" progId="Visio.Drawing.11">
                  <p:embed/>
                  <p:pic>
                    <p:nvPicPr>
                      <p:cNvPr id="27" name="对象 26"/>
                      <p:cNvPicPr/>
                      <p:nvPr/>
                    </p:nvPicPr>
                    <p:blipFill>
                      <a:blip r:embed="rId12"/>
                      <a:stretch>
                        <a:fillRect/>
                      </a:stretch>
                    </p:blipFill>
                    <p:spPr>
                      <a:xfrm>
                        <a:off x="379414" y="2496188"/>
                        <a:ext cx="1702235" cy="1063715"/>
                      </a:xfrm>
                      <a:prstGeom prst="rect">
                        <a:avLst/>
                      </a:prstGeom>
                      <a:noFill/>
                    </p:spPr>
                  </p:pic>
                </p:oleObj>
              </mc:Fallback>
            </mc:AlternateContent>
          </a:graphicData>
        </a:graphic>
      </p:graphicFrame>
      <p:cxnSp>
        <p:nvCxnSpPr>
          <p:cNvPr id="29" name="直接箭头连接符 28"/>
          <p:cNvCxnSpPr/>
          <p:nvPr/>
        </p:nvCxnSpPr>
        <p:spPr>
          <a:xfrm flipH="1">
            <a:off x="1160624" y="3416952"/>
            <a:ext cx="13659" cy="384165"/>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圆角矩形 14"/>
          <p:cNvSpPr/>
          <p:nvPr/>
        </p:nvSpPr>
        <p:spPr>
          <a:xfrm>
            <a:off x="271104" y="2356087"/>
            <a:ext cx="1911493" cy="1157554"/>
          </a:xfrm>
          <a:prstGeom prst="round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燕尾形箭头 54"/>
          <p:cNvSpPr/>
          <p:nvPr/>
        </p:nvSpPr>
        <p:spPr>
          <a:xfrm>
            <a:off x="2297659" y="2684171"/>
            <a:ext cx="1222299" cy="625039"/>
          </a:xfrm>
          <a:prstGeom prst="notched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圆角矩形 55"/>
          <p:cNvSpPr/>
          <p:nvPr/>
        </p:nvSpPr>
        <p:spPr>
          <a:xfrm>
            <a:off x="3519958" y="2212248"/>
            <a:ext cx="5228297" cy="3639641"/>
          </a:xfrm>
          <a:prstGeom prst="round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28607276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矩形 5"/>
          <p:cNvSpPr/>
          <p:nvPr/>
        </p:nvSpPr>
        <p:spPr>
          <a:xfrm rot="10800000">
            <a:off x="478138" y="1571059"/>
            <a:ext cx="288032" cy="288032"/>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华文楷体" panose="02010600040101010101" pitchFamily="2" charset="-122"/>
            </a:endParaRPr>
          </a:p>
        </p:txBody>
      </p:sp>
      <p:cxnSp>
        <p:nvCxnSpPr>
          <p:cNvPr id="32" name="直接连接符 31"/>
          <p:cNvCxnSpPr/>
          <p:nvPr/>
        </p:nvCxnSpPr>
        <p:spPr>
          <a:xfrm>
            <a:off x="8849203" y="1514901"/>
            <a:ext cx="0" cy="1522987"/>
          </a:xfrm>
          <a:prstGeom prst="line">
            <a:avLst/>
          </a:prstGeom>
          <a:ln w="38100">
            <a:solidFill>
              <a:srgbClr val="5C307D"/>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690984" y="6627119"/>
            <a:ext cx="7968269"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8" name="矩形 37"/>
          <p:cNvSpPr/>
          <p:nvPr/>
        </p:nvSpPr>
        <p:spPr>
          <a:xfrm>
            <a:off x="-13648" y="0"/>
            <a:ext cx="9157648" cy="1202643"/>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9" name="图片 38"/>
          <p:cNvPicPr>
            <a:picLocks noChangeAspect="1"/>
          </p:cNvPicPr>
          <p:nvPr/>
        </p:nvPicPr>
        <p:blipFill>
          <a:blip r:embed="rId4" cstate="print">
            <a:clrChange>
              <a:clrFrom>
                <a:srgbClr val="FFFFFF"/>
              </a:clrFrom>
              <a:clrTo>
                <a:srgbClr val="FFFFFF">
                  <a:alpha val="0"/>
                </a:srgbClr>
              </a:clrTo>
            </a:clrChange>
            <a:lum bright="70000" contrast="-70000"/>
            <a:extLst>
              <a:ext uri="{28A0092B-C50C-407E-A947-70E740481C1C}">
                <a14:useLocalDpi xmlns:a14="http://schemas.microsoft.com/office/drawing/2010/main" val="0"/>
              </a:ext>
            </a:extLst>
          </a:blip>
          <a:stretch>
            <a:fillRect/>
          </a:stretch>
        </p:blipFill>
        <p:spPr>
          <a:xfrm>
            <a:off x="0" y="0"/>
            <a:ext cx="2870282" cy="1214651"/>
          </a:xfrm>
          <a:prstGeom prst="rect">
            <a:avLst/>
          </a:prstGeom>
        </p:spPr>
      </p:pic>
      <p:grpSp>
        <p:nvGrpSpPr>
          <p:cNvPr id="40" name="组合 39"/>
          <p:cNvGrpSpPr/>
          <p:nvPr/>
        </p:nvGrpSpPr>
        <p:grpSpPr>
          <a:xfrm>
            <a:off x="0" y="1305569"/>
            <a:ext cx="9144000" cy="56736"/>
            <a:chOff x="30834" y="1305568"/>
            <a:chExt cx="8816454" cy="66133"/>
          </a:xfrm>
        </p:grpSpPr>
        <p:sp>
          <p:nvSpPr>
            <p:cNvPr id="41" name="矩形 40"/>
            <p:cNvSpPr/>
            <p:nvPr/>
          </p:nvSpPr>
          <p:spPr>
            <a:xfrm>
              <a:off x="30834" y="1305568"/>
              <a:ext cx="5800300" cy="6598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p:cNvSpPr/>
            <p:nvPr/>
          </p:nvSpPr>
          <p:spPr>
            <a:xfrm>
              <a:off x="5886861" y="1305712"/>
              <a:ext cx="2960427" cy="6598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aphicFrame>
        <p:nvGraphicFramePr>
          <p:cNvPr id="11" name="对象 10"/>
          <p:cNvGraphicFramePr>
            <a:graphicFrameLocks noChangeAspect="1"/>
          </p:cNvGraphicFramePr>
          <p:nvPr>
            <p:extLst>
              <p:ext uri="{D42A27DB-BD31-4B8C-83A1-F6EECF244321}">
                <p14:modId xmlns:p14="http://schemas.microsoft.com/office/powerpoint/2010/main" val="3085023417"/>
              </p:ext>
            </p:extLst>
          </p:nvPr>
        </p:nvGraphicFramePr>
        <p:xfrm>
          <a:off x="897251" y="2355833"/>
          <a:ext cx="3121889" cy="2601574"/>
        </p:xfrm>
        <a:graphic>
          <a:graphicData uri="http://schemas.openxmlformats.org/presentationml/2006/ole">
            <mc:AlternateContent xmlns:mc="http://schemas.openxmlformats.org/markup-compatibility/2006">
              <mc:Choice xmlns:v="urn:schemas-microsoft-com:vml" Requires="v">
                <p:oleObj spid="_x0000_s29764" name="Acrobat Document" r:id="rId5" imgW="8229358" imgH="6857952" progId="AcroExch.Document.DC">
                  <p:embed/>
                </p:oleObj>
              </mc:Choice>
              <mc:Fallback>
                <p:oleObj name="Acrobat Document" r:id="rId5" imgW="8229358" imgH="6857952" progId="AcroExch.Document.DC">
                  <p:embed/>
                  <p:pic>
                    <p:nvPicPr>
                      <p:cNvPr id="0" name=""/>
                      <p:cNvPicPr/>
                      <p:nvPr/>
                    </p:nvPicPr>
                    <p:blipFill>
                      <a:blip r:embed="rId6"/>
                      <a:stretch>
                        <a:fillRect/>
                      </a:stretch>
                    </p:blipFill>
                    <p:spPr>
                      <a:xfrm>
                        <a:off x="897251" y="2355833"/>
                        <a:ext cx="3121889" cy="2601574"/>
                      </a:xfrm>
                      <a:prstGeom prst="rect">
                        <a:avLst/>
                      </a:prstGeom>
                    </p:spPr>
                  </p:pic>
                </p:oleObj>
              </mc:Fallback>
            </mc:AlternateContent>
          </a:graphicData>
        </a:graphic>
      </p:graphicFrame>
      <p:graphicFrame>
        <p:nvGraphicFramePr>
          <p:cNvPr id="16" name="对象 15"/>
          <p:cNvGraphicFramePr>
            <a:graphicFrameLocks noChangeAspect="1"/>
          </p:cNvGraphicFramePr>
          <p:nvPr>
            <p:extLst>
              <p:ext uri="{D42A27DB-BD31-4B8C-83A1-F6EECF244321}">
                <p14:modId xmlns:p14="http://schemas.microsoft.com/office/powerpoint/2010/main" val="2474758914"/>
              </p:ext>
            </p:extLst>
          </p:nvPr>
        </p:nvGraphicFramePr>
        <p:xfrm>
          <a:off x="5203834" y="2355833"/>
          <a:ext cx="3121889" cy="2601574"/>
        </p:xfrm>
        <a:graphic>
          <a:graphicData uri="http://schemas.openxmlformats.org/presentationml/2006/ole">
            <mc:AlternateContent xmlns:mc="http://schemas.openxmlformats.org/markup-compatibility/2006">
              <mc:Choice xmlns:v="urn:schemas-microsoft-com:vml" Requires="v">
                <p:oleObj spid="_x0000_s29765" name="Acrobat Document" r:id="rId7" imgW="8229358" imgH="6857952" progId="AcroExch.Document.DC">
                  <p:embed/>
                </p:oleObj>
              </mc:Choice>
              <mc:Fallback>
                <p:oleObj name="Acrobat Document" r:id="rId7" imgW="8229358" imgH="6857952" progId="AcroExch.Document.DC">
                  <p:embed/>
                  <p:pic>
                    <p:nvPicPr>
                      <p:cNvPr id="0" name=""/>
                      <p:cNvPicPr/>
                      <p:nvPr/>
                    </p:nvPicPr>
                    <p:blipFill>
                      <a:blip r:embed="rId8"/>
                      <a:stretch>
                        <a:fillRect/>
                      </a:stretch>
                    </p:blipFill>
                    <p:spPr>
                      <a:xfrm>
                        <a:off x="5203834" y="2355833"/>
                        <a:ext cx="3121889" cy="2601574"/>
                      </a:xfrm>
                      <a:prstGeom prst="rect">
                        <a:avLst/>
                      </a:prstGeom>
                    </p:spPr>
                  </p:pic>
                </p:oleObj>
              </mc:Fallback>
            </mc:AlternateContent>
          </a:graphicData>
        </a:graphic>
      </p:graphicFrame>
      <p:sp>
        <p:nvSpPr>
          <p:cNvPr id="24" name="TextBox 6"/>
          <p:cNvSpPr txBox="1"/>
          <p:nvPr/>
        </p:nvSpPr>
        <p:spPr>
          <a:xfrm>
            <a:off x="2144685" y="4874889"/>
            <a:ext cx="995105" cy="400110"/>
          </a:xfrm>
          <a:prstGeom prst="rect">
            <a:avLst/>
          </a:prstGeom>
          <a:noFill/>
        </p:spPr>
        <p:txBody>
          <a:bodyPr wrap="square" rtlCol="0">
            <a:spAutoFit/>
          </a:bodyPr>
          <a:lstStyle/>
          <a:p>
            <a:r>
              <a:rPr lang="en-US" altLang="zh-CN" sz="2000" dirty="0" smtClean="0">
                <a:solidFill>
                  <a:schemeClr val="tx1">
                    <a:lumMod val="75000"/>
                    <a:lumOff val="25000"/>
                  </a:schemeClr>
                </a:solidFill>
                <a:ea typeface="华文楷体" panose="02010600040101010101" pitchFamily="2" charset="-122"/>
              </a:rPr>
              <a:t>Area 1</a:t>
            </a:r>
            <a:endParaRPr lang="en-US" altLang="zh-CN" sz="2000" dirty="0">
              <a:solidFill>
                <a:schemeClr val="tx1">
                  <a:lumMod val="75000"/>
                  <a:lumOff val="25000"/>
                </a:schemeClr>
              </a:solidFill>
              <a:ea typeface="华文楷体" panose="02010600040101010101" pitchFamily="2" charset="-122"/>
            </a:endParaRPr>
          </a:p>
        </p:txBody>
      </p:sp>
      <p:sp>
        <p:nvSpPr>
          <p:cNvPr id="25" name="TextBox 6"/>
          <p:cNvSpPr txBox="1"/>
          <p:nvPr/>
        </p:nvSpPr>
        <p:spPr>
          <a:xfrm>
            <a:off x="6536733" y="4874889"/>
            <a:ext cx="995105" cy="400110"/>
          </a:xfrm>
          <a:prstGeom prst="rect">
            <a:avLst/>
          </a:prstGeom>
          <a:noFill/>
        </p:spPr>
        <p:txBody>
          <a:bodyPr wrap="square" rtlCol="0">
            <a:spAutoFit/>
          </a:bodyPr>
          <a:lstStyle/>
          <a:p>
            <a:r>
              <a:rPr lang="en-US" altLang="zh-CN" sz="2000" dirty="0" smtClean="0">
                <a:solidFill>
                  <a:schemeClr val="tx1">
                    <a:lumMod val="75000"/>
                    <a:lumOff val="25000"/>
                  </a:schemeClr>
                </a:solidFill>
                <a:ea typeface="华文楷体" panose="02010600040101010101" pitchFamily="2" charset="-122"/>
              </a:rPr>
              <a:t>Area 26</a:t>
            </a:r>
            <a:endParaRPr lang="en-US" altLang="zh-CN" sz="2000" dirty="0">
              <a:solidFill>
                <a:schemeClr val="tx1">
                  <a:lumMod val="75000"/>
                  <a:lumOff val="25000"/>
                </a:schemeClr>
              </a:solidFill>
              <a:ea typeface="华文楷体" panose="02010600040101010101" pitchFamily="2" charset="-122"/>
            </a:endParaRPr>
          </a:p>
        </p:txBody>
      </p:sp>
      <p:sp>
        <p:nvSpPr>
          <p:cNvPr id="18" name="TextBox 5"/>
          <p:cNvSpPr txBox="1"/>
          <p:nvPr/>
        </p:nvSpPr>
        <p:spPr>
          <a:xfrm>
            <a:off x="766169" y="1391910"/>
            <a:ext cx="7358655" cy="646331"/>
          </a:xfrm>
          <a:prstGeom prst="rect">
            <a:avLst/>
          </a:prstGeom>
          <a:noFill/>
        </p:spPr>
        <p:txBody>
          <a:bodyPr wrap="square" rtlCol="0">
            <a:spAutoFit/>
          </a:bodyPr>
          <a:lstStyle/>
          <a:p>
            <a:r>
              <a:rPr lang="en-US" altLang="zh-CN" sz="3600" b="1" dirty="0" smtClean="0">
                <a:solidFill>
                  <a:schemeClr val="tx1">
                    <a:lumMod val="75000"/>
                    <a:lumOff val="25000"/>
                  </a:schemeClr>
                </a:solidFill>
                <a:ea typeface="华文楷体" panose="02010600040101010101" pitchFamily="2" charset="-122"/>
              </a:rPr>
              <a:t>Effects of Embedding</a:t>
            </a:r>
            <a:endParaRPr lang="zh-CN" altLang="en-US" sz="3600" b="1" dirty="0">
              <a:solidFill>
                <a:schemeClr val="tx1">
                  <a:lumMod val="75000"/>
                  <a:lumOff val="25000"/>
                </a:schemeClr>
              </a:solidFill>
              <a:ea typeface="华文楷体" panose="02010600040101010101" pitchFamily="2" charset="-122"/>
            </a:endParaRPr>
          </a:p>
        </p:txBody>
      </p:sp>
      <p:grpSp>
        <p:nvGrpSpPr>
          <p:cNvPr id="19" name="组合 18"/>
          <p:cNvGrpSpPr/>
          <p:nvPr/>
        </p:nvGrpSpPr>
        <p:grpSpPr>
          <a:xfrm rot="10800000">
            <a:off x="7687485" y="1571059"/>
            <a:ext cx="638547" cy="288032"/>
            <a:chOff x="1483073" y="1052736"/>
            <a:chExt cx="638547" cy="288032"/>
          </a:xfrm>
        </p:grpSpPr>
        <p:sp>
          <p:nvSpPr>
            <p:cNvPr id="20" name="椭圆 7"/>
            <p:cNvSpPr/>
            <p:nvPr/>
          </p:nvSpPr>
          <p:spPr>
            <a:xfrm>
              <a:off x="1483073" y="1052736"/>
              <a:ext cx="288032" cy="28803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华文楷体" panose="02010600040101010101" pitchFamily="2" charset="-122"/>
              </a:endParaRPr>
            </a:p>
          </p:txBody>
        </p:sp>
        <p:sp>
          <p:nvSpPr>
            <p:cNvPr id="21" name="椭圆 8"/>
            <p:cNvSpPr/>
            <p:nvPr/>
          </p:nvSpPr>
          <p:spPr>
            <a:xfrm>
              <a:off x="1833588" y="1052736"/>
              <a:ext cx="288032" cy="28803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华文楷体" panose="02010600040101010101" pitchFamily="2" charset="-122"/>
              </a:endParaRPr>
            </a:p>
          </p:txBody>
        </p:sp>
      </p:grpSp>
      <p:sp>
        <p:nvSpPr>
          <p:cNvPr id="22" name="TextBox 6"/>
          <p:cNvSpPr txBox="1"/>
          <p:nvPr/>
        </p:nvSpPr>
        <p:spPr>
          <a:xfrm>
            <a:off x="897251" y="5478530"/>
            <a:ext cx="7953955" cy="830997"/>
          </a:xfrm>
          <a:prstGeom prst="rect">
            <a:avLst/>
          </a:prstGeom>
          <a:noFill/>
        </p:spPr>
        <p:txBody>
          <a:bodyPr wrap="square" rtlCol="0">
            <a:spAutoFit/>
          </a:bodyPr>
          <a:lstStyle/>
          <a:p>
            <a:pPr>
              <a:spcAft>
                <a:spcPts val="600"/>
              </a:spcAft>
            </a:pPr>
            <a:r>
              <a:rPr lang="en-US" altLang="zh-CN" sz="2400" dirty="0" smtClean="0">
                <a:solidFill>
                  <a:schemeClr val="tx1">
                    <a:lumMod val="75000"/>
                    <a:lumOff val="25000"/>
                  </a:schemeClr>
                </a:solidFill>
                <a:ea typeface="华文楷体" panose="02010600040101010101" pitchFamily="2" charset="-122"/>
              </a:rPr>
              <a:t>We visualize the weight vectors in two different areas at Tuesday and Sunday.</a:t>
            </a:r>
            <a:endParaRPr lang="en-US" altLang="zh-CN" sz="2400" dirty="0">
              <a:solidFill>
                <a:schemeClr val="tx1">
                  <a:lumMod val="75000"/>
                  <a:lumOff val="25000"/>
                </a:schemeClr>
              </a:solidFill>
              <a:ea typeface="华文楷体" panose="02010600040101010101" pitchFamily="2" charset="-122"/>
            </a:endParaRPr>
          </a:p>
        </p:txBody>
      </p:sp>
    </p:spTree>
    <p:extLst>
      <p:ext uri="{BB962C8B-B14F-4D97-AF65-F5344CB8AC3E}">
        <p14:creationId xmlns:p14="http://schemas.microsoft.com/office/powerpoint/2010/main" val="57839172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extBox 5"/>
          <p:cNvSpPr txBox="1"/>
          <p:nvPr/>
        </p:nvSpPr>
        <p:spPr>
          <a:xfrm>
            <a:off x="766169" y="1391910"/>
            <a:ext cx="7358655" cy="646331"/>
          </a:xfrm>
          <a:prstGeom prst="rect">
            <a:avLst/>
          </a:prstGeom>
          <a:noFill/>
        </p:spPr>
        <p:txBody>
          <a:bodyPr wrap="square" rtlCol="0">
            <a:spAutoFit/>
          </a:bodyPr>
          <a:lstStyle/>
          <a:p>
            <a:r>
              <a:rPr lang="en-US" altLang="zh-CN" sz="3600" b="1" dirty="0" smtClean="0">
                <a:solidFill>
                  <a:schemeClr val="tx1">
                    <a:lumMod val="75000"/>
                    <a:lumOff val="25000"/>
                  </a:schemeClr>
                </a:solidFill>
                <a:ea typeface="华文楷体" panose="02010600040101010101" pitchFamily="2" charset="-122"/>
              </a:rPr>
              <a:t>Residual links</a:t>
            </a:r>
            <a:endParaRPr lang="zh-CN" altLang="en-US" sz="3600" b="1" dirty="0">
              <a:solidFill>
                <a:schemeClr val="tx1">
                  <a:lumMod val="75000"/>
                  <a:lumOff val="25000"/>
                </a:schemeClr>
              </a:solidFill>
              <a:ea typeface="华文楷体" panose="02010600040101010101" pitchFamily="2" charset="-122"/>
            </a:endParaRPr>
          </a:p>
        </p:txBody>
      </p:sp>
      <p:sp>
        <p:nvSpPr>
          <p:cNvPr id="6" name="矩形 5"/>
          <p:cNvSpPr/>
          <p:nvPr/>
        </p:nvSpPr>
        <p:spPr>
          <a:xfrm rot="10800000">
            <a:off x="478138" y="1571059"/>
            <a:ext cx="288032" cy="288032"/>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华文楷体" panose="02010600040101010101" pitchFamily="2" charset="-122"/>
            </a:endParaRPr>
          </a:p>
        </p:txBody>
      </p:sp>
      <p:grpSp>
        <p:nvGrpSpPr>
          <p:cNvPr id="7" name="组合 6"/>
          <p:cNvGrpSpPr/>
          <p:nvPr/>
        </p:nvGrpSpPr>
        <p:grpSpPr>
          <a:xfrm rot="10800000">
            <a:off x="7167004" y="1533147"/>
            <a:ext cx="638547" cy="288032"/>
            <a:chOff x="1483073" y="1052736"/>
            <a:chExt cx="638547" cy="288032"/>
          </a:xfrm>
        </p:grpSpPr>
        <p:sp>
          <p:nvSpPr>
            <p:cNvPr id="8" name="椭圆 7"/>
            <p:cNvSpPr/>
            <p:nvPr/>
          </p:nvSpPr>
          <p:spPr>
            <a:xfrm>
              <a:off x="1483073" y="1052736"/>
              <a:ext cx="288032" cy="28803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华文楷体" panose="02010600040101010101" pitchFamily="2" charset="-122"/>
              </a:endParaRPr>
            </a:p>
          </p:txBody>
        </p:sp>
        <p:sp>
          <p:nvSpPr>
            <p:cNvPr id="9" name="椭圆 8"/>
            <p:cNvSpPr/>
            <p:nvPr/>
          </p:nvSpPr>
          <p:spPr>
            <a:xfrm>
              <a:off x="1833588" y="1052736"/>
              <a:ext cx="288032" cy="28803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华文楷体" panose="02010600040101010101" pitchFamily="2" charset="-122"/>
              </a:endParaRPr>
            </a:p>
          </p:txBody>
        </p:sp>
      </p:grpSp>
      <p:cxnSp>
        <p:nvCxnSpPr>
          <p:cNvPr id="32" name="直接连接符 31"/>
          <p:cNvCxnSpPr/>
          <p:nvPr/>
        </p:nvCxnSpPr>
        <p:spPr>
          <a:xfrm>
            <a:off x="8849203" y="1514901"/>
            <a:ext cx="0" cy="1522987"/>
          </a:xfrm>
          <a:prstGeom prst="line">
            <a:avLst/>
          </a:prstGeom>
          <a:ln w="38100">
            <a:solidFill>
              <a:srgbClr val="5C307D"/>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690984" y="6627119"/>
            <a:ext cx="7968269"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8" name="矩形 37"/>
          <p:cNvSpPr/>
          <p:nvPr/>
        </p:nvSpPr>
        <p:spPr>
          <a:xfrm>
            <a:off x="-13648" y="0"/>
            <a:ext cx="9157648" cy="1202643"/>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9" name="图片 38"/>
          <p:cNvPicPr>
            <a:picLocks noChangeAspect="1"/>
          </p:cNvPicPr>
          <p:nvPr/>
        </p:nvPicPr>
        <p:blipFill>
          <a:blip r:embed="rId4" cstate="print">
            <a:clrChange>
              <a:clrFrom>
                <a:srgbClr val="FFFFFF"/>
              </a:clrFrom>
              <a:clrTo>
                <a:srgbClr val="FFFFFF">
                  <a:alpha val="0"/>
                </a:srgbClr>
              </a:clrTo>
            </a:clrChange>
            <a:lum bright="70000" contrast="-70000"/>
            <a:extLst>
              <a:ext uri="{28A0092B-C50C-407E-A947-70E740481C1C}">
                <a14:useLocalDpi xmlns:a14="http://schemas.microsoft.com/office/drawing/2010/main" val="0"/>
              </a:ext>
            </a:extLst>
          </a:blip>
          <a:stretch>
            <a:fillRect/>
          </a:stretch>
        </p:blipFill>
        <p:spPr>
          <a:xfrm>
            <a:off x="0" y="0"/>
            <a:ext cx="2870282" cy="1214651"/>
          </a:xfrm>
          <a:prstGeom prst="rect">
            <a:avLst/>
          </a:prstGeom>
        </p:spPr>
      </p:pic>
      <p:grpSp>
        <p:nvGrpSpPr>
          <p:cNvPr id="40" name="组合 39"/>
          <p:cNvGrpSpPr/>
          <p:nvPr/>
        </p:nvGrpSpPr>
        <p:grpSpPr>
          <a:xfrm>
            <a:off x="0" y="1305569"/>
            <a:ext cx="9144000" cy="56736"/>
            <a:chOff x="30834" y="1305568"/>
            <a:chExt cx="8816454" cy="66133"/>
          </a:xfrm>
        </p:grpSpPr>
        <p:sp>
          <p:nvSpPr>
            <p:cNvPr id="41" name="矩形 40"/>
            <p:cNvSpPr/>
            <p:nvPr/>
          </p:nvSpPr>
          <p:spPr>
            <a:xfrm>
              <a:off x="30834" y="1305568"/>
              <a:ext cx="5800300" cy="6598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p:cNvSpPr/>
            <p:nvPr/>
          </p:nvSpPr>
          <p:spPr>
            <a:xfrm>
              <a:off x="5886861" y="1305712"/>
              <a:ext cx="2960427" cy="6598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8" name="TextBox 6"/>
          <p:cNvSpPr txBox="1"/>
          <p:nvPr/>
        </p:nvSpPr>
        <p:spPr>
          <a:xfrm>
            <a:off x="335348" y="2563079"/>
            <a:ext cx="4587464" cy="2923877"/>
          </a:xfrm>
          <a:prstGeom prst="rect">
            <a:avLst/>
          </a:prstGeom>
          <a:noFill/>
        </p:spPr>
        <p:txBody>
          <a:bodyPr wrap="square" rtlCol="0">
            <a:spAutoFit/>
          </a:bodyPr>
          <a:lstStyle/>
          <a:p>
            <a:pPr marL="342900" indent="-342900">
              <a:spcAft>
                <a:spcPts val="600"/>
              </a:spcAft>
              <a:buFont typeface="Wingdings" panose="05000000000000000000" pitchFamily="2" charset="2"/>
              <a:buChar char="n"/>
            </a:pPr>
            <a:r>
              <a:rPr lang="en-US" altLang="zh-CN" sz="2400" dirty="0" smtClean="0">
                <a:solidFill>
                  <a:schemeClr val="tx1">
                    <a:lumMod val="75000"/>
                    <a:lumOff val="25000"/>
                  </a:schemeClr>
                </a:solidFill>
                <a:ea typeface="华文楷体" panose="02010600040101010101" pitchFamily="2" charset="-122"/>
              </a:rPr>
              <a:t>Weather </a:t>
            </a:r>
            <a:r>
              <a:rPr lang="en-US" altLang="zh-CN" sz="2400" dirty="0">
                <a:solidFill>
                  <a:schemeClr val="tx1">
                    <a:lumMod val="75000"/>
                    <a:lumOff val="25000"/>
                  </a:schemeClr>
                </a:solidFill>
                <a:ea typeface="华文楷体" panose="02010600040101010101" pitchFamily="2" charset="-122"/>
              </a:rPr>
              <a:t>Block</a:t>
            </a:r>
          </a:p>
          <a:p>
            <a:pPr marL="342900" indent="-342900">
              <a:spcAft>
                <a:spcPts val="600"/>
              </a:spcAft>
              <a:buFont typeface="Wingdings" panose="05000000000000000000" pitchFamily="2" charset="2"/>
              <a:buChar char="n"/>
            </a:pPr>
            <a:r>
              <a:rPr lang="en-US" altLang="zh-CN" sz="2400" dirty="0" smtClean="0">
                <a:solidFill>
                  <a:schemeClr val="tx1">
                    <a:lumMod val="75000"/>
                    <a:lumOff val="25000"/>
                  </a:schemeClr>
                </a:solidFill>
                <a:ea typeface="华文楷体" panose="02010600040101010101" pitchFamily="2" charset="-122"/>
              </a:rPr>
              <a:t>Residual link</a:t>
            </a:r>
            <a:endParaRPr lang="en-US" altLang="zh-CN" sz="2400" dirty="0">
              <a:solidFill>
                <a:schemeClr val="tx1">
                  <a:lumMod val="75000"/>
                  <a:lumOff val="25000"/>
                </a:schemeClr>
              </a:solidFill>
              <a:ea typeface="华文楷体" panose="02010600040101010101" pitchFamily="2" charset="-122"/>
            </a:endParaRPr>
          </a:p>
          <a:p>
            <a:pPr marL="452438" lvl="1" indent="-171450">
              <a:spcAft>
                <a:spcPts val="600"/>
              </a:spcAft>
              <a:buFont typeface="Arial" panose="020B0604020202020204" pitchFamily="34" charset="0"/>
              <a:buChar char="•"/>
            </a:pPr>
            <a:r>
              <a:rPr lang="en-US" altLang="zh-CN" sz="2400" dirty="0" smtClean="0">
                <a:solidFill>
                  <a:schemeClr val="tx1">
                    <a:lumMod val="75000"/>
                    <a:lumOff val="25000"/>
                  </a:schemeClr>
                </a:solidFill>
                <a:ea typeface="华文楷体" panose="02010600040101010101" pitchFamily="2" charset="-122"/>
              </a:rPr>
              <a:t>Take </a:t>
            </a:r>
            <a:r>
              <a:rPr lang="en-US" altLang="zh-CN" sz="2400" dirty="0">
                <a:solidFill>
                  <a:schemeClr val="tx1">
                    <a:lumMod val="75000"/>
                    <a:lumOff val="25000"/>
                  </a:schemeClr>
                </a:solidFill>
                <a:ea typeface="华文楷体" panose="02010600040101010101" pitchFamily="2" charset="-122"/>
              </a:rPr>
              <a:t>the output </a:t>
            </a:r>
            <a:r>
              <a:rPr lang="en-US" altLang="zh-CN" sz="2400" dirty="0" smtClean="0">
                <a:solidFill>
                  <a:schemeClr val="tx1">
                    <a:lumMod val="75000"/>
                    <a:lumOff val="25000"/>
                  </a:schemeClr>
                </a:solidFill>
                <a:ea typeface="华文楷体" panose="02010600040101010101" pitchFamily="2" charset="-122"/>
              </a:rPr>
              <a:t>of weather block as </a:t>
            </a:r>
            <a:r>
              <a:rPr lang="en-US" altLang="zh-CN" sz="2400" dirty="0">
                <a:solidFill>
                  <a:schemeClr val="tx1">
                    <a:lumMod val="75000"/>
                    <a:lumOff val="25000"/>
                  </a:schemeClr>
                </a:solidFill>
                <a:ea typeface="华文楷体" panose="02010600040101010101" pitchFamily="2" charset="-122"/>
              </a:rPr>
              <a:t>the “residual”</a:t>
            </a:r>
          </a:p>
          <a:p>
            <a:pPr marL="452438" lvl="1" indent="-171450">
              <a:spcAft>
                <a:spcPts val="600"/>
              </a:spcAft>
              <a:buFont typeface="Arial" panose="020B0604020202020204" pitchFamily="34" charset="0"/>
              <a:buChar char="•"/>
            </a:pPr>
            <a:r>
              <a:rPr lang="en-US" altLang="zh-CN" sz="2400" dirty="0" smtClean="0">
                <a:solidFill>
                  <a:schemeClr val="tx1">
                    <a:lumMod val="75000"/>
                    <a:lumOff val="25000"/>
                  </a:schemeClr>
                </a:solidFill>
                <a:ea typeface="华文楷体" panose="02010600040101010101" pitchFamily="2" charset="-122"/>
              </a:rPr>
              <a:t>Makes </a:t>
            </a:r>
            <a:r>
              <a:rPr lang="en-US" altLang="zh-CN" sz="2400" dirty="0">
                <a:solidFill>
                  <a:schemeClr val="tx1">
                    <a:lumMod val="75000"/>
                    <a:lumOff val="25000"/>
                  </a:schemeClr>
                </a:solidFill>
                <a:ea typeface="华文楷体" panose="02010600040101010101" pitchFamily="2" charset="-122"/>
              </a:rPr>
              <a:t>the model more </a:t>
            </a:r>
            <a:r>
              <a:rPr lang="en-US" altLang="zh-CN" sz="2400" dirty="0" smtClean="0">
                <a:solidFill>
                  <a:schemeClr val="tx1">
                    <a:lumMod val="75000"/>
                    <a:lumOff val="25000"/>
                  </a:schemeClr>
                </a:solidFill>
                <a:ea typeface="华文楷体" panose="02010600040101010101" pitchFamily="2" charset="-122"/>
              </a:rPr>
              <a:t>flexible to incorporate new data</a:t>
            </a:r>
            <a:endParaRPr lang="en-US" altLang="zh-CN" sz="2400" dirty="0">
              <a:solidFill>
                <a:schemeClr val="tx1">
                  <a:lumMod val="75000"/>
                  <a:lumOff val="25000"/>
                </a:schemeClr>
              </a:solidFill>
              <a:ea typeface="华文楷体" panose="02010600040101010101" pitchFamily="2" charset="-122"/>
            </a:endParaRPr>
          </a:p>
          <a:p>
            <a:pPr marL="342900" indent="-342900">
              <a:buFont typeface="Arial" panose="020B0604020202020204" pitchFamily="34" charset="0"/>
              <a:buChar char="•"/>
            </a:pPr>
            <a:endParaRPr lang="en-US" altLang="zh-CN" sz="2000" dirty="0">
              <a:solidFill>
                <a:schemeClr val="tx1">
                  <a:lumMod val="75000"/>
                  <a:lumOff val="25000"/>
                </a:schemeClr>
              </a:solidFill>
              <a:ea typeface="华文楷体" panose="02010600040101010101" pitchFamily="2" charset="-122"/>
            </a:endParaRPr>
          </a:p>
        </p:txBody>
      </p:sp>
      <p:graphicFrame>
        <p:nvGraphicFramePr>
          <p:cNvPr id="4" name="对象 3"/>
          <p:cNvGraphicFramePr>
            <a:graphicFrameLocks noChangeAspect="1"/>
          </p:cNvGraphicFramePr>
          <p:nvPr>
            <p:extLst>
              <p:ext uri="{D42A27DB-BD31-4B8C-83A1-F6EECF244321}">
                <p14:modId xmlns:p14="http://schemas.microsoft.com/office/powerpoint/2010/main" val="3698915484"/>
              </p:ext>
            </p:extLst>
          </p:nvPr>
        </p:nvGraphicFramePr>
        <p:xfrm>
          <a:off x="5057148" y="2124097"/>
          <a:ext cx="3741275" cy="4502897"/>
        </p:xfrm>
        <a:graphic>
          <a:graphicData uri="http://schemas.openxmlformats.org/presentationml/2006/ole">
            <mc:AlternateContent xmlns:mc="http://schemas.openxmlformats.org/markup-compatibility/2006">
              <mc:Choice xmlns:v="urn:schemas-microsoft-com:vml" Requires="v">
                <p:oleObj spid="_x0000_s19620" name="Visio" r:id="rId5" imgW="7754711" imgH="9332247" progId="Visio.Drawing.11">
                  <p:embed/>
                </p:oleObj>
              </mc:Choice>
              <mc:Fallback>
                <p:oleObj name="Visio" r:id="rId5" imgW="7754711" imgH="9332247" progId="Visio.Drawing.11">
                  <p:embed/>
                  <p:pic>
                    <p:nvPicPr>
                      <p:cNvPr id="0" name=""/>
                      <p:cNvPicPr/>
                      <p:nvPr/>
                    </p:nvPicPr>
                    <p:blipFill>
                      <a:blip r:embed="rId6"/>
                      <a:stretch>
                        <a:fillRect/>
                      </a:stretch>
                    </p:blipFill>
                    <p:spPr>
                      <a:xfrm>
                        <a:off x="5057148" y="2124097"/>
                        <a:ext cx="3741275" cy="4502897"/>
                      </a:xfrm>
                      <a:prstGeom prst="rect">
                        <a:avLst/>
                      </a:prstGeom>
                    </p:spPr>
                  </p:pic>
                </p:oleObj>
              </mc:Fallback>
            </mc:AlternateContent>
          </a:graphicData>
        </a:graphic>
      </p:graphicFrame>
      <p:cxnSp>
        <p:nvCxnSpPr>
          <p:cNvPr id="19" name="直接箭头连接符 18"/>
          <p:cNvCxnSpPr/>
          <p:nvPr/>
        </p:nvCxnSpPr>
        <p:spPr>
          <a:xfrm>
            <a:off x="3845859" y="4087906"/>
            <a:ext cx="2864222" cy="107123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矩形 12"/>
          <p:cNvSpPr/>
          <p:nvPr/>
        </p:nvSpPr>
        <p:spPr>
          <a:xfrm>
            <a:off x="5105273" y="5283792"/>
            <a:ext cx="1652933" cy="29082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01116528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extBox 5"/>
          <p:cNvSpPr txBox="1"/>
          <p:nvPr/>
        </p:nvSpPr>
        <p:spPr>
          <a:xfrm>
            <a:off x="766169" y="1391910"/>
            <a:ext cx="7358655" cy="646331"/>
          </a:xfrm>
          <a:prstGeom prst="rect">
            <a:avLst/>
          </a:prstGeom>
          <a:noFill/>
        </p:spPr>
        <p:txBody>
          <a:bodyPr wrap="square" rtlCol="0">
            <a:spAutoFit/>
          </a:bodyPr>
          <a:lstStyle/>
          <a:p>
            <a:r>
              <a:rPr lang="en-US" altLang="zh-CN" sz="3600" b="1" dirty="0" smtClean="0">
                <a:solidFill>
                  <a:schemeClr val="tx1">
                    <a:lumMod val="75000"/>
                    <a:lumOff val="25000"/>
                  </a:schemeClr>
                </a:solidFill>
                <a:ea typeface="华文楷体" panose="02010600040101010101" pitchFamily="2" charset="-122"/>
              </a:rPr>
              <a:t>Deep Residual Networks</a:t>
            </a:r>
            <a:r>
              <a:rPr lang="en-US" altLang="zh-CN" sz="3600" b="1" baseline="30000" dirty="0" smtClean="0">
                <a:solidFill>
                  <a:schemeClr val="tx1">
                    <a:lumMod val="75000"/>
                    <a:lumOff val="25000"/>
                  </a:schemeClr>
                </a:solidFill>
                <a:ea typeface="华文楷体" panose="02010600040101010101" pitchFamily="2" charset="-122"/>
              </a:rPr>
              <a:t>1</a:t>
            </a:r>
            <a:endParaRPr lang="zh-CN" altLang="en-US" sz="3600" b="1" baseline="30000" dirty="0">
              <a:solidFill>
                <a:schemeClr val="tx1">
                  <a:lumMod val="75000"/>
                  <a:lumOff val="25000"/>
                </a:schemeClr>
              </a:solidFill>
              <a:ea typeface="华文楷体" panose="02010600040101010101" pitchFamily="2" charset="-122"/>
            </a:endParaRPr>
          </a:p>
        </p:txBody>
      </p:sp>
      <p:sp>
        <p:nvSpPr>
          <p:cNvPr id="6" name="矩形 5"/>
          <p:cNvSpPr/>
          <p:nvPr/>
        </p:nvSpPr>
        <p:spPr>
          <a:xfrm rot="10800000">
            <a:off x="478138" y="1571059"/>
            <a:ext cx="288032" cy="288032"/>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华文楷体" panose="02010600040101010101" pitchFamily="2" charset="-122"/>
            </a:endParaRPr>
          </a:p>
        </p:txBody>
      </p:sp>
      <p:grpSp>
        <p:nvGrpSpPr>
          <p:cNvPr id="7" name="组合 6"/>
          <p:cNvGrpSpPr/>
          <p:nvPr/>
        </p:nvGrpSpPr>
        <p:grpSpPr>
          <a:xfrm rot="10800000">
            <a:off x="6194286" y="1571059"/>
            <a:ext cx="638547" cy="288032"/>
            <a:chOff x="1483073" y="1052736"/>
            <a:chExt cx="638547" cy="288032"/>
          </a:xfrm>
        </p:grpSpPr>
        <p:sp>
          <p:nvSpPr>
            <p:cNvPr id="8" name="椭圆 7"/>
            <p:cNvSpPr/>
            <p:nvPr/>
          </p:nvSpPr>
          <p:spPr>
            <a:xfrm>
              <a:off x="1483073" y="1052736"/>
              <a:ext cx="288032" cy="28803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华文楷体" panose="02010600040101010101" pitchFamily="2" charset="-122"/>
              </a:endParaRPr>
            </a:p>
          </p:txBody>
        </p:sp>
        <p:sp>
          <p:nvSpPr>
            <p:cNvPr id="9" name="椭圆 8"/>
            <p:cNvSpPr/>
            <p:nvPr/>
          </p:nvSpPr>
          <p:spPr>
            <a:xfrm>
              <a:off x="1833588" y="1052736"/>
              <a:ext cx="288032" cy="28803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华文楷体" panose="02010600040101010101" pitchFamily="2" charset="-122"/>
              </a:endParaRPr>
            </a:p>
          </p:txBody>
        </p:sp>
      </p:grpSp>
      <p:cxnSp>
        <p:nvCxnSpPr>
          <p:cNvPr id="32" name="直接连接符 31"/>
          <p:cNvCxnSpPr/>
          <p:nvPr/>
        </p:nvCxnSpPr>
        <p:spPr>
          <a:xfrm>
            <a:off x="8849203" y="1514901"/>
            <a:ext cx="0" cy="1522987"/>
          </a:xfrm>
          <a:prstGeom prst="line">
            <a:avLst/>
          </a:prstGeom>
          <a:ln w="38100">
            <a:solidFill>
              <a:srgbClr val="5C307D"/>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622154" y="6370699"/>
            <a:ext cx="7968269"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8" name="矩形 37"/>
          <p:cNvSpPr/>
          <p:nvPr/>
        </p:nvSpPr>
        <p:spPr>
          <a:xfrm>
            <a:off x="-13648" y="0"/>
            <a:ext cx="9157648" cy="1202643"/>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9" name="图片 38"/>
          <p:cNvPicPr>
            <a:picLocks noChangeAspect="1"/>
          </p:cNvPicPr>
          <p:nvPr/>
        </p:nvPicPr>
        <p:blipFill>
          <a:blip r:embed="rId4" cstate="print">
            <a:clrChange>
              <a:clrFrom>
                <a:srgbClr val="FFFFFF"/>
              </a:clrFrom>
              <a:clrTo>
                <a:srgbClr val="FFFFFF">
                  <a:alpha val="0"/>
                </a:srgbClr>
              </a:clrTo>
            </a:clrChange>
            <a:lum bright="70000" contrast="-70000"/>
            <a:extLst>
              <a:ext uri="{28A0092B-C50C-407E-A947-70E740481C1C}">
                <a14:useLocalDpi xmlns:a14="http://schemas.microsoft.com/office/drawing/2010/main" val="0"/>
              </a:ext>
            </a:extLst>
          </a:blip>
          <a:stretch>
            <a:fillRect/>
          </a:stretch>
        </p:blipFill>
        <p:spPr>
          <a:xfrm>
            <a:off x="0" y="0"/>
            <a:ext cx="2870282" cy="1214651"/>
          </a:xfrm>
          <a:prstGeom prst="rect">
            <a:avLst/>
          </a:prstGeom>
        </p:spPr>
      </p:pic>
      <p:grpSp>
        <p:nvGrpSpPr>
          <p:cNvPr id="40" name="组合 39"/>
          <p:cNvGrpSpPr/>
          <p:nvPr/>
        </p:nvGrpSpPr>
        <p:grpSpPr>
          <a:xfrm>
            <a:off x="0" y="1305569"/>
            <a:ext cx="9144000" cy="56736"/>
            <a:chOff x="30834" y="1305568"/>
            <a:chExt cx="8816454" cy="66133"/>
          </a:xfrm>
        </p:grpSpPr>
        <p:sp>
          <p:nvSpPr>
            <p:cNvPr id="41" name="矩形 40"/>
            <p:cNvSpPr/>
            <p:nvPr/>
          </p:nvSpPr>
          <p:spPr>
            <a:xfrm>
              <a:off x="30834" y="1305568"/>
              <a:ext cx="5800300" cy="6598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p:cNvSpPr/>
            <p:nvPr/>
          </p:nvSpPr>
          <p:spPr>
            <a:xfrm>
              <a:off x="5886861" y="1305712"/>
              <a:ext cx="2960427" cy="6598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8" name="TextBox 6"/>
          <p:cNvSpPr txBox="1"/>
          <p:nvPr/>
        </p:nvSpPr>
        <p:spPr>
          <a:xfrm>
            <a:off x="333216" y="2213282"/>
            <a:ext cx="5682575" cy="1354217"/>
          </a:xfrm>
          <a:prstGeom prst="rect">
            <a:avLst/>
          </a:prstGeom>
          <a:noFill/>
        </p:spPr>
        <p:txBody>
          <a:bodyPr wrap="square" rtlCol="0">
            <a:spAutoFit/>
          </a:bodyPr>
          <a:lstStyle/>
          <a:p>
            <a:pPr marL="342900" indent="-342900">
              <a:spcAft>
                <a:spcPts val="600"/>
              </a:spcAft>
              <a:buFont typeface="Arial" panose="020B0604020202020204" pitchFamily="34" charset="0"/>
              <a:buChar char="•"/>
            </a:pPr>
            <a:r>
              <a:rPr lang="en-US" altLang="zh-CN" sz="2400" dirty="0">
                <a:solidFill>
                  <a:schemeClr val="tx1">
                    <a:lumMod val="75000"/>
                    <a:lumOff val="25000"/>
                  </a:schemeClr>
                </a:solidFill>
                <a:ea typeface="华文楷体" panose="02010600040101010101" pitchFamily="2" charset="-122"/>
              </a:rPr>
              <a:t>Train very deep neural </a:t>
            </a:r>
            <a:r>
              <a:rPr lang="en-US" altLang="zh-CN" sz="2400" dirty="0" smtClean="0">
                <a:solidFill>
                  <a:schemeClr val="tx1">
                    <a:lumMod val="75000"/>
                    <a:lumOff val="25000"/>
                  </a:schemeClr>
                </a:solidFill>
                <a:ea typeface="华文楷体" panose="02010600040101010101" pitchFamily="2" charset="-122"/>
              </a:rPr>
              <a:t>network</a:t>
            </a:r>
          </a:p>
          <a:p>
            <a:pPr lvl="1">
              <a:spcAft>
                <a:spcPts val="600"/>
              </a:spcAft>
            </a:pPr>
            <a:r>
              <a:rPr lang="en-US" altLang="zh-CN" sz="2400" dirty="0" smtClean="0">
                <a:solidFill>
                  <a:schemeClr val="tx1">
                    <a:lumMod val="75000"/>
                    <a:lumOff val="25000"/>
                  </a:schemeClr>
                </a:solidFill>
                <a:ea typeface="华文楷体" panose="02010600040101010101" pitchFamily="2" charset="-122"/>
              </a:rPr>
              <a:t>-  Gradient </a:t>
            </a:r>
            <a:r>
              <a:rPr lang="en-US" altLang="zh-CN" sz="2400" dirty="0">
                <a:solidFill>
                  <a:schemeClr val="tx1">
                    <a:lumMod val="75000"/>
                    <a:lumOff val="25000"/>
                  </a:schemeClr>
                </a:solidFill>
                <a:ea typeface="华文楷体" panose="02010600040101010101" pitchFamily="2" charset="-122"/>
              </a:rPr>
              <a:t>vanishing/exploding </a:t>
            </a:r>
            <a:r>
              <a:rPr lang="en-US" altLang="zh-CN" sz="2400" dirty="0" smtClean="0">
                <a:solidFill>
                  <a:schemeClr val="tx1">
                    <a:lumMod val="75000"/>
                    <a:lumOff val="25000"/>
                  </a:schemeClr>
                </a:solidFill>
                <a:ea typeface="华文楷体" panose="02010600040101010101" pitchFamily="2" charset="-122"/>
              </a:rPr>
              <a:t>problem</a:t>
            </a:r>
            <a:endParaRPr lang="en-US" altLang="zh-CN" sz="2400" dirty="0">
              <a:solidFill>
                <a:schemeClr val="tx1">
                  <a:lumMod val="75000"/>
                  <a:lumOff val="25000"/>
                </a:schemeClr>
              </a:solidFill>
              <a:ea typeface="华文楷体" panose="02010600040101010101" pitchFamily="2" charset="-122"/>
            </a:endParaRPr>
          </a:p>
          <a:p>
            <a:pPr marL="342900" indent="-342900">
              <a:spcAft>
                <a:spcPts val="600"/>
              </a:spcAft>
              <a:buFont typeface="Arial" panose="020B0604020202020204" pitchFamily="34" charset="0"/>
              <a:buChar char="•"/>
            </a:pPr>
            <a:r>
              <a:rPr lang="en-US" altLang="zh-CN" sz="2400" dirty="0" smtClean="0">
                <a:solidFill>
                  <a:schemeClr val="tx1">
                    <a:lumMod val="75000"/>
                    <a:lumOff val="25000"/>
                  </a:schemeClr>
                </a:solidFill>
                <a:ea typeface="华文楷体" panose="02010600040101010101" pitchFamily="2" charset="-122"/>
              </a:rPr>
              <a:t>Add connections between layers</a:t>
            </a:r>
          </a:p>
        </p:txBody>
      </p:sp>
      <p:graphicFrame>
        <p:nvGraphicFramePr>
          <p:cNvPr id="3" name="对象 2"/>
          <p:cNvGraphicFramePr>
            <a:graphicFrameLocks noChangeAspect="1"/>
          </p:cNvGraphicFramePr>
          <p:nvPr>
            <p:extLst>
              <p:ext uri="{D42A27DB-BD31-4B8C-83A1-F6EECF244321}">
                <p14:modId xmlns:p14="http://schemas.microsoft.com/office/powerpoint/2010/main" val="1924787026"/>
              </p:ext>
            </p:extLst>
          </p:nvPr>
        </p:nvGraphicFramePr>
        <p:xfrm>
          <a:off x="1830908" y="3911352"/>
          <a:ext cx="2078748" cy="2174816"/>
        </p:xfrm>
        <a:graphic>
          <a:graphicData uri="http://schemas.openxmlformats.org/presentationml/2006/ole">
            <mc:AlternateContent xmlns:mc="http://schemas.openxmlformats.org/markup-compatibility/2006">
              <mc:Choice xmlns:v="urn:schemas-microsoft-com:vml" Requires="v">
                <p:oleObj spid="_x0000_s12760" name="Visio" r:id="rId5" imgW="3606709" imgH="3773445" progId="Visio.Drawing.11">
                  <p:embed/>
                </p:oleObj>
              </mc:Choice>
              <mc:Fallback>
                <p:oleObj name="Visio" r:id="rId5" imgW="3606709" imgH="3773445" progId="Visio.Drawing.11">
                  <p:embed/>
                  <p:pic>
                    <p:nvPicPr>
                      <p:cNvPr id="0" name=""/>
                      <p:cNvPicPr/>
                      <p:nvPr/>
                    </p:nvPicPr>
                    <p:blipFill>
                      <a:blip r:embed="rId6"/>
                      <a:stretch>
                        <a:fillRect/>
                      </a:stretch>
                    </p:blipFill>
                    <p:spPr>
                      <a:xfrm>
                        <a:off x="1830908" y="3911352"/>
                        <a:ext cx="2078748" cy="2174816"/>
                      </a:xfrm>
                      <a:prstGeom prst="rect">
                        <a:avLst/>
                      </a:prstGeom>
                    </p:spPr>
                  </p:pic>
                </p:oleObj>
              </mc:Fallback>
            </mc:AlternateContent>
          </a:graphicData>
        </a:graphic>
      </p:graphicFrame>
      <p:pic>
        <p:nvPicPr>
          <p:cNvPr id="2" name="图片 1"/>
          <p:cNvPicPr>
            <a:picLocks noChangeAspect="1"/>
          </p:cNvPicPr>
          <p:nvPr/>
        </p:nvPicPr>
        <p:blipFill rotWithShape="1">
          <a:blip r:embed="rId7">
            <a:extLst>
              <a:ext uri="{28A0092B-C50C-407E-A947-70E740481C1C}">
                <a14:useLocalDpi xmlns:a14="http://schemas.microsoft.com/office/drawing/2010/main" val="0"/>
              </a:ext>
            </a:extLst>
          </a:blip>
          <a:srcRect l="4777" r="-1"/>
          <a:stretch/>
        </p:blipFill>
        <p:spPr>
          <a:xfrm>
            <a:off x="6015791" y="0"/>
            <a:ext cx="3103209" cy="6858000"/>
          </a:xfrm>
          <a:prstGeom prst="rect">
            <a:avLst/>
          </a:prstGeom>
        </p:spPr>
      </p:pic>
      <p:sp>
        <p:nvSpPr>
          <p:cNvPr id="10" name="矩形 9"/>
          <p:cNvSpPr/>
          <p:nvPr/>
        </p:nvSpPr>
        <p:spPr>
          <a:xfrm>
            <a:off x="253388" y="6370575"/>
            <a:ext cx="5429185" cy="430887"/>
          </a:xfrm>
          <a:prstGeom prst="rect">
            <a:avLst/>
          </a:prstGeom>
        </p:spPr>
        <p:txBody>
          <a:bodyPr wrap="square">
            <a:spAutoFit/>
          </a:bodyPr>
          <a:lstStyle/>
          <a:p>
            <a:r>
              <a:rPr lang="en-US" altLang="zh-CN" sz="1100" dirty="0" smtClean="0">
                <a:solidFill>
                  <a:srgbClr val="222222"/>
                </a:solidFill>
                <a:latin typeface="Arial" panose="020B0604020202020204" pitchFamily="34" charset="0"/>
              </a:rPr>
              <a:t>[1] He</a:t>
            </a:r>
            <a:r>
              <a:rPr lang="en-US" altLang="zh-CN" sz="1100" dirty="0">
                <a:solidFill>
                  <a:srgbClr val="222222"/>
                </a:solidFill>
                <a:latin typeface="Arial" panose="020B0604020202020204" pitchFamily="34" charset="0"/>
              </a:rPr>
              <a:t>, </a:t>
            </a:r>
            <a:r>
              <a:rPr lang="en-US" altLang="zh-CN" sz="1100" dirty="0" err="1">
                <a:solidFill>
                  <a:srgbClr val="222222"/>
                </a:solidFill>
                <a:latin typeface="Arial" panose="020B0604020202020204" pitchFamily="34" charset="0"/>
              </a:rPr>
              <a:t>Kaiming</a:t>
            </a:r>
            <a:r>
              <a:rPr lang="en-US" altLang="zh-CN" sz="1100" dirty="0">
                <a:solidFill>
                  <a:srgbClr val="222222"/>
                </a:solidFill>
                <a:latin typeface="Arial" panose="020B0604020202020204" pitchFamily="34" charset="0"/>
              </a:rPr>
              <a:t>, et al. "Deep residual learning for image recognition." </a:t>
            </a:r>
            <a:r>
              <a:rPr lang="en-US" altLang="zh-CN" sz="1100" i="1" dirty="0">
                <a:solidFill>
                  <a:srgbClr val="222222"/>
                </a:solidFill>
                <a:latin typeface="Arial" panose="020B0604020202020204" pitchFamily="34" charset="0"/>
              </a:rPr>
              <a:t>Proceedings of the IEEE Conference on Computer Vision and Pattern Recognition</a:t>
            </a:r>
            <a:r>
              <a:rPr lang="en-US" altLang="zh-CN" sz="1100" dirty="0">
                <a:solidFill>
                  <a:srgbClr val="222222"/>
                </a:solidFill>
                <a:latin typeface="Arial" panose="020B0604020202020204" pitchFamily="34" charset="0"/>
              </a:rPr>
              <a:t>. 2016.</a:t>
            </a:r>
            <a:endParaRPr lang="zh-CN" altLang="en-US" sz="1100" dirty="0"/>
          </a:p>
        </p:txBody>
      </p:sp>
    </p:spTree>
    <p:extLst>
      <p:ext uri="{BB962C8B-B14F-4D97-AF65-F5344CB8AC3E}">
        <p14:creationId xmlns:p14="http://schemas.microsoft.com/office/powerpoint/2010/main" val="138213497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矩形 5"/>
          <p:cNvSpPr/>
          <p:nvPr/>
        </p:nvSpPr>
        <p:spPr>
          <a:xfrm rot="10800000">
            <a:off x="478138" y="1571059"/>
            <a:ext cx="288032" cy="288032"/>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华文楷体" panose="02010600040101010101" pitchFamily="2" charset="-122"/>
            </a:endParaRPr>
          </a:p>
        </p:txBody>
      </p:sp>
      <p:cxnSp>
        <p:nvCxnSpPr>
          <p:cNvPr id="32" name="直接连接符 31"/>
          <p:cNvCxnSpPr/>
          <p:nvPr/>
        </p:nvCxnSpPr>
        <p:spPr>
          <a:xfrm>
            <a:off x="8849203" y="1514901"/>
            <a:ext cx="0" cy="1522987"/>
          </a:xfrm>
          <a:prstGeom prst="line">
            <a:avLst/>
          </a:prstGeom>
          <a:ln w="38100">
            <a:solidFill>
              <a:srgbClr val="5C307D"/>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690984" y="6627119"/>
            <a:ext cx="7968269"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3" name="椭圆 16"/>
          <p:cNvSpPr/>
          <p:nvPr/>
        </p:nvSpPr>
        <p:spPr>
          <a:xfrm>
            <a:off x="8371221" y="6346632"/>
            <a:ext cx="288032" cy="288032"/>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华文楷体" panose="02010600040101010101" pitchFamily="2" charset="-122"/>
            </a:endParaRPr>
          </a:p>
        </p:txBody>
      </p:sp>
      <p:sp>
        <p:nvSpPr>
          <p:cNvPr id="37" name="椭圆 17"/>
          <p:cNvSpPr/>
          <p:nvPr/>
        </p:nvSpPr>
        <p:spPr>
          <a:xfrm>
            <a:off x="8692195" y="6029540"/>
            <a:ext cx="288032" cy="28803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华文楷体" panose="02010600040101010101" pitchFamily="2" charset="-122"/>
            </a:endParaRPr>
          </a:p>
        </p:txBody>
      </p:sp>
      <p:sp>
        <p:nvSpPr>
          <p:cNvPr id="38" name="矩形 37"/>
          <p:cNvSpPr/>
          <p:nvPr/>
        </p:nvSpPr>
        <p:spPr>
          <a:xfrm>
            <a:off x="-13648" y="0"/>
            <a:ext cx="9157648" cy="1202643"/>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9" name="图片 38"/>
          <p:cNvPicPr>
            <a:picLocks noChangeAspect="1"/>
          </p:cNvPicPr>
          <p:nvPr/>
        </p:nvPicPr>
        <p:blipFill>
          <a:blip r:embed="rId3" cstate="print">
            <a:clrChange>
              <a:clrFrom>
                <a:srgbClr val="FFFFFF"/>
              </a:clrFrom>
              <a:clrTo>
                <a:srgbClr val="FFFFFF">
                  <a:alpha val="0"/>
                </a:srgbClr>
              </a:clrTo>
            </a:clrChange>
            <a:lum bright="70000" contrast="-70000"/>
            <a:extLst>
              <a:ext uri="{28A0092B-C50C-407E-A947-70E740481C1C}">
                <a14:useLocalDpi xmlns:a14="http://schemas.microsoft.com/office/drawing/2010/main" val="0"/>
              </a:ext>
            </a:extLst>
          </a:blip>
          <a:stretch>
            <a:fillRect/>
          </a:stretch>
        </p:blipFill>
        <p:spPr>
          <a:xfrm>
            <a:off x="0" y="0"/>
            <a:ext cx="2870282" cy="1214651"/>
          </a:xfrm>
          <a:prstGeom prst="rect">
            <a:avLst/>
          </a:prstGeom>
        </p:spPr>
      </p:pic>
      <p:grpSp>
        <p:nvGrpSpPr>
          <p:cNvPr id="40" name="组合 39"/>
          <p:cNvGrpSpPr/>
          <p:nvPr/>
        </p:nvGrpSpPr>
        <p:grpSpPr>
          <a:xfrm>
            <a:off x="0" y="1305569"/>
            <a:ext cx="9144000" cy="56736"/>
            <a:chOff x="30834" y="1305568"/>
            <a:chExt cx="8816454" cy="66133"/>
          </a:xfrm>
        </p:grpSpPr>
        <p:sp>
          <p:nvSpPr>
            <p:cNvPr id="41" name="矩形 40"/>
            <p:cNvSpPr/>
            <p:nvPr/>
          </p:nvSpPr>
          <p:spPr>
            <a:xfrm>
              <a:off x="30834" y="1305568"/>
              <a:ext cx="5800300" cy="6598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p:cNvSpPr/>
            <p:nvPr/>
          </p:nvSpPr>
          <p:spPr>
            <a:xfrm>
              <a:off x="5886861" y="1305712"/>
              <a:ext cx="2960427" cy="6598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 name="TextBox 5"/>
          <p:cNvSpPr txBox="1"/>
          <p:nvPr/>
        </p:nvSpPr>
        <p:spPr>
          <a:xfrm>
            <a:off x="766170" y="1391910"/>
            <a:ext cx="2168351" cy="646331"/>
          </a:xfrm>
          <a:prstGeom prst="rect">
            <a:avLst/>
          </a:prstGeom>
          <a:noFill/>
        </p:spPr>
        <p:txBody>
          <a:bodyPr wrap="none" rtlCol="0">
            <a:spAutoFit/>
          </a:bodyPr>
          <a:lstStyle/>
          <a:p>
            <a:r>
              <a:rPr lang="en-US" altLang="zh-CN" sz="3600" b="1" dirty="0" smtClean="0">
                <a:solidFill>
                  <a:schemeClr val="tx1">
                    <a:lumMod val="75000"/>
                    <a:lumOff val="25000"/>
                  </a:schemeClr>
                </a:solidFill>
                <a:ea typeface="华文楷体" panose="02010600040101010101" pitchFamily="2" charset="-122"/>
              </a:rPr>
              <a:t>My Profile</a:t>
            </a:r>
            <a:endParaRPr lang="zh-CN" altLang="en-US" sz="3600" b="1" dirty="0">
              <a:solidFill>
                <a:schemeClr val="tx1">
                  <a:lumMod val="75000"/>
                  <a:lumOff val="25000"/>
                </a:schemeClr>
              </a:solidFill>
              <a:ea typeface="华文楷体" panose="02010600040101010101" pitchFamily="2" charset="-122"/>
            </a:endParaRPr>
          </a:p>
        </p:txBody>
      </p:sp>
      <p:grpSp>
        <p:nvGrpSpPr>
          <p:cNvPr id="22" name="组合 21"/>
          <p:cNvGrpSpPr/>
          <p:nvPr/>
        </p:nvGrpSpPr>
        <p:grpSpPr>
          <a:xfrm rot="10800000">
            <a:off x="3124471" y="1599329"/>
            <a:ext cx="648072" cy="288032"/>
            <a:chOff x="1483073" y="1052736"/>
            <a:chExt cx="648072" cy="288032"/>
          </a:xfrm>
        </p:grpSpPr>
        <p:sp>
          <p:nvSpPr>
            <p:cNvPr id="23" name="椭圆 7"/>
            <p:cNvSpPr/>
            <p:nvPr/>
          </p:nvSpPr>
          <p:spPr>
            <a:xfrm>
              <a:off x="1483073" y="1052736"/>
              <a:ext cx="288032" cy="28803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华文楷体" panose="02010600040101010101" pitchFamily="2" charset="-122"/>
              </a:endParaRPr>
            </a:p>
          </p:txBody>
        </p:sp>
        <p:sp>
          <p:nvSpPr>
            <p:cNvPr id="24" name="椭圆 8"/>
            <p:cNvSpPr/>
            <p:nvPr/>
          </p:nvSpPr>
          <p:spPr>
            <a:xfrm>
              <a:off x="1843113" y="1052736"/>
              <a:ext cx="288032" cy="28803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华文楷体" panose="02010600040101010101" pitchFamily="2" charset="-122"/>
              </a:endParaRPr>
            </a:p>
          </p:txBody>
        </p:sp>
      </p:grpSp>
      <p:sp>
        <p:nvSpPr>
          <p:cNvPr id="30" name="TextBox 6"/>
          <p:cNvSpPr txBox="1"/>
          <p:nvPr/>
        </p:nvSpPr>
        <p:spPr>
          <a:xfrm>
            <a:off x="474517" y="2130493"/>
            <a:ext cx="8117690" cy="4739759"/>
          </a:xfrm>
          <a:prstGeom prst="rect">
            <a:avLst/>
          </a:prstGeom>
          <a:noFill/>
        </p:spPr>
        <p:txBody>
          <a:bodyPr wrap="square" rtlCol="0">
            <a:spAutoFit/>
          </a:bodyPr>
          <a:lstStyle/>
          <a:p>
            <a:pPr marL="519113" lvl="1" indent="-342900">
              <a:buFont typeface="Wingdings" panose="05000000000000000000" pitchFamily="2" charset="2"/>
              <a:buChar char="n"/>
            </a:pPr>
            <a:r>
              <a:rPr lang="en-US" altLang="zh-CN" sz="2400" b="1" dirty="0" smtClean="0">
                <a:solidFill>
                  <a:schemeClr val="tx1">
                    <a:lumMod val="75000"/>
                    <a:lumOff val="25000"/>
                  </a:schemeClr>
                </a:solidFill>
                <a:ea typeface="华文楷体" panose="02010600040101010101" pitchFamily="2" charset="-122"/>
              </a:rPr>
              <a:t>Research Interests</a:t>
            </a:r>
          </a:p>
          <a:p>
            <a:pPr marL="976313" lvl="2" indent="-342900">
              <a:buFont typeface="Wingdings" panose="05000000000000000000" pitchFamily="2" charset="2"/>
              <a:buChar char="n"/>
            </a:pPr>
            <a:r>
              <a:rPr lang="en-US" altLang="zh-CN" sz="2000" dirty="0" smtClean="0">
                <a:solidFill>
                  <a:schemeClr val="tx1">
                    <a:lumMod val="75000"/>
                    <a:lumOff val="25000"/>
                  </a:schemeClr>
                </a:solidFill>
                <a:ea typeface="华文楷体" panose="02010600040101010101" pitchFamily="2" charset="-122"/>
              </a:rPr>
              <a:t>Deep Learning, Machine Learning, </a:t>
            </a:r>
            <a:r>
              <a:rPr lang="en-US" altLang="zh-CN" sz="2000" dirty="0" err="1" smtClean="0">
                <a:solidFill>
                  <a:schemeClr val="tx1">
                    <a:lumMod val="75000"/>
                    <a:lumOff val="25000"/>
                  </a:schemeClr>
                </a:solidFill>
                <a:ea typeface="华文楷体" panose="02010600040101010101" pitchFamily="2" charset="-122"/>
              </a:rPr>
              <a:t>Spatio</a:t>
            </a:r>
            <a:r>
              <a:rPr lang="en-US" altLang="zh-CN" sz="2000" dirty="0" smtClean="0">
                <a:solidFill>
                  <a:schemeClr val="tx1">
                    <a:lumMod val="75000"/>
                    <a:lumOff val="25000"/>
                  </a:schemeClr>
                </a:solidFill>
                <a:ea typeface="华文楷体" panose="02010600040101010101" pitchFamily="2" charset="-122"/>
              </a:rPr>
              <a:t>-temporal data mining</a:t>
            </a:r>
          </a:p>
          <a:p>
            <a:pPr marL="976313" lvl="2" indent="-342900">
              <a:buFont typeface="Wingdings" panose="05000000000000000000" pitchFamily="2" charset="2"/>
              <a:buChar char="n"/>
            </a:pPr>
            <a:endParaRPr lang="en-US" altLang="zh-CN" sz="2000" dirty="0">
              <a:solidFill>
                <a:schemeClr val="tx1">
                  <a:lumMod val="75000"/>
                  <a:lumOff val="25000"/>
                </a:schemeClr>
              </a:solidFill>
              <a:ea typeface="华文楷体" panose="02010600040101010101" pitchFamily="2" charset="-122"/>
            </a:endParaRPr>
          </a:p>
          <a:p>
            <a:pPr marL="519113" lvl="1" indent="-342900">
              <a:buFont typeface="Wingdings" panose="05000000000000000000" pitchFamily="2" charset="2"/>
              <a:buChar char="n"/>
            </a:pPr>
            <a:r>
              <a:rPr lang="en-US" altLang="zh-CN" sz="2000" b="1" dirty="0" smtClean="0">
                <a:solidFill>
                  <a:schemeClr val="tx1">
                    <a:lumMod val="75000"/>
                    <a:lumOff val="25000"/>
                  </a:schemeClr>
                </a:solidFill>
                <a:ea typeface="华文楷体" panose="02010600040101010101" pitchFamily="2" charset="-122"/>
              </a:rPr>
              <a:t>Awards</a:t>
            </a:r>
          </a:p>
          <a:p>
            <a:pPr marL="976313" lvl="2" indent="-342900">
              <a:buFont typeface="Wingdings" panose="05000000000000000000" pitchFamily="2" charset="2"/>
              <a:buChar char="n"/>
            </a:pPr>
            <a:r>
              <a:rPr lang="en-US" altLang="zh-CN" sz="2000" dirty="0" smtClean="0">
                <a:solidFill>
                  <a:schemeClr val="tx1">
                    <a:lumMod val="75000"/>
                    <a:lumOff val="25000"/>
                  </a:schemeClr>
                </a:solidFill>
                <a:ea typeface="华文楷体" panose="02010600040101010101" pitchFamily="2" charset="-122"/>
              </a:rPr>
              <a:t>Rank 2 / 1648, </a:t>
            </a:r>
            <a:r>
              <a:rPr lang="en-US" altLang="zh-CN" sz="2000" dirty="0" err="1" smtClean="0">
                <a:solidFill>
                  <a:schemeClr val="tx1">
                    <a:lumMod val="75000"/>
                    <a:lumOff val="25000"/>
                  </a:schemeClr>
                </a:solidFill>
                <a:ea typeface="华文楷体" panose="02010600040101010101" pitchFamily="2" charset="-122"/>
              </a:rPr>
              <a:t>Didi</a:t>
            </a:r>
            <a:r>
              <a:rPr lang="en-US" altLang="zh-CN" sz="2000" dirty="0" smtClean="0">
                <a:solidFill>
                  <a:schemeClr val="tx1">
                    <a:lumMod val="75000"/>
                    <a:lumOff val="25000"/>
                  </a:schemeClr>
                </a:solidFill>
                <a:ea typeface="华文楷体" panose="02010600040101010101" pitchFamily="2" charset="-122"/>
              </a:rPr>
              <a:t> Supply-Demand Challenge Competition 2016</a:t>
            </a:r>
          </a:p>
          <a:p>
            <a:pPr marL="976313" lvl="2" indent="-342900">
              <a:buFont typeface="Wingdings" panose="05000000000000000000" pitchFamily="2" charset="2"/>
              <a:buChar char="n"/>
            </a:pPr>
            <a:r>
              <a:rPr lang="en-US" altLang="zh-CN" sz="2000" dirty="0" smtClean="0">
                <a:solidFill>
                  <a:schemeClr val="tx1">
                    <a:lumMod val="75000"/>
                    <a:lumOff val="25000"/>
                  </a:schemeClr>
                </a:solidFill>
                <a:ea typeface="华文楷体" panose="02010600040101010101" pitchFamily="2" charset="-122"/>
              </a:rPr>
              <a:t>The Most Potential Prize, </a:t>
            </a:r>
            <a:r>
              <a:rPr lang="en-US" altLang="zh-CN" sz="2000" dirty="0" err="1">
                <a:solidFill>
                  <a:schemeClr val="tx1">
                    <a:lumMod val="75000"/>
                    <a:lumOff val="25000"/>
                  </a:schemeClr>
                </a:solidFill>
                <a:ea typeface="华文楷体" panose="02010600040101010101" pitchFamily="2" charset="-122"/>
              </a:rPr>
              <a:t>Didi</a:t>
            </a:r>
            <a:r>
              <a:rPr lang="en-US" altLang="zh-CN" sz="2000" dirty="0">
                <a:solidFill>
                  <a:schemeClr val="tx1">
                    <a:lumMod val="75000"/>
                    <a:lumOff val="25000"/>
                  </a:schemeClr>
                </a:solidFill>
                <a:ea typeface="华文楷体" panose="02010600040101010101" pitchFamily="2" charset="-122"/>
              </a:rPr>
              <a:t> Supply-Demand Challenge Competition </a:t>
            </a:r>
            <a:r>
              <a:rPr lang="en-US" altLang="zh-CN" sz="2000" dirty="0" smtClean="0">
                <a:solidFill>
                  <a:schemeClr val="tx1">
                    <a:lumMod val="75000"/>
                    <a:lumOff val="25000"/>
                  </a:schemeClr>
                </a:solidFill>
                <a:ea typeface="华文楷体" panose="02010600040101010101" pitchFamily="2" charset="-122"/>
              </a:rPr>
              <a:t>2016</a:t>
            </a:r>
          </a:p>
          <a:p>
            <a:pPr marL="976313" lvl="2" indent="-342900">
              <a:buFont typeface="Wingdings" panose="05000000000000000000" pitchFamily="2" charset="2"/>
              <a:buChar char="n"/>
            </a:pPr>
            <a:r>
              <a:rPr lang="en-US" altLang="zh-CN" sz="2000" dirty="0" smtClean="0">
                <a:solidFill>
                  <a:schemeClr val="tx1">
                    <a:lumMod val="75000"/>
                    <a:lumOff val="25000"/>
                  </a:schemeClr>
                </a:solidFill>
                <a:ea typeface="华文楷体" panose="02010600040101010101" pitchFamily="2" charset="-122"/>
              </a:rPr>
              <a:t>Rank 3 / </a:t>
            </a:r>
            <a:r>
              <a:rPr lang="en-US" altLang="zh-CN" sz="2000" dirty="0">
                <a:solidFill>
                  <a:schemeClr val="tx1">
                    <a:lumMod val="75000"/>
                    <a:lumOff val="25000"/>
                  </a:schemeClr>
                </a:solidFill>
                <a:ea typeface="华文楷体" panose="02010600040101010101" pitchFamily="2" charset="-122"/>
              </a:rPr>
              <a:t>1956,  </a:t>
            </a:r>
            <a:r>
              <a:rPr lang="en-US" altLang="zh-CN" sz="2000" dirty="0" err="1">
                <a:solidFill>
                  <a:schemeClr val="tx1">
                    <a:lumMod val="75000"/>
                    <a:lumOff val="25000"/>
                  </a:schemeClr>
                </a:solidFill>
                <a:ea typeface="华文楷体" panose="02010600040101010101" pitchFamily="2" charset="-122"/>
              </a:rPr>
              <a:t>Datacastle</a:t>
            </a:r>
            <a:r>
              <a:rPr lang="en-US" altLang="zh-CN" sz="2000" dirty="0">
                <a:solidFill>
                  <a:schemeClr val="tx1">
                    <a:lumMod val="75000"/>
                    <a:lumOff val="25000"/>
                  </a:schemeClr>
                </a:solidFill>
                <a:ea typeface="华文楷体" panose="02010600040101010101" pitchFamily="2" charset="-122"/>
              </a:rPr>
              <a:t> Travel time estimation competition 2017</a:t>
            </a:r>
          </a:p>
          <a:p>
            <a:pPr marL="976313" lvl="2" indent="-342900">
              <a:buFont typeface="Wingdings" panose="05000000000000000000" pitchFamily="2" charset="2"/>
              <a:buChar char="n"/>
            </a:pPr>
            <a:endParaRPr lang="en-US" altLang="zh-CN" sz="2000" dirty="0" smtClean="0"/>
          </a:p>
          <a:p>
            <a:pPr marL="519113" lvl="1" indent="-342900">
              <a:buFont typeface="Wingdings" panose="05000000000000000000" pitchFamily="2" charset="2"/>
              <a:buChar char="n"/>
            </a:pPr>
            <a:r>
              <a:rPr lang="en-US" altLang="zh-CN" sz="2000" b="1" dirty="0" smtClean="0">
                <a:solidFill>
                  <a:schemeClr val="tx1">
                    <a:lumMod val="75000"/>
                    <a:lumOff val="25000"/>
                  </a:schemeClr>
                </a:solidFill>
                <a:ea typeface="华文楷体" panose="02010600040101010101" pitchFamily="2" charset="-122"/>
              </a:rPr>
              <a:t>Publications</a:t>
            </a:r>
          </a:p>
          <a:p>
            <a:pPr marL="976313" lvl="2" indent="-342900">
              <a:buFont typeface="Wingdings" panose="05000000000000000000" pitchFamily="2" charset="2"/>
              <a:buChar char="n"/>
            </a:pPr>
            <a:r>
              <a:rPr lang="en-US" altLang="zh-CN" sz="2000" b="1" dirty="0" smtClean="0">
                <a:solidFill>
                  <a:schemeClr val="tx1">
                    <a:lumMod val="75000"/>
                    <a:lumOff val="25000"/>
                  </a:schemeClr>
                </a:solidFill>
                <a:ea typeface="华文楷体" panose="02010600040101010101" pitchFamily="2" charset="-122"/>
              </a:rPr>
              <a:t>A-level</a:t>
            </a:r>
            <a:r>
              <a:rPr lang="en-US" altLang="zh-CN" sz="2000" dirty="0" smtClean="0">
                <a:solidFill>
                  <a:schemeClr val="tx1">
                    <a:lumMod val="75000"/>
                    <a:lumOff val="25000"/>
                  </a:schemeClr>
                </a:solidFill>
                <a:ea typeface="华文楷体" panose="02010600040101010101" pitchFamily="2" charset="-122"/>
              </a:rPr>
              <a:t> conferences:  IJCAI 2017 (submitted), ICDE 2017, ICDE 2016, </a:t>
            </a:r>
            <a:r>
              <a:rPr lang="en-US" altLang="zh-CN" sz="2000" dirty="0" err="1" smtClean="0">
                <a:solidFill>
                  <a:schemeClr val="tx1">
                    <a:lumMod val="75000"/>
                    <a:lumOff val="25000"/>
                  </a:schemeClr>
                </a:solidFill>
                <a:ea typeface="华文楷体" panose="02010600040101010101" pitchFamily="2" charset="-122"/>
              </a:rPr>
              <a:t>Ubicomp</a:t>
            </a:r>
            <a:r>
              <a:rPr lang="en-US" altLang="zh-CN" sz="2000" dirty="0" smtClean="0">
                <a:solidFill>
                  <a:schemeClr val="tx1">
                    <a:lumMod val="75000"/>
                    <a:lumOff val="25000"/>
                  </a:schemeClr>
                </a:solidFill>
                <a:ea typeface="华文楷体" panose="02010600040101010101" pitchFamily="2" charset="-122"/>
              </a:rPr>
              <a:t> 2016</a:t>
            </a:r>
          </a:p>
          <a:p>
            <a:pPr marL="976313" lvl="2" indent="-342900">
              <a:buFont typeface="Wingdings" panose="05000000000000000000" pitchFamily="2" charset="2"/>
              <a:buChar char="n"/>
            </a:pPr>
            <a:r>
              <a:rPr lang="en-US" altLang="zh-CN" sz="2000" b="1" dirty="0" smtClean="0">
                <a:solidFill>
                  <a:schemeClr val="tx1">
                    <a:lumMod val="75000"/>
                    <a:lumOff val="25000"/>
                  </a:schemeClr>
                </a:solidFill>
                <a:ea typeface="华文楷体" panose="02010600040101010101" pitchFamily="2" charset="-122"/>
              </a:rPr>
              <a:t>B-level</a:t>
            </a:r>
            <a:r>
              <a:rPr lang="en-US" altLang="zh-CN" sz="2000" dirty="0" smtClean="0">
                <a:solidFill>
                  <a:schemeClr val="tx1">
                    <a:lumMod val="75000"/>
                    <a:lumOff val="25000"/>
                  </a:schemeClr>
                </a:solidFill>
                <a:ea typeface="华文楷体" panose="02010600040101010101" pitchFamily="2" charset="-122"/>
              </a:rPr>
              <a:t> conference: DASFAA 2016</a:t>
            </a:r>
          </a:p>
          <a:p>
            <a:pPr marL="976313" lvl="2" indent="-342900">
              <a:buFont typeface="Wingdings" panose="05000000000000000000" pitchFamily="2" charset="2"/>
              <a:buChar char="n"/>
            </a:pPr>
            <a:endParaRPr lang="en-US" altLang="zh-CN" sz="2000" dirty="0" smtClean="0">
              <a:solidFill>
                <a:schemeClr val="tx1">
                  <a:lumMod val="75000"/>
                  <a:lumOff val="25000"/>
                </a:schemeClr>
              </a:solidFill>
              <a:ea typeface="华文楷体" panose="02010600040101010101" pitchFamily="2" charset="-122"/>
            </a:endParaRPr>
          </a:p>
          <a:p>
            <a:r>
              <a:rPr lang="en-US" altLang="zh-CN" dirty="0"/>
              <a:t> </a:t>
            </a:r>
            <a:r>
              <a:rPr lang="en-US" altLang="zh-CN" dirty="0" smtClean="0"/>
              <a:t>	</a:t>
            </a:r>
            <a:endParaRPr lang="en-US" altLang="zh-CN" sz="4400" dirty="0" smtClean="0">
              <a:solidFill>
                <a:schemeClr val="tx1">
                  <a:lumMod val="75000"/>
                  <a:lumOff val="25000"/>
                </a:schemeClr>
              </a:solidFill>
              <a:ea typeface="华文楷体" panose="02010600040101010101" pitchFamily="2" charset="-122"/>
            </a:endParaRPr>
          </a:p>
        </p:txBody>
      </p:sp>
    </p:spTree>
    <p:extLst>
      <p:ext uri="{BB962C8B-B14F-4D97-AF65-F5344CB8AC3E}">
        <p14:creationId xmlns:p14="http://schemas.microsoft.com/office/powerpoint/2010/main" val="157444499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6996" y="2870641"/>
            <a:ext cx="3642453" cy="3517122"/>
          </a:xfrm>
          <a:prstGeom prst="rect">
            <a:avLst/>
          </a:prstGeom>
        </p:spPr>
      </p:pic>
      <p:sp>
        <p:nvSpPr>
          <p:cNvPr id="5" name="TextBox 5"/>
          <p:cNvSpPr txBox="1"/>
          <p:nvPr/>
        </p:nvSpPr>
        <p:spPr>
          <a:xfrm>
            <a:off x="766169" y="1391910"/>
            <a:ext cx="7358655" cy="646331"/>
          </a:xfrm>
          <a:prstGeom prst="rect">
            <a:avLst/>
          </a:prstGeom>
          <a:noFill/>
        </p:spPr>
        <p:txBody>
          <a:bodyPr wrap="square" rtlCol="0">
            <a:spAutoFit/>
          </a:bodyPr>
          <a:lstStyle/>
          <a:p>
            <a:r>
              <a:rPr lang="en-US" altLang="zh-CN" sz="3600" b="1" dirty="0" smtClean="0">
                <a:solidFill>
                  <a:schemeClr val="tx1">
                    <a:lumMod val="75000"/>
                    <a:lumOff val="25000"/>
                  </a:schemeClr>
                </a:solidFill>
                <a:ea typeface="华文楷体" panose="02010600040101010101" pitchFamily="2" charset="-122"/>
              </a:rPr>
              <a:t>Incorporate New Data</a:t>
            </a:r>
            <a:endParaRPr lang="zh-CN" altLang="en-US" sz="3600" b="1" dirty="0">
              <a:solidFill>
                <a:schemeClr val="tx1">
                  <a:lumMod val="75000"/>
                  <a:lumOff val="25000"/>
                </a:schemeClr>
              </a:solidFill>
              <a:ea typeface="华文楷体" panose="02010600040101010101" pitchFamily="2" charset="-122"/>
            </a:endParaRPr>
          </a:p>
        </p:txBody>
      </p:sp>
      <p:sp>
        <p:nvSpPr>
          <p:cNvPr id="6" name="矩形 5"/>
          <p:cNvSpPr/>
          <p:nvPr/>
        </p:nvSpPr>
        <p:spPr>
          <a:xfrm rot="10800000">
            <a:off x="478138" y="1571059"/>
            <a:ext cx="288032" cy="288032"/>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华文楷体" panose="02010600040101010101" pitchFamily="2" charset="-122"/>
            </a:endParaRPr>
          </a:p>
        </p:txBody>
      </p:sp>
      <p:grpSp>
        <p:nvGrpSpPr>
          <p:cNvPr id="7" name="组合 6"/>
          <p:cNvGrpSpPr/>
          <p:nvPr/>
        </p:nvGrpSpPr>
        <p:grpSpPr>
          <a:xfrm rot="10800000">
            <a:off x="5266953" y="1615738"/>
            <a:ext cx="638547" cy="288032"/>
            <a:chOff x="1483073" y="1052736"/>
            <a:chExt cx="638547" cy="288032"/>
          </a:xfrm>
        </p:grpSpPr>
        <p:sp>
          <p:nvSpPr>
            <p:cNvPr id="8" name="椭圆 7"/>
            <p:cNvSpPr/>
            <p:nvPr/>
          </p:nvSpPr>
          <p:spPr>
            <a:xfrm>
              <a:off x="1483073" y="1052736"/>
              <a:ext cx="288032" cy="28803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华文楷体" panose="02010600040101010101" pitchFamily="2" charset="-122"/>
              </a:endParaRPr>
            </a:p>
          </p:txBody>
        </p:sp>
        <p:sp>
          <p:nvSpPr>
            <p:cNvPr id="9" name="椭圆 8"/>
            <p:cNvSpPr/>
            <p:nvPr/>
          </p:nvSpPr>
          <p:spPr>
            <a:xfrm>
              <a:off x="1833588" y="1052736"/>
              <a:ext cx="288032" cy="28803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华文楷体" panose="02010600040101010101" pitchFamily="2" charset="-122"/>
              </a:endParaRPr>
            </a:p>
          </p:txBody>
        </p:sp>
      </p:grpSp>
      <p:cxnSp>
        <p:nvCxnSpPr>
          <p:cNvPr id="32" name="直接连接符 31"/>
          <p:cNvCxnSpPr/>
          <p:nvPr/>
        </p:nvCxnSpPr>
        <p:spPr>
          <a:xfrm>
            <a:off x="8849203" y="1514901"/>
            <a:ext cx="0" cy="1522987"/>
          </a:xfrm>
          <a:prstGeom prst="line">
            <a:avLst/>
          </a:prstGeom>
          <a:ln w="38100">
            <a:solidFill>
              <a:srgbClr val="5C307D"/>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690984" y="6627119"/>
            <a:ext cx="7968269"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3" name="椭圆 16"/>
          <p:cNvSpPr/>
          <p:nvPr/>
        </p:nvSpPr>
        <p:spPr>
          <a:xfrm>
            <a:off x="8371221" y="6346632"/>
            <a:ext cx="288032" cy="288032"/>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华文楷体" panose="02010600040101010101" pitchFamily="2" charset="-122"/>
            </a:endParaRPr>
          </a:p>
        </p:txBody>
      </p:sp>
      <p:sp>
        <p:nvSpPr>
          <p:cNvPr id="37" name="椭圆 17"/>
          <p:cNvSpPr/>
          <p:nvPr/>
        </p:nvSpPr>
        <p:spPr>
          <a:xfrm>
            <a:off x="8692195" y="6029540"/>
            <a:ext cx="288032" cy="28803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华文楷体" panose="02010600040101010101" pitchFamily="2" charset="-122"/>
            </a:endParaRPr>
          </a:p>
        </p:txBody>
      </p:sp>
      <p:sp>
        <p:nvSpPr>
          <p:cNvPr id="38" name="矩形 37"/>
          <p:cNvSpPr/>
          <p:nvPr/>
        </p:nvSpPr>
        <p:spPr>
          <a:xfrm>
            <a:off x="-13648" y="0"/>
            <a:ext cx="9157648" cy="1202643"/>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9" name="图片 38"/>
          <p:cNvPicPr>
            <a:picLocks noChangeAspect="1"/>
          </p:cNvPicPr>
          <p:nvPr/>
        </p:nvPicPr>
        <p:blipFill>
          <a:blip r:embed="rId5" cstate="print">
            <a:clrChange>
              <a:clrFrom>
                <a:srgbClr val="FFFFFF"/>
              </a:clrFrom>
              <a:clrTo>
                <a:srgbClr val="FFFFFF">
                  <a:alpha val="0"/>
                </a:srgbClr>
              </a:clrTo>
            </a:clrChange>
            <a:lum bright="70000" contrast="-70000"/>
            <a:extLst>
              <a:ext uri="{28A0092B-C50C-407E-A947-70E740481C1C}">
                <a14:useLocalDpi xmlns:a14="http://schemas.microsoft.com/office/drawing/2010/main" val="0"/>
              </a:ext>
            </a:extLst>
          </a:blip>
          <a:stretch>
            <a:fillRect/>
          </a:stretch>
        </p:blipFill>
        <p:spPr>
          <a:xfrm>
            <a:off x="0" y="0"/>
            <a:ext cx="2870282" cy="1214651"/>
          </a:xfrm>
          <a:prstGeom prst="rect">
            <a:avLst/>
          </a:prstGeom>
        </p:spPr>
      </p:pic>
      <p:grpSp>
        <p:nvGrpSpPr>
          <p:cNvPr id="40" name="组合 39"/>
          <p:cNvGrpSpPr/>
          <p:nvPr/>
        </p:nvGrpSpPr>
        <p:grpSpPr>
          <a:xfrm>
            <a:off x="0" y="1305569"/>
            <a:ext cx="9144000" cy="56736"/>
            <a:chOff x="30834" y="1305568"/>
            <a:chExt cx="8816454" cy="66133"/>
          </a:xfrm>
        </p:grpSpPr>
        <p:sp>
          <p:nvSpPr>
            <p:cNvPr id="41" name="矩形 40"/>
            <p:cNvSpPr/>
            <p:nvPr/>
          </p:nvSpPr>
          <p:spPr>
            <a:xfrm>
              <a:off x="30834" y="1305568"/>
              <a:ext cx="5800300" cy="6598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p:cNvSpPr/>
            <p:nvPr/>
          </p:nvSpPr>
          <p:spPr>
            <a:xfrm>
              <a:off x="5886861" y="1305712"/>
              <a:ext cx="2960427" cy="6598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aphicFrame>
        <p:nvGraphicFramePr>
          <p:cNvPr id="10" name="对象 9"/>
          <p:cNvGraphicFramePr>
            <a:graphicFrameLocks noChangeAspect="1"/>
          </p:cNvGraphicFramePr>
          <p:nvPr>
            <p:extLst>
              <p:ext uri="{D42A27DB-BD31-4B8C-83A1-F6EECF244321}">
                <p14:modId xmlns:p14="http://schemas.microsoft.com/office/powerpoint/2010/main" val="3332354987"/>
              </p:ext>
            </p:extLst>
          </p:nvPr>
        </p:nvGraphicFramePr>
        <p:xfrm>
          <a:off x="4542470" y="2323763"/>
          <a:ext cx="4149725" cy="4064000"/>
        </p:xfrm>
        <a:graphic>
          <a:graphicData uri="http://schemas.openxmlformats.org/presentationml/2006/ole">
            <mc:AlternateContent xmlns:mc="http://schemas.openxmlformats.org/markup-compatibility/2006">
              <mc:Choice xmlns:v="urn:schemas-microsoft-com:vml" Requires="v">
                <p:oleObj spid="_x0000_s27757" name="Visio" r:id="rId6" imgW="9844444" imgH="9642759" progId="Visio.Drawing.11">
                  <p:embed/>
                </p:oleObj>
              </mc:Choice>
              <mc:Fallback>
                <p:oleObj name="Visio" r:id="rId6" imgW="9844444" imgH="9642759" progId="Visio.Drawing.11">
                  <p:embed/>
                  <p:pic>
                    <p:nvPicPr>
                      <p:cNvPr id="0" name=""/>
                      <p:cNvPicPr/>
                      <p:nvPr/>
                    </p:nvPicPr>
                    <p:blipFill>
                      <a:blip r:embed="rId7"/>
                      <a:stretch>
                        <a:fillRect/>
                      </a:stretch>
                    </p:blipFill>
                    <p:spPr>
                      <a:xfrm>
                        <a:off x="4542470" y="2323763"/>
                        <a:ext cx="4149725" cy="4064000"/>
                      </a:xfrm>
                      <a:prstGeom prst="rect">
                        <a:avLst/>
                      </a:prstGeom>
                    </p:spPr>
                  </p:pic>
                </p:oleObj>
              </mc:Fallback>
            </mc:AlternateContent>
          </a:graphicData>
        </a:graphic>
      </p:graphicFrame>
      <p:pic>
        <p:nvPicPr>
          <p:cNvPr id="21" name="图片 20" descr="C:\Users\liwenke\Desktop\无标题.png"/>
          <p:cNvPicPr/>
          <p:nvPr/>
        </p:nvPicPr>
        <p:blipFill>
          <a:blip r:embed="rId8"/>
          <a:srcRect l="42259" t="37793" r="47267" b="44147"/>
          <a:stretch>
            <a:fillRect/>
          </a:stretch>
        </p:blipFill>
        <p:spPr bwMode="auto">
          <a:xfrm>
            <a:off x="3971805" y="4220367"/>
            <a:ext cx="827314" cy="818284"/>
          </a:xfrm>
          <a:prstGeom prst="rect">
            <a:avLst/>
          </a:prstGeom>
          <a:noFill/>
          <a:ln w="9525">
            <a:noFill/>
            <a:miter lim="800000"/>
            <a:headEnd/>
            <a:tailEnd/>
          </a:ln>
        </p:spPr>
      </p:pic>
      <p:sp>
        <p:nvSpPr>
          <p:cNvPr id="11" name="矩形 10"/>
          <p:cNvSpPr/>
          <p:nvPr/>
        </p:nvSpPr>
        <p:spPr>
          <a:xfrm>
            <a:off x="5752808" y="4546172"/>
            <a:ext cx="3083403" cy="6985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286996" y="2119652"/>
            <a:ext cx="4572000" cy="830997"/>
          </a:xfrm>
          <a:prstGeom prst="rect">
            <a:avLst/>
          </a:prstGeom>
        </p:spPr>
        <p:txBody>
          <a:bodyPr>
            <a:spAutoFit/>
          </a:bodyPr>
          <a:lstStyle/>
          <a:p>
            <a:pPr marL="452438" lvl="1" indent="-171450">
              <a:spcAft>
                <a:spcPts val="600"/>
              </a:spcAft>
              <a:buFont typeface="Arial" panose="020B0604020202020204" pitchFamily="34" charset="0"/>
              <a:buChar char="•"/>
            </a:pPr>
            <a:r>
              <a:rPr lang="en-US" altLang="zh-CN" sz="2400" dirty="0">
                <a:solidFill>
                  <a:schemeClr val="tx1">
                    <a:lumMod val="75000"/>
                    <a:lumOff val="25000"/>
                  </a:schemeClr>
                </a:solidFill>
                <a:ea typeface="华文楷体" panose="02010600040101010101" pitchFamily="2" charset="-122"/>
              </a:rPr>
              <a:t>Makes the model more flexible to incorporate new data</a:t>
            </a:r>
          </a:p>
        </p:txBody>
      </p:sp>
    </p:spTree>
    <p:extLst>
      <p:ext uri="{BB962C8B-B14F-4D97-AF65-F5344CB8AC3E}">
        <p14:creationId xmlns:p14="http://schemas.microsoft.com/office/powerpoint/2010/main" val="385497224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extBox 5"/>
          <p:cNvSpPr txBox="1"/>
          <p:nvPr/>
        </p:nvSpPr>
        <p:spPr>
          <a:xfrm>
            <a:off x="766169" y="1391910"/>
            <a:ext cx="7358655" cy="646331"/>
          </a:xfrm>
          <a:prstGeom prst="rect">
            <a:avLst/>
          </a:prstGeom>
          <a:noFill/>
        </p:spPr>
        <p:txBody>
          <a:bodyPr wrap="square" rtlCol="0">
            <a:spAutoFit/>
          </a:bodyPr>
          <a:lstStyle/>
          <a:p>
            <a:r>
              <a:rPr lang="en-US" altLang="zh-CN" sz="3600" b="1" dirty="0" smtClean="0">
                <a:solidFill>
                  <a:schemeClr val="tx1">
                    <a:lumMod val="75000"/>
                    <a:lumOff val="25000"/>
                  </a:schemeClr>
                </a:solidFill>
                <a:ea typeface="华文楷体" panose="02010600040101010101" pitchFamily="2" charset="-122"/>
              </a:rPr>
              <a:t>Experiment</a:t>
            </a:r>
            <a:endParaRPr lang="zh-CN" altLang="en-US" sz="3600" b="1" dirty="0">
              <a:solidFill>
                <a:schemeClr val="tx1">
                  <a:lumMod val="75000"/>
                  <a:lumOff val="25000"/>
                </a:schemeClr>
              </a:solidFill>
              <a:ea typeface="华文楷体" panose="02010600040101010101" pitchFamily="2" charset="-122"/>
            </a:endParaRPr>
          </a:p>
        </p:txBody>
      </p:sp>
      <p:sp>
        <p:nvSpPr>
          <p:cNvPr id="6" name="矩形 5"/>
          <p:cNvSpPr/>
          <p:nvPr/>
        </p:nvSpPr>
        <p:spPr>
          <a:xfrm rot="10800000">
            <a:off x="478138" y="1571059"/>
            <a:ext cx="288032" cy="288032"/>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华文楷体" panose="02010600040101010101" pitchFamily="2" charset="-122"/>
            </a:endParaRPr>
          </a:p>
        </p:txBody>
      </p:sp>
      <p:grpSp>
        <p:nvGrpSpPr>
          <p:cNvPr id="7" name="组合 6"/>
          <p:cNvGrpSpPr/>
          <p:nvPr/>
        </p:nvGrpSpPr>
        <p:grpSpPr>
          <a:xfrm rot="10800000">
            <a:off x="3380593" y="1592826"/>
            <a:ext cx="638547" cy="288032"/>
            <a:chOff x="1483073" y="1052736"/>
            <a:chExt cx="638547" cy="288032"/>
          </a:xfrm>
        </p:grpSpPr>
        <p:sp>
          <p:nvSpPr>
            <p:cNvPr id="8" name="椭圆 7"/>
            <p:cNvSpPr/>
            <p:nvPr/>
          </p:nvSpPr>
          <p:spPr>
            <a:xfrm>
              <a:off x="1483073" y="1052736"/>
              <a:ext cx="288032" cy="28803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华文楷体" panose="02010600040101010101" pitchFamily="2" charset="-122"/>
              </a:endParaRPr>
            </a:p>
          </p:txBody>
        </p:sp>
        <p:sp>
          <p:nvSpPr>
            <p:cNvPr id="9" name="椭圆 8"/>
            <p:cNvSpPr/>
            <p:nvPr/>
          </p:nvSpPr>
          <p:spPr>
            <a:xfrm>
              <a:off x="1833588" y="1052736"/>
              <a:ext cx="288032" cy="28803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华文楷体" panose="02010600040101010101" pitchFamily="2" charset="-122"/>
              </a:endParaRPr>
            </a:p>
          </p:txBody>
        </p:sp>
      </p:grpSp>
      <p:cxnSp>
        <p:nvCxnSpPr>
          <p:cNvPr id="32" name="直接连接符 31"/>
          <p:cNvCxnSpPr/>
          <p:nvPr/>
        </p:nvCxnSpPr>
        <p:spPr>
          <a:xfrm>
            <a:off x="8849203" y="1514901"/>
            <a:ext cx="0" cy="1522987"/>
          </a:xfrm>
          <a:prstGeom prst="line">
            <a:avLst/>
          </a:prstGeom>
          <a:ln w="38100">
            <a:solidFill>
              <a:srgbClr val="5C307D"/>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690984" y="6627119"/>
            <a:ext cx="7968269"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8" name="矩形 37"/>
          <p:cNvSpPr/>
          <p:nvPr/>
        </p:nvSpPr>
        <p:spPr>
          <a:xfrm>
            <a:off x="-13648" y="0"/>
            <a:ext cx="9157648" cy="1202643"/>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9" name="图片 38"/>
          <p:cNvPicPr>
            <a:picLocks noChangeAspect="1"/>
          </p:cNvPicPr>
          <p:nvPr/>
        </p:nvPicPr>
        <p:blipFill>
          <a:blip r:embed="rId3" cstate="print">
            <a:clrChange>
              <a:clrFrom>
                <a:srgbClr val="FFFFFF"/>
              </a:clrFrom>
              <a:clrTo>
                <a:srgbClr val="FFFFFF">
                  <a:alpha val="0"/>
                </a:srgbClr>
              </a:clrTo>
            </a:clrChange>
            <a:lum bright="70000" contrast="-70000"/>
            <a:extLst>
              <a:ext uri="{28A0092B-C50C-407E-A947-70E740481C1C}">
                <a14:useLocalDpi xmlns:a14="http://schemas.microsoft.com/office/drawing/2010/main" val="0"/>
              </a:ext>
            </a:extLst>
          </a:blip>
          <a:stretch>
            <a:fillRect/>
          </a:stretch>
        </p:blipFill>
        <p:spPr>
          <a:xfrm>
            <a:off x="0" y="0"/>
            <a:ext cx="2870282" cy="1214651"/>
          </a:xfrm>
          <a:prstGeom prst="rect">
            <a:avLst/>
          </a:prstGeom>
        </p:spPr>
      </p:pic>
      <p:grpSp>
        <p:nvGrpSpPr>
          <p:cNvPr id="40" name="组合 39"/>
          <p:cNvGrpSpPr/>
          <p:nvPr/>
        </p:nvGrpSpPr>
        <p:grpSpPr>
          <a:xfrm>
            <a:off x="0" y="1305569"/>
            <a:ext cx="9144000" cy="56736"/>
            <a:chOff x="30834" y="1305568"/>
            <a:chExt cx="8816454" cy="66133"/>
          </a:xfrm>
        </p:grpSpPr>
        <p:sp>
          <p:nvSpPr>
            <p:cNvPr id="41" name="矩形 40"/>
            <p:cNvSpPr/>
            <p:nvPr/>
          </p:nvSpPr>
          <p:spPr>
            <a:xfrm>
              <a:off x="30834" y="1305568"/>
              <a:ext cx="5800300" cy="6598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p:cNvSpPr/>
            <p:nvPr/>
          </p:nvSpPr>
          <p:spPr>
            <a:xfrm>
              <a:off x="5886861" y="1305712"/>
              <a:ext cx="2960427" cy="6598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aphicFrame>
        <p:nvGraphicFramePr>
          <p:cNvPr id="3" name="表格 2"/>
          <p:cNvGraphicFramePr>
            <a:graphicFrameLocks noGrp="1"/>
          </p:cNvGraphicFramePr>
          <p:nvPr>
            <p:extLst>
              <p:ext uri="{D42A27DB-BD31-4B8C-83A1-F6EECF244321}">
                <p14:modId xmlns:p14="http://schemas.microsoft.com/office/powerpoint/2010/main" val="1480919031"/>
              </p:ext>
            </p:extLst>
          </p:nvPr>
        </p:nvGraphicFramePr>
        <p:xfrm>
          <a:off x="1211702" y="2652358"/>
          <a:ext cx="6926832" cy="3657600"/>
        </p:xfrm>
        <a:graphic>
          <a:graphicData uri="http://schemas.openxmlformats.org/drawingml/2006/table">
            <a:tbl>
              <a:tblPr firstRow="1" bandRow="1">
                <a:solidFill>
                  <a:srgbClr val="5C307D"/>
                </a:solidFill>
                <a:tableStyleId>{5C22544A-7EE6-4342-B048-85BDC9FD1C3A}</a:tableStyleId>
              </a:tblPr>
              <a:tblGrid>
                <a:gridCol w="2474518">
                  <a:extLst>
                    <a:ext uri="{9D8B030D-6E8A-4147-A177-3AD203B41FA5}">
                      <a16:colId xmlns:a16="http://schemas.microsoft.com/office/drawing/2014/main" val="2825719104"/>
                    </a:ext>
                  </a:extLst>
                </a:gridCol>
                <a:gridCol w="2169571">
                  <a:extLst>
                    <a:ext uri="{9D8B030D-6E8A-4147-A177-3AD203B41FA5}">
                      <a16:colId xmlns:a16="http://schemas.microsoft.com/office/drawing/2014/main" val="2757788562"/>
                    </a:ext>
                  </a:extLst>
                </a:gridCol>
                <a:gridCol w="2282743">
                  <a:extLst>
                    <a:ext uri="{9D8B030D-6E8A-4147-A177-3AD203B41FA5}">
                      <a16:colId xmlns:a16="http://schemas.microsoft.com/office/drawing/2014/main" val="2844626709"/>
                    </a:ext>
                  </a:extLst>
                </a:gridCol>
              </a:tblGrid>
              <a:tr h="457200">
                <a:tc rowSpan="2">
                  <a:txBody>
                    <a:bodyPr/>
                    <a:lstStyle/>
                    <a:p>
                      <a:pPr algn="ctr"/>
                      <a:endParaRPr lang="en-US" altLang="zh-CN" sz="2400" kern="1200" dirty="0" smtClean="0">
                        <a:solidFill>
                          <a:schemeClr val="tx1">
                            <a:lumMod val="75000"/>
                            <a:lumOff val="25000"/>
                          </a:schemeClr>
                        </a:solidFill>
                        <a:latin typeface="+mn-lt"/>
                        <a:ea typeface="华文楷体" panose="02010600040101010101" pitchFamily="2" charset="-122"/>
                        <a:cs typeface="+mn-cs"/>
                      </a:endParaRPr>
                    </a:p>
                    <a:p>
                      <a:pPr algn="ctr"/>
                      <a:r>
                        <a:rPr lang="en-US" altLang="zh-CN" sz="2400" kern="1200" dirty="0" smtClean="0">
                          <a:solidFill>
                            <a:schemeClr val="tx1">
                              <a:lumMod val="75000"/>
                              <a:lumOff val="25000"/>
                            </a:schemeClr>
                          </a:solidFill>
                          <a:latin typeface="+mn-lt"/>
                          <a:ea typeface="华文楷体" panose="02010600040101010101" pitchFamily="2" charset="-122"/>
                          <a:cs typeface="+mn-cs"/>
                        </a:rPr>
                        <a:t>Model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400" kern="1200" dirty="0" smtClean="0">
                          <a:solidFill>
                            <a:schemeClr val="tx1">
                              <a:lumMod val="75000"/>
                              <a:lumOff val="25000"/>
                            </a:schemeClr>
                          </a:solidFill>
                          <a:latin typeface="+mn-lt"/>
                          <a:ea typeface="华文楷体" panose="02010600040101010101" pitchFamily="2" charset="-122"/>
                          <a:cs typeface="+mn-cs"/>
                        </a:rPr>
                        <a:t>Error Metrics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zh-CN" altLang="en-US" dirty="0"/>
                    </a:p>
                  </a:txBody>
                  <a:tcPr/>
                </a:tc>
                <a:extLst>
                  <a:ext uri="{0D108BD9-81ED-4DB2-BD59-A6C34878D82A}">
                    <a16:rowId xmlns:a16="http://schemas.microsoft.com/office/drawing/2014/main" val="3630416269"/>
                  </a:ext>
                </a:extLst>
              </a:tr>
              <a:tr h="457200">
                <a:tc vMerge="1">
                  <a:txBody>
                    <a:bodyPr/>
                    <a:lstStyle/>
                    <a:p>
                      <a:endParaRPr lang="zh-CN" alt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400" kern="1200" dirty="0" smtClean="0">
                          <a:solidFill>
                            <a:schemeClr val="tx1">
                              <a:lumMod val="75000"/>
                              <a:lumOff val="25000"/>
                            </a:schemeClr>
                          </a:solidFill>
                          <a:latin typeface="+mn-lt"/>
                          <a:ea typeface="华文楷体" panose="02010600040101010101" pitchFamily="2" charset="-122"/>
                          <a:cs typeface="+mn-cs"/>
                        </a:rPr>
                        <a:t>MAE</a:t>
                      </a:r>
                      <a:endParaRPr lang="zh-CN" altLang="en-US" sz="2400" kern="1200" dirty="0" smtClean="0">
                        <a:solidFill>
                          <a:schemeClr val="tx1">
                            <a:lumMod val="75000"/>
                            <a:lumOff val="25000"/>
                          </a:schemeClr>
                        </a:solidFill>
                        <a:latin typeface="+mn-lt"/>
                        <a:ea typeface="华文楷体" panose="02010600040101010101" pitchFamily="2"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400" kern="1200" dirty="0" smtClean="0">
                          <a:solidFill>
                            <a:schemeClr val="tx1">
                              <a:lumMod val="75000"/>
                              <a:lumOff val="25000"/>
                            </a:schemeClr>
                          </a:solidFill>
                          <a:latin typeface="+mn-lt"/>
                          <a:ea typeface="华文楷体" panose="02010600040101010101" pitchFamily="2" charset="-122"/>
                          <a:cs typeface="+mn-cs"/>
                        </a:rPr>
                        <a:t>RMSE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93793475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400" kern="1200" dirty="0" smtClean="0">
                          <a:solidFill>
                            <a:schemeClr val="tx1">
                              <a:lumMod val="75000"/>
                              <a:lumOff val="25000"/>
                            </a:schemeClr>
                          </a:solidFill>
                          <a:latin typeface="+mn-lt"/>
                          <a:ea typeface="华文楷体" panose="02010600040101010101" pitchFamily="2" charset="-122"/>
                          <a:cs typeface="+mn-cs"/>
                        </a:rPr>
                        <a:t>Average</a:t>
                      </a:r>
                      <a:endParaRPr lang="zh-CN" altLang="en-US" sz="2400" kern="1200" dirty="0">
                        <a:solidFill>
                          <a:schemeClr val="tx1">
                            <a:lumMod val="75000"/>
                            <a:lumOff val="25000"/>
                          </a:schemeClr>
                        </a:solidFill>
                        <a:latin typeface="+mn-lt"/>
                        <a:ea typeface="华文楷体" panose="02010600040101010101" pitchFamily="2"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400" kern="1200" dirty="0" smtClean="0">
                          <a:solidFill>
                            <a:schemeClr val="tx1">
                              <a:lumMod val="75000"/>
                              <a:lumOff val="25000"/>
                            </a:schemeClr>
                          </a:solidFill>
                          <a:latin typeface="+mn-lt"/>
                          <a:ea typeface="华文楷体" panose="02010600040101010101" pitchFamily="2" charset="-122"/>
                          <a:cs typeface="+mn-cs"/>
                        </a:rPr>
                        <a:t>14.58</a:t>
                      </a:r>
                      <a:endParaRPr lang="zh-CN" altLang="en-US" sz="2400" kern="1200" dirty="0">
                        <a:solidFill>
                          <a:schemeClr val="tx1">
                            <a:lumMod val="75000"/>
                            <a:lumOff val="25000"/>
                          </a:schemeClr>
                        </a:solidFill>
                        <a:latin typeface="+mn-lt"/>
                        <a:ea typeface="华文楷体" panose="02010600040101010101" pitchFamily="2"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400" kern="1200" dirty="0" smtClean="0">
                          <a:solidFill>
                            <a:schemeClr val="tx1">
                              <a:lumMod val="75000"/>
                              <a:lumOff val="25000"/>
                            </a:schemeClr>
                          </a:solidFill>
                          <a:latin typeface="+mn-lt"/>
                          <a:ea typeface="华文楷体" panose="02010600040101010101" pitchFamily="2" charset="-122"/>
                          <a:cs typeface="+mn-cs"/>
                        </a:rPr>
                        <a:t>52.94</a:t>
                      </a:r>
                      <a:endParaRPr lang="zh-CN" altLang="en-US" sz="2400" kern="1200" dirty="0">
                        <a:solidFill>
                          <a:schemeClr val="tx1">
                            <a:lumMod val="75000"/>
                            <a:lumOff val="25000"/>
                          </a:schemeClr>
                        </a:solidFill>
                        <a:latin typeface="+mn-lt"/>
                        <a:ea typeface="华文楷体" panose="02010600040101010101" pitchFamily="2"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28163307"/>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400" kern="1200" dirty="0" smtClean="0">
                          <a:solidFill>
                            <a:schemeClr val="tx1">
                              <a:lumMod val="75000"/>
                              <a:lumOff val="25000"/>
                            </a:schemeClr>
                          </a:solidFill>
                          <a:latin typeface="+mn-lt"/>
                          <a:ea typeface="华文楷体" panose="02010600040101010101" pitchFamily="2" charset="-122"/>
                          <a:cs typeface="+mn-cs"/>
                        </a:rPr>
                        <a:t>LASSO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400" kern="1200" dirty="0" smtClean="0">
                          <a:solidFill>
                            <a:schemeClr val="tx1">
                              <a:lumMod val="75000"/>
                              <a:lumOff val="25000"/>
                            </a:schemeClr>
                          </a:solidFill>
                          <a:latin typeface="+mn-lt"/>
                          <a:ea typeface="华文楷体" panose="02010600040101010101" pitchFamily="2" charset="-122"/>
                          <a:cs typeface="+mn-cs"/>
                        </a:rPr>
                        <a:t>3.82</a:t>
                      </a:r>
                      <a:endParaRPr lang="zh-CN" altLang="en-US" sz="2400" kern="1200" dirty="0">
                        <a:solidFill>
                          <a:schemeClr val="tx1">
                            <a:lumMod val="75000"/>
                            <a:lumOff val="25000"/>
                          </a:schemeClr>
                        </a:solidFill>
                        <a:latin typeface="+mn-lt"/>
                        <a:ea typeface="华文楷体" panose="02010600040101010101" pitchFamily="2"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400" kern="1200" dirty="0" smtClean="0">
                          <a:solidFill>
                            <a:schemeClr val="tx1">
                              <a:lumMod val="75000"/>
                              <a:lumOff val="25000"/>
                            </a:schemeClr>
                          </a:solidFill>
                          <a:latin typeface="+mn-lt"/>
                          <a:ea typeface="华文楷体" panose="02010600040101010101" pitchFamily="2" charset="-122"/>
                          <a:cs typeface="+mn-cs"/>
                        </a:rPr>
                        <a:t>16.29</a:t>
                      </a:r>
                      <a:endParaRPr lang="zh-CN" altLang="en-US" sz="2400" kern="1200" dirty="0">
                        <a:solidFill>
                          <a:schemeClr val="tx1">
                            <a:lumMod val="75000"/>
                            <a:lumOff val="25000"/>
                          </a:schemeClr>
                        </a:solidFill>
                        <a:latin typeface="+mn-lt"/>
                        <a:ea typeface="华文楷体" panose="02010600040101010101" pitchFamily="2"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03171016"/>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400" kern="1200" dirty="0" smtClean="0">
                          <a:solidFill>
                            <a:schemeClr val="tx1">
                              <a:lumMod val="75000"/>
                              <a:lumOff val="25000"/>
                            </a:schemeClr>
                          </a:solidFill>
                          <a:latin typeface="+mn-lt"/>
                          <a:ea typeface="华文楷体" panose="02010600040101010101" pitchFamily="2" charset="-122"/>
                          <a:cs typeface="+mn-cs"/>
                        </a:rPr>
                        <a:t>GBDT</a:t>
                      </a:r>
                      <a:endParaRPr lang="zh-CN" altLang="en-US" sz="2400" kern="1200" dirty="0">
                        <a:solidFill>
                          <a:schemeClr val="tx1">
                            <a:lumMod val="75000"/>
                            <a:lumOff val="25000"/>
                          </a:schemeClr>
                        </a:solidFill>
                        <a:latin typeface="+mn-lt"/>
                        <a:ea typeface="华文楷体" panose="02010600040101010101" pitchFamily="2"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400" kern="1200" dirty="0" smtClean="0">
                          <a:solidFill>
                            <a:schemeClr val="tx1">
                              <a:lumMod val="75000"/>
                              <a:lumOff val="25000"/>
                            </a:schemeClr>
                          </a:solidFill>
                          <a:latin typeface="+mn-lt"/>
                          <a:ea typeface="华文楷体" panose="02010600040101010101" pitchFamily="2" charset="-122"/>
                          <a:cs typeface="+mn-cs"/>
                        </a:rPr>
                        <a:t>3.72</a:t>
                      </a:r>
                      <a:endParaRPr lang="zh-CN" altLang="en-US" sz="2400" kern="1200" dirty="0">
                        <a:solidFill>
                          <a:schemeClr val="tx1">
                            <a:lumMod val="75000"/>
                            <a:lumOff val="25000"/>
                          </a:schemeClr>
                        </a:solidFill>
                        <a:latin typeface="+mn-lt"/>
                        <a:ea typeface="华文楷体" panose="02010600040101010101" pitchFamily="2"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400" kern="1200" dirty="0" smtClean="0">
                          <a:solidFill>
                            <a:schemeClr val="tx1">
                              <a:lumMod val="75000"/>
                              <a:lumOff val="25000"/>
                            </a:schemeClr>
                          </a:solidFill>
                          <a:latin typeface="+mn-lt"/>
                          <a:ea typeface="华文楷体" panose="02010600040101010101" pitchFamily="2" charset="-122"/>
                          <a:cs typeface="+mn-cs"/>
                        </a:rPr>
                        <a:t>15.88</a:t>
                      </a:r>
                      <a:endParaRPr lang="zh-CN" altLang="en-US" sz="2400" kern="1200" dirty="0">
                        <a:solidFill>
                          <a:schemeClr val="tx1">
                            <a:lumMod val="75000"/>
                            <a:lumOff val="25000"/>
                          </a:schemeClr>
                        </a:solidFill>
                        <a:latin typeface="+mn-lt"/>
                        <a:ea typeface="华文楷体" panose="02010600040101010101" pitchFamily="2"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96935056"/>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400" kern="1200" dirty="0" smtClean="0">
                          <a:solidFill>
                            <a:schemeClr val="tx1">
                              <a:lumMod val="75000"/>
                              <a:lumOff val="25000"/>
                            </a:schemeClr>
                          </a:solidFill>
                          <a:latin typeface="+mn-lt"/>
                          <a:ea typeface="华文楷体" panose="02010600040101010101" pitchFamily="2" charset="-122"/>
                          <a:cs typeface="+mn-cs"/>
                        </a:rPr>
                        <a:t>RF</a:t>
                      </a:r>
                      <a:endParaRPr lang="zh-CN" altLang="en-US" sz="2400" kern="1200" dirty="0">
                        <a:solidFill>
                          <a:schemeClr val="tx1">
                            <a:lumMod val="75000"/>
                            <a:lumOff val="25000"/>
                          </a:schemeClr>
                        </a:solidFill>
                        <a:latin typeface="+mn-lt"/>
                        <a:ea typeface="华文楷体" panose="02010600040101010101" pitchFamily="2"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400" kern="1200" dirty="0" smtClean="0">
                          <a:solidFill>
                            <a:schemeClr val="tx1">
                              <a:lumMod val="75000"/>
                              <a:lumOff val="25000"/>
                            </a:schemeClr>
                          </a:solidFill>
                          <a:latin typeface="+mn-lt"/>
                          <a:ea typeface="华文楷体" panose="02010600040101010101" pitchFamily="2" charset="-122"/>
                          <a:cs typeface="+mn-cs"/>
                        </a:rPr>
                        <a:t>3.92</a:t>
                      </a:r>
                      <a:endParaRPr lang="zh-CN" altLang="en-US" sz="2400" kern="1200" dirty="0">
                        <a:solidFill>
                          <a:schemeClr val="tx1">
                            <a:lumMod val="75000"/>
                            <a:lumOff val="25000"/>
                          </a:schemeClr>
                        </a:solidFill>
                        <a:latin typeface="+mn-lt"/>
                        <a:ea typeface="华文楷体" panose="02010600040101010101" pitchFamily="2"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400" kern="1200" dirty="0" smtClean="0">
                          <a:solidFill>
                            <a:schemeClr val="tx1">
                              <a:lumMod val="75000"/>
                              <a:lumOff val="25000"/>
                            </a:schemeClr>
                          </a:solidFill>
                          <a:latin typeface="+mn-lt"/>
                          <a:ea typeface="华文楷体" panose="02010600040101010101" pitchFamily="2" charset="-122"/>
                          <a:cs typeface="+mn-cs"/>
                        </a:rPr>
                        <a:t>17.18</a:t>
                      </a:r>
                      <a:endParaRPr lang="zh-CN" altLang="en-US" sz="2400" kern="1200" dirty="0">
                        <a:solidFill>
                          <a:schemeClr val="tx1">
                            <a:lumMod val="75000"/>
                            <a:lumOff val="25000"/>
                          </a:schemeClr>
                        </a:solidFill>
                        <a:latin typeface="+mn-lt"/>
                        <a:ea typeface="华文楷体" panose="02010600040101010101" pitchFamily="2"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538440079"/>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400" kern="1200" dirty="0" smtClean="0">
                          <a:solidFill>
                            <a:schemeClr val="tx1">
                              <a:lumMod val="75000"/>
                              <a:lumOff val="25000"/>
                            </a:schemeClr>
                          </a:solidFill>
                          <a:latin typeface="+mn-lt"/>
                          <a:ea typeface="华文楷体" panose="02010600040101010101" pitchFamily="2" charset="-122"/>
                          <a:cs typeface="+mn-cs"/>
                        </a:rPr>
                        <a:t>Basic </a:t>
                      </a:r>
                      <a:r>
                        <a:rPr lang="en-US" altLang="zh-CN" sz="2400" kern="1200" dirty="0" err="1" smtClean="0">
                          <a:solidFill>
                            <a:schemeClr val="tx1">
                              <a:lumMod val="75000"/>
                              <a:lumOff val="25000"/>
                            </a:schemeClr>
                          </a:solidFill>
                          <a:latin typeface="+mn-lt"/>
                          <a:ea typeface="华文楷体" panose="02010600040101010101" pitchFamily="2" charset="-122"/>
                          <a:cs typeface="+mn-cs"/>
                        </a:rPr>
                        <a:t>DeepSD</a:t>
                      </a:r>
                      <a:endParaRPr lang="en-US" altLang="zh-CN" sz="2400" kern="1200" dirty="0" smtClean="0">
                        <a:solidFill>
                          <a:schemeClr val="tx1">
                            <a:lumMod val="75000"/>
                            <a:lumOff val="25000"/>
                          </a:schemeClr>
                        </a:solidFill>
                        <a:latin typeface="+mn-lt"/>
                        <a:ea typeface="华文楷体" panose="02010600040101010101" pitchFamily="2"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400" kern="1200" dirty="0" smtClean="0">
                          <a:solidFill>
                            <a:schemeClr val="tx1">
                              <a:lumMod val="75000"/>
                              <a:lumOff val="25000"/>
                            </a:schemeClr>
                          </a:solidFill>
                          <a:latin typeface="+mn-lt"/>
                          <a:ea typeface="华文楷体" panose="02010600040101010101" pitchFamily="2" charset="-122"/>
                          <a:cs typeface="+mn-cs"/>
                        </a:rPr>
                        <a:t>3.56</a:t>
                      </a:r>
                      <a:endParaRPr lang="zh-CN" altLang="en-US" sz="2400" kern="1200" dirty="0">
                        <a:solidFill>
                          <a:schemeClr val="tx1">
                            <a:lumMod val="75000"/>
                            <a:lumOff val="25000"/>
                          </a:schemeClr>
                        </a:solidFill>
                        <a:latin typeface="+mn-lt"/>
                        <a:ea typeface="华文楷体" panose="02010600040101010101" pitchFamily="2"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400" kern="1200" dirty="0" smtClean="0">
                          <a:solidFill>
                            <a:schemeClr val="tx1">
                              <a:lumMod val="75000"/>
                              <a:lumOff val="25000"/>
                            </a:schemeClr>
                          </a:solidFill>
                          <a:latin typeface="+mn-lt"/>
                          <a:ea typeface="华文楷体" panose="02010600040101010101" pitchFamily="2" charset="-122"/>
                          <a:cs typeface="+mn-cs"/>
                        </a:rPr>
                        <a:t>15.57</a:t>
                      </a:r>
                      <a:endParaRPr lang="zh-CN" altLang="en-US" sz="2400" kern="1200" dirty="0">
                        <a:solidFill>
                          <a:schemeClr val="tx1">
                            <a:lumMod val="75000"/>
                            <a:lumOff val="25000"/>
                          </a:schemeClr>
                        </a:solidFill>
                        <a:latin typeface="+mn-lt"/>
                        <a:ea typeface="华文楷体" panose="02010600040101010101" pitchFamily="2"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5635138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400" kern="1200" dirty="0" smtClean="0">
                          <a:solidFill>
                            <a:schemeClr val="tx1">
                              <a:lumMod val="75000"/>
                              <a:lumOff val="25000"/>
                            </a:schemeClr>
                          </a:solidFill>
                          <a:latin typeface="+mn-lt"/>
                          <a:ea typeface="华文楷体" panose="02010600040101010101" pitchFamily="2" charset="-122"/>
                          <a:cs typeface="+mn-cs"/>
                        </a:rPr>
                        <a:t>Advanced </a:t>
                      </a:r>
                      <a:r>
                        <a:rPr lang="en-US" altLang="zh-CN" sz="2400" kern="1200" dirty="0" err="1" smtClean="0">
                          <a:solidFill>
                            <a:schemeClr val="tx1">
                              <a:lumMod val="75000"/>
                              <a:lumOff val="25000"/>
                            </a:schemeClr>
                          </a:solidFill>
                          <a:latin typeface="+mn-lt"/>
                          <a:ea typeface="华文楷体" panose="02010600040101010101" pitchFamily="2" charset="-122"/>
                          <a:cs typeface="+mn-cs"/>
                        </a:rPr>
                        <a:t>DeepSD</a:t>
                      </a:r>
                      <a:endParaRPr lang="zh-CN" altLang="en-US" sz="2400" kern="1200" dirty="0" smtClean="0">
                        <a:solidFill>
                          <a:schemeClr val="tx1">
                            <a:lumMod val="75000"/>
                            <a:lumOff val="25000"/>
                          </a:schemeClr>
                        </a:solidFill>
                        <a:latin typeface="+mn-lt"/>
                        <a:ea typeface="华文楷体" panose="02010600040101010101" pitchFamily="2"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400" b="1" kern="1200" dirty="0" smtClean="0">
                          <a:solidFill>
                            <a:schemeClr val="tx1">
                              <a:lumMod val="75000"/>
                              <a:lumOff val="25000"/>
                            </a:schemeClr>
                          </a:solidFill>
                          <a:latin typeface="+mn-lt"/>
                          <a:ea typeface="华文楷体" panose="02010600040101010101" pitchFamily="2" charset="-122"/>
                          <a:cs typeface="+mn-cs"/>
                        </a:rPr>
                        <a:t>3.30</a:t>
                      </a:r>
                      <a:endParaRPr lang="zh-CN" altLang="en-US" sz="2400" b="1" kern="1200" dirty="0">
                        <a:solidFill>
                          <a:schemeClr val="tx1">
                            <a:lumMod val="75000"/>
                            <a:lumOff val="25000"/>
                          </a:schemeClr>
                        </a:solidFill>
                        <a:latin typeface="+mn-lt"/>
                        <a:ea typeface="华文楷体" panose="02010600040101010101" pitchFamily="2"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400" b="1" kern="1200" dirty="0" smtClean="0">
                          <a:solidFill>
                            <a:schemeClr val="tx1">
                              <a:lumMod val="75000"/>
                              <a:lumOff val="25000"/>
                            </a:schemeClr>
                          </a:solidFill>
                          <a:latin typeface="+mn-lt"/>
                          <a:ea typeface="华文楷体" panose="02010600040101010101" pitchFamily="2" charset="-122"/>
                          <a:cs typeface="+mn-cs"/>
                        </a:rPr>
                        <a:t>13.99</a:t>
                      </a:r>
                      <a:endParaRPr lang="zh-CN" altLang="en-US" sz="2400" b="1" kern="1200" dirty="0">
                        <a:solidFill>
                          <a:schemeClr val="tx1">
                            <a:lumMod val="75000"/>
                            <a:lumOff val="25000"/>
                          </a:schemeClr>
                        </a:solidFill>
                        <a:latin typeface="+mn-lt"/>
                        <a:ea typeface="华文楷体" panose="02010600040101010101" pitchFamily="2"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89561881"/>
                  </a:ext>
                </a:extLst>
              </a:tr>
            </a:tbl>
          </a:graphicData>
        </a:graphic>
      </p:graphicFrame>
      <p:sp>
        <p:nvSpPr>
          <p:cNvPr id="4" name="矩形 3"/>
          <p:cNvSpPr/>
          <p:nvPr/>
        </p:nvSpPr>
        <p:spPr>
          <a:xfrm>
            <a:off x="2685595" y="2190693"/>
            <a:ext cx="4176336" cy="461665"/>
          </a:xfrm>
          <a:prstGeom prst="rect">
            <a:avLst/>
          </a:prstGeom>
        </p:spPr>
        <p:txBody>
          <a:bodyPr wrap="none">
            <a:spAutoFit/>
          </a:bodyPr>
          <a:lstStyle/>
          <a:p>
            <a:pPr algn="ctr"/>
            <a:r>
              <a:rPr lang="en-US" altLang="zh-CN" sz="2400" dirty="0">
                <a:cs typeface="Times New Roman" panose="02020603050405020304" pitchFamily="18" charset="0"/>
              </a:rPr>
              <a:t>Table: Performance Comparison</a:t>
            </a:r>
            <a:endParaRPr lang="zh-CN" altLang="en-US" sz="2400" dirty="0">
              <a:cs typeface="Times New Roman" panose="02020603050405020304" pitchFamily="18" charset="0"/>
            </a:endParaRPr>
          </a:p>
        </p:txBody>
      </p:sp>
    </p:spTree>
    <p:extLst>
      <p:ext uri="{BB962C8B-B14F-4D97-AF65-F5344CB8AC3E}">
        <p14:creationId xmlns:p14="http://schemas.microsoft.com/office/powerpoint/2010/main" val="144965962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extBox 5"/>
          <p:cNvSpPr txBox="1"/>
          <p:nvPr/>
        </p:nvSpPr>
        <p:spPr>
          <a:xfrm>
            <a:off x="766169" y="1391910"/>
            <a:ext cx="7358655" cy="646331"/>
          </a:xfrm>
          <a:prstGeom prst="rect">
            <a:avLst/>
          </a:prstGeom>
          <a:noFill/>
        </p:spPr>
        <p:txBody>
          <a:bodyPr wrap="square" rtlCol="0">
            <a:spAutoFit/>
          </a:bodyPr>
          <a:lstStyle/>
          <a:p>
            <a:r>
              <a:rPr lang="en-US" altLang="zh-CN" sz="3600" b="1" dirty="0" smtClean="0">
                <a:solidFill>
                  <a:schemeClr val="tx1">
                    <a:lumMod val="75000"/>
                    <a:lumOff val="25000"/>
                  </a:schemeClr>
                </a:solidFill>
                <a:ea typeface="华文楷体" panose="02010600040101010101" pitchFamily="2" charset="-122"/>
              </a:rPr>
              <a:t>Experiment</a:t>
            </a:r>
            <a:endParaRPr lang="zh-CN" altLang="en-US" sz="3600" b="1" dirty="0">
              <a:solidFill>
                <a:schemeClr val="tx1">
                  <a:lumMod val="75000"/>
                  <a:lumOff val="25000"/>
                </a:schemeClr>
              </a:solidFill>
              <a:ea typeface="华文楷体" panose="02010600040101010101" pitchFamily="2" charset="-122"/>
            </a:endParaRPr>
          </a:p>
        </p:txBody>
      </p:sp>
      <p:sp>
        <p:nvSpPr>
          <p:cNvPr id="6" name="矩形 5"/>
          <p:cNvSpPr/>
          <p:nvPr/>
        </p:nvSpPr>
        <p:spPr>
          <a:xfrm rot="10800000">
            <a:off x="478138" y="1571059"/>
            <a:ext cx="288032" cy="288032"/>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华文楷体" panose="02010600040101010101" pitchFamily="2" charset="-122"/>
            </a:endParaRPr>
          </a:p>
        </p:txBody>
      </p:sp>
      <p:grpSp>
        <p:nvGrpSpPr>
          <p:cNvPr id="7" name="组合 6"/>
          <p:cNvGrpSpPr/>
          <p:nvPr/>
        </p:nvGrpSpPr>
        <p:grpSpPr>
          <a:xfrm rot="10800000">
            <a:off x="3380593" y="1592826"/>
            <a:ext cx="638547" cy="288032"/>
            <a:chOff x="1483073" y="1052736"/>
            <a:chExt cx="638547" cy="288032"/>
          </a:xfrm>
        </p:grpSpPr>
        <p:sp>
          <p:nvSpPr>
            <p:cNvPr id="8" name="椭圆 7"/>
            <p:cNvSpPr/>
            <p:nvPr/>
          </p:nvSpPr>
          <p:spPr>
            <a:xfrm>
              <a:off x="1483073" y="1052736"/>
              <a:ext cx="288032" cy="28803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华文楷体" panose="02010600040101010101" pitchFamily="2" charset="-122"/>
              </a:endParaRPr>
            </a:p>
          </p:txBody>
        </p:sp>
        <p:sp>
          <p:nvSpPr>
            <p:cNvPr id="9" name="椭圆 8"/>
            <p:cNvSpPr/>
            <p:nvPr/>
          </p:nvSpPr>
          <p:spPr>
            <a:xfrm>
              <a:off x="1833588" y="1052736"/>
              <a:ext cx="288032" cy="28803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华文楷体" panose="02010600040101010101" pitchFamily="2" charset="-122"/>
              </a:endParaRPr>
            </a:p>
          </p:txBody>
        </p:sp>
      </p:grpSp>
      <p:cxnSp>
        <p:nvCxnSpPr>
          <p:cNvPr id="32" name="直接连接符 31"/>
          <p:cNvCxnSpPr/>
          <p:nvPr/>
        </p:nvCxnSpPr>
        <p:spPr>
          <a:xfrm>
            <a:off x="8849203" y="1514901"/>
            <a:ext cx="0" cy="1522987"/>
          </a:xfrm>
          <a:prstGeom prst="line">
            <a:avLst/>
          </a:prstGeom>
          <a:ln w="38100">
            <a:solidFill>
              <a:srgbClr val="5C307D"/>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690984" y="6627119"/>
            <a:ext cx="7968269"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8" name="矩形 37"/>
          <p:cNvSpPr/>
          <p:nvPr/>
        </p:nvSpPr>
        <p:spPr>
          <a:xfrm>
            <a:off x="-13648" y="0"/>
            <a:ext cx="9157648" cy="1202643"/>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9" name="图片 38"/>
          <p:cNvPicPr>
            <a:picLocks noChangeAspect="1"/>
          </p:cNvPicPr>
          <p:nvPr/>
        </p:nvPicPr>
        <p:blipFill>
          <a:blip r:embed="rId3" cstate="print">
            <a:clrChange>
              <a:clrFrom>
                <a:srgbClr val="FFFFFF"/>
              </a:clrFrom>
              <a:clrTo>
                <a:srgbClr val="FFFFFF">
                  <a:alpha val="0"/>
                </a:srgbClr>
              </a:clrTo>
            </a:clrChange>
            <a:lum bright="70000" contrast="-70000"/>
            <a:extLst>
              <a:ext uri="{28A0092B-C50C-407E-A947-70E740481C1C}">
                <a14:useLocalDpi xmlns:a14="http://schemas.microsoft.com/office/drawing/2010/main" val="0"/>
              </a:ext>
            </a:extLst>
          </a:blip>
          <a:stretch>
            <a:fillRect/>
          </a:stretch>
        </p:blipFill>
        <p:spPr>
          <a:xfrm>
            <a:off x="0" y="0"/>
            <a:ext cx="2870282" cy="1214651"/>
          </a:xfrm>
          <a:prstGeom prst="rect">
            <a:avLst/>
          </a:prstGeom>
        </p:spPr>
      </p:pic>
      <p:grpSp>
        <p:nvGrpSpPr>
          <p:cNvPr id="40" name="组合 39"/>
          <p:cNvGrpSpPr/>
          <p:nvPr/>
        </p:nvGrpSpPr>
        <p:grpSpPr>
          <a:xfrm>
            <a:off x="0" y="1305569"/>
            <a:ext cx="9144000" cy="56736"/>
            <a:chOff x="30834" y="1305568"/>
            <a:chExt cx="8816454" cy="66133"/>
          </a:xfrm>
        </p:grpSpPr>
        <p:sp>
          <p:nvSpPr>
            <p:cNvPr id="41" name="矩形 40"/>
            <p:cNvSpPr/>
            <p:nvPr/>
          </p:nvSpPr>
          <p:spPr>
            <a:xfrm>
              <a:off x="30834" y="1305568"/>
              <a:ext cx="5800300" cy="6598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p:cNvSpPr/>
            <p:nvPr/>
          </p:nvSpPr>
          <p:spPr>
            <a:xfrm>
              <a:off x="5886861" y="1305712"/>
              <a:ext cx="2960427" cy="6598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0" name="图片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21" y="2811780"/>
            <a:ext cx="9138179" cy="2538383"/>
          </a:xfrm>
          <a:prstGeom prst="rect">
            <a:avLst/>
          </a:prstGeom>
        </p:spPr>
      </p:pic>
    </p:spTree>
    <p:extLst>
      <p:ext uri="{BB962C8B-B14F-4D97-AF65-F5344CB8AC3E}">
        <p14:creationId xmlns:p14="http://schemas.microsoft.com/office/powerpoint/2010/main" val="85930284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extBox 5"/>
          <p:cNvSpPr txBox="1"/>
          <p:nvPr/>
        </p:nvSpPr>
        <p:spPr>
          <a:xfrm>
            <a:off x="766169" y="1391910"/>
            <a:ext cx="7358655" cy="646331"/>
          </a:xfrm>
          <a:prstGeom prst="rect">
            <a:avLst/>
          </a:prstGeom>
          <a:noFill/>
        </p:spPr>
        <p:txBody>
          <a:bodyPr wrap="square" rtlCol="0">
            <a:spAutoFit/>
          </a:bodyPr>
          <a:lstStyle/>
          <a:p>
            <a:r>
              <a:rPr lang="en-US" altLang="zh-CN" sz="3600" b="1" dirty="0" smtClean="0">
                <a:solidFill>
                  <a:schemeClr val="tx1">
                    <a:lumMod val="75000"/>
                    <a:lumOff val="25000"/>
                  </a:schemeClr>
                </a:solidFill>
                <a:ea typeface="华文楷体" panose="02010600040101010101" pitchFamily="2" charset="-122"/>
              </a:rPr>
              <a:t>Conclusion</a:t>
            </a:r>
            <a:endParaRPr lang="zh-CN" altLang="en-US" sz="3600" b="1" dirty="0">
              <a:solidFill>
                <a:schemeClr val="tx1">
                  <a:lumMod val="75000"/>
                  <a:lumOff val="25000"/>
                </a:schemeClr>
              </a:solidFill>
              <a:ea typeface="华文楷体" panose="02010600040101010101" pitchFamily="2" charset="-122"/>
            </a:endParaRPr>
          </a:p>
        </p:txBody>
      </p:sp>
      <p:sp>
        <p:nvSpPr>
          <p:cNvPr id="6" name="矩形 5"/>
          <p:cNvSpPr/>
          <p:nvPr/>
        </p:nvSpPr>
        <p:spPr>
          <a:xfrm rot="10800000">
            <a:off x="478138" y="1571059"/>
            <a:ext cx="288032" cy="288032"/>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华文楷体" panose="02010600040101010101" pitchFamily="2" charset="-122"/>
            </a:endParaRPr>
          </a:p>
        </p:txBody>
      </p:sp>
      <p:grpSp>
        <p:nvGrpSpPr>
          <p:cNvPr id="7" name="组合 6"/>
          <p:cNvGrpSpPr/>
          <p:nvPr/>
        </p:nvGrpSpPr>
        <p:grpSpPr>
          <a:xfrm rot="10800000">
            <a:off x="3135895" y="1571059"/>
            <a:ext cx="638547" cy="288032"/>
            <a:chOff x="1483073" y="1052736"/>
            <a:chExt cx="638547" cy="288032"/>
          </a:xfrm>
        </p:grpSpPr>
        <p:sp>
          <p:nvSpPr>
            <p:cNvPr id="8" name="椭圆 7"/>
            <p:cNvSpPr/>
            <p:nvPr/>
          </p:nvSpPr>
          <p:spPr>
            <a:xfrm>
              <a:off x="1483073" y="1052736"/>
              <a:ext cx="288032" cy="28803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华文楷体" panose="02010600040101010101" pitchFamily="2" charset="-122"/>
              </a:endParaRPr>
            </a:p>
          </p:txBody>
        </p:sp>
        <p:sp>
          <p:nvSpPr>
            <p:cNvPr id="9" name="椭圆 8"/>
            <p:cNvSpPr/>
            <p:nvPr/>
          </p:nvSpPr>
          <p:spPr>
            <a:xfrm>
              <a:off x="1833588" y="1052736"/>
              <a:ext cx="288032" cy="28803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华文楷体" panose="02010600040101010101" pitchFamily="2" charset="-122"/>
              </a:endParaRPr>
            </a:p>
          </p:txBody>
        </p:sp>
      </p:grpSp>
      <p:cxnSp>
        <p:nvCxnSpPr>
          <p:cNvPr id="32" name="直接连接符 31"/>
          <p:cNvCxnSpPr/>
          <p:nvPr/>
        </p:nvCxnSpPr>
        <p:spPr>
          <a:xfrm>
            <a:off x="8849203" y="1514901"/>
            <a:ext cx="0" cy="1522987"/>
          </a:xfrm>
          <a:prstGeom prst="line">
            <a:avLst/>
          </a:prstGeom>
          <a:ln w="38100">
            <a:solidFill>
              <a:srgbClr val="5C307D"/>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690984" y="6627119"/>
            <a:ext cx="7968269"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8" name="矩形 37"/>
          <p:cNvSpPr/>
          <p:nvPr/>
        </p:nvSpPr>
        <p:spPr>
          <a:xfrm>
            <a:off x="-13648" y="0"/>
            <a:ext cx="9157648" cy="1202643"/>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9" name="图片 38"/>
          <p:cNvPicPr>
            <a:picLocks noChangeAspect="1"/>
          </p:cNvPicPr>
          <p:nvPr/>
        </p:nvPicPr>
        <p:blipFill>
          <a:blip r:embed="rId4" cstate="print">
            <a:clrChange>
              <a:clrFrom>
                <a:srgbClr val="FFFFFF"/>
              </a:clrFrom>
              <a:clrTo>
                <a:srgbClr val="FFFFFF">
                  <a:alpha val="0"/>
                </a:srgbClr>
              </a:clrTo>
            </a:clrChange>
            <a:lum bright="70000" contrast="-70000"/>
            <a:extLst>
              <a:ext uri="{28A0092B-C50C-407E-A947-70E740481C1C}">
                <a14:useLocalDpi xmlns:a14="http://schemas.microsoft.com/office/drawing/2010/main" val="0"/>
              </a:ext>
            </a:extLst>
          </a:blip>
          <a:stretch>
            <a:fillRect/>
          </a:stretch>
        </p:blipFill>
        <p:spPr>
          <a:xfrm>
            <a:off x="0" y="0"/>
            <a:ext cx="2870282" cy="1214651"/>
          </a:xfrm>
          <a:prstGeom prst="rect">
            <a:avLst/>
          </a:prstGeom>
        </p:spPr>
      </p:pic>
      <p:grpSp>
        <p:nvGrpSpPr>
          <p:cNvPr id="40" name="组合 39"/>
          <p:cNvGrpSpPr/>
          <p:nvPr/>
        </p:nvGrpSpPr>
        <p:grpSpPr>
          <a:xfrm>
            <a:off x="0" y="1305569"/>
            <a:ext cx="9144000" cy="56736"/>
            <a:chOff x="30834" y="1305568"/>
            <a:chExt cx="8816454" cy="66133"/>
          </a:xfrm>
        </p:grpSpPr>
        <p:sp>
          <p:nvSpPr>
            <p:cNvPr id="41" name="矩形 40"/>
            <p:cNvSpPr/>
            <p:nvPr/>
          </p:nvSpPr>
          <p:spPr>
            <a:xfrm>
              <a:off x="30834" y="1305568"/>
              <a:ext cx="5800300" cy="6598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p:cNvSpPr/>
            <p:nvPr/>
          </p:nvSpPr>
          <p:spPr>
            <a:xfrm>
              <a:off x="5886861" y="1305712"/>
              <a:ext cx="2960427" cy="6598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aphicFrame>
        <p:nvGraphicFramePr>
          <p:cNvPr id="16" name="对象 15"/>
          <p:cNvGraphicFramePr>
            <a:graphicFrameLocks noChangeAspect="1"/>
          </p:cNvGraphicFramePr>
          <p:nvPr>
            <p:extLst>
              <p:ext uri="{D42A27DB-BD31-4B8C-83A1-F6EECF244321}">
                <p14:modId xmlns:p14="http://schemas.microsoft.com/office/powerpoint/2010/main" val="1430839793"/>
              </p:ext>
            </p:extLst>
          </p:nvPr>
        </p:nvGraphicFramePr>
        <p:xfrm>
          <a:off x="6476879" y="2458202"/>
          <a:ext cx="2187489" cy="1822907"/>
        </p:xfrm>
        <a:graphic>
          <a:graphicData uri="http://schemas.openxmlformats.org/presentationml/2006/ole">
            <mc:AlternateContent xmlns:mc="http://schemas.openxmlformats.org/markup-compatibility/2006">
              <mc:Choice xmlns:v="urn:schemas-microsoft-com:vml" Requires="v">
                <p:oleObj spid="_x0000_s20968" name="Acrobat Document" r:id="rId5" imgW="8229358" imgH="6857952" progId="AcroExch.Document.DC">
                  <p:embed/>
                </p:oleObj>
              </mc:Choice>
              <mc:Fallback>
                <p:oleObj name="Acrobat Document" r:id="rId5" imgW="8229358" imgH="6857952" progId="AcroExch.Document.DC">
                  <p:embed/>
                  <p:pic>
                    <p:nvPicPr>
                      <p:cNvPr id="11" name="对象 10"/>
                      <p:cNvPicPr/>
                      <p:nvPr/>
                    </p:nvPicPr>
                    <p:blipFill>
                      <a:blip r:embed="rId6"/>
                      <a:stretch>
                        <a:fillRect/>
                      </a:stretch>
                    </p:blipFill>
                    <p:spPr>
                      <a:xfrm>
                        <a:off x="6476879" y="2458202"/>
                        <a:ext cx="2187489" cy="1822907"/>
                      </a:xfrm>
                      <a:prstGeom prst="rect">
                        <a:avLst/>
                      </a:prstGeom>
                    </p:spPr>
                  </p:pic>
                </p:oleObj>
              </mc:Fallback>
            </mc:AlternateContent>
          </a:graphicData>
        </a:graphic>
      </p:graphicFrame>
      <p:pic>
        <p:nvPicPr>
          <p:cNvPr id="15" name="图片 1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774442" y="1696297"/>
            <a:ext cx="2575974" cy="1625614"/>
          </a:xfrm>
          <a:prstGeom prst="rect">
            <a:avLst/>
          </a:prstGeom>
        </p:spPr>
      </p:pic>
      <p:graphicFrame>
        <p:nvGraphicFramePr>
          <p:cNvPr id="17" name="对象 16"/>
          <p:cNvGraphicFramePr>
            <a:graphicFrameLocks noChangeAspect="1"/>
          </p:cNvGraphicFramePr>
          <p:nvPr>
            <p:extLst>
              <p:ext uri="{D42A27DB-BD31-4B8C-83A1-F6EECF244321}">
                <p14:modId xmlns:p14="http://schemas.microsoft.com/office/powerpoint/2010/main" val="4266794975"/>
              </p:ext>
            </p:extLst>
          </p:nvPr>
        </p:nvGraphicFramePr>
        <p:xfrm>
          <a:off x="4445496" y="4440771"/>
          <a:ext cx="2078748" cy="2174816"/>
        </p:xfrm>
        <a:graphic>
          <a:graphicData uri="http://schemas.openxmlformats.org/presentationml/2006/ole">
            <mc:AlternateContent xmlns:mc="http://schemas.openxmlformats.org/markup-compatibility/2006">
              <mc:Choice xmlns:v="urn:schemas-microsoft-com:vml" Requires="v">
                <p:oleObj spid="_x0000_s20969" name="Visio" r:id="rId8" imgW="3606709" imgH="3773445" progId="Visio.Drawing.11">
                  <p:embed/>
                </p:oleObj>
              </mc:Choice>
              <mc:Fallback>
                <p:oleObj name="Visio" r:id="rId8" imgW="3606709" imgH="3773445" progId="Visio.Drawing.11">
                  <p:embed/>
                  <p:pic>
                    <p:nvPicPr>
                      <p:cNvPr id="3" name="对象 2"/>
                      <p:cNvPicPr/>
                      <p:nvPr/>
                    </p:nvPicPr>
                    <p:blipFill>
                      <a:blip r:embed="rId9"/>
                      <a:stretch>
                        <a:fillRect/>
                      </a:stretch>
                    </p:blipFill>
                    <p:spPr>
                      <a:xfrm>
                        <a:off x="4445496" y="4440771"/>
                        <a:ext cx="2078748" cy="2174816"/>
                      </a:xfrm>
                      <a:prstGeom prst="rect">
                        <a:avLst/>
                      </a:prstGeom>
                    </p:spPr>
                  </p:pic>
                </p:oleObj>
              </mc:Fallback>
            </mc:AlternateContent>
          </a:graphicData>
        </a:graphic>
      </p:graphicFrame>
      <p:pic>
        <p:nvPicPr>
          <p:cNvPr id="19" name="图片 18"/>
          <p:cNvPicPr>
            <a:picLocks noChangeAspect="1"/>
          </p:cNvPicPr>
          <p:nvPr/>
        </p:nvPicPr>
        <p:blipFill>
          <a:blip r:embed="rId10"/>
          <a:stretch>
            <a:fillRect/>
          </a:stretch>
        </p:blipFill>
        <p:spPr>
          <a:xfrm>
            <a:off x="6341034" y="4440771"/>
            <a:ext cx="2588656" cy="1930373"/>
          </a:xfrm>
          <a:prstGeom prst="rect">
            <a:avLst/>
          </a:prstGeom>
        </p:spPr>
      </p:pic>
      <p:sp>
        <p:nvSpPr>
          <p:cNvPr id="20" name="TextBox 6"/>
          <p:cNvSpPr txBox="1"/>
          <p:nvPr/>
        </p:nvSpPr>
        <p:spPr>
          <a:xfrm>
            <a:off x="316288" y="2303907"/>
            <a:ext cx="4526168" cy="2985433"/>
          </a:xfrm>
          <a:prstGeom prst="rect">
            <a:avLst/>
          </a:prstGeom>
          <a:noFill/>
        </p:spPr>
        <p:txBody>
          <a:bodyPr wrap="square" rtlCol="0">
            <a:spAutoFit/>
          </a:bodyPr>
          <a:lstStyle/>
          <a:p>
            <a:pPr marL="457200" indent="-457200">
              <a:spcAft>
                <a:spcPts val="600"/>
              </a:spcAft>
              <a:buFont typeface="+mj-lt"/>
              <a:buAutoNum type="arabicPeriod"/>
            </a:pPr>
            <a:r>
              <a:rPr lang="en-US" altLang="zh-CN" sz="2400" dirty="0" smtClean="0">
                <a:solidFill>
                  <a:schemeClr val="tx1">
                    <a:lumMod val="75000"/>
                    <a:lumOff val="25000"/>
                  </a:schemeClr>
                </a:solidFill>
                <a:ea typeface="华文楷体" panose="02010600040101010101" pitchFamily="2" charset="-122"/>
              </a:rPr>
              <a:t>End-to-end model</a:t>
            </a:r>
          </a:p>
          <a:p>
            <a:pPr marL="457200" indent="-457200">
              <a:spcAft>
                <a:spcPts val="600"/>
              </a:spcAft>
              <a:buFont typeface="+mj-lt"/>
              <a:buAutoNum type="arabicPeriod"/>
            </a:pPr>
            <a:r>
              <a:rPr lang="en-US" altLang="zh-CN" sz="2400" dirty="0" smtClean="0">
                <a:solidFill>
                  <a:schemeClr val="tx1">
                    <a:lumMod val="75000"/>
                    <a:lumOff val="25000"/>
                  </a:schemeClr>
                </a:solidFill>
                <a:ea typeface="华文楷体" panose="02010600040101010101" pitchFamily="2" charset="-122"/>
              </a:rPr>
              <a:t>Design a general block</a:t>
            </a:r>
          </a:p>
          <a:p>
            <a:pPr marL="457200" indent="-457200">
              <a:spcAft>
                <a:spcPts val="600"/>
              </a:spcAft>
              <a:buFont typeface="+mj-lt"/>
              <a:buAutoNum type="arabicPeriod"/>
            </a:pPr>
            <a:r>
              <a:rPr lang="en-US" altLang="zh-CN" sz="2400" dirty="0" smtClean="0">
                <a:solidFill>
                  <a:schemeClr val="tx1">
                    <a:lumMod val="75000"/>
                    <a:lumOff val="25000"/>
                  </a:schemeClr>
                </a:solidFill>
                <a:ea typeface="华文楷体" panose="02010600040101010101" pitchFamily="2" charset="-122"/>
              </a:rPr>
              <a:t>Learn </a:t>
            </a:r>
            <a:r>
              <a:rPr lang="en-US" altLang="zh-CN" sz="2400" dirty="0">
                <a:solidFill>
                  <a:schemeClr val="tx1">
                    <a:lumMod val="75000"/>
                    <a:lumOff val="25000"/>
                  </a:schemeClr>
                </a:solidFill>
                <a:ea typeface="华文楷体" panose="02010600040101010101" pitchFamily="2" charset="-122"/>
              </a:rPr>
              <a:t>the useful feature vector from the order data</a:t>
            </a:r>
          </a:p>
          <a:p>
            <a:pPr marL="457200" indent="-457200">
              <a:spcAft>
                <a:spcPts val="600"/>
              </a:spcAft>
              <a:buFont typeface="+mj-lt"/>
              <a:buAutoNum type="arabicPeriod"/>
            </a:pPr>
            <a:r>
              <a:rPr lang="en-US" altLang="zh-CN" sz="2400" dirty="0">
                <a:solidFill>
                  <a:schemeClr val="tx1">
                    <a:lumMod val="75000"/>
                    <a:lumOff val="25000"/>
                  </a:schemeClr>
                </a:solidFill>
                <a:ea typeface="华文楷体" panose="02010600040101010101" pitchFamily="2" charset="-122"/>
              </a:rPr>
              <a:t>I</a:t>
            </a:r>
            <a:r>
              <a:rPr lang="en-US" altLang="zh-CN" sz="2400" dirty="0" smtClean="0">
                <a:solidFill>
                  <a:schemeClr val="tx1">
                    <a:lumMod val="75000"/>
                    <a:lumOff val="25000"/>
                  </a:schemeClr>
                </a:solidFill>
                <a:ea typeface="华文楷体" panose="02010600040101010101" pitchFamily="2" charset="-122"/>
              </a:rPr>
              <a:t>nvolve in new external data easily</a:t>
            </a:r>
          </a:p>
          <a:p>
            <a:pPr marL="457200" indent="-457200">
              <a:spcAft>
                <a:spcPts val="600"/>
              </a:spcAft>
              <a:buFont typeface="+mj-lt"/>
              <a:buAutoNum type="arabicPeriod"/>
            </a:pPr>
            <a:r>
              <a:rPr lang="en-US" altLang="zh-CN" sz="2400" dirty="0" smtClean="0">
                <a:solidFill>
                  <a:schemeClr val="tx1">
                    <a:lumMod val="75000"/>
                    <a:lumOff val="25000"/>
                  </a:schemeClr>
                </a:solidFill>
                <a:ea typeface="华文楷体" panose="02010600040101010101" pitchFamily="2" charset="-122"/>
              </a:rPr>
              <a:t>Great potential</a:t>
            </a:r>
            <a:endParaRPr lang="zh-CN" altLang="en-US" sz="2400" dirty="0">
              <a:solidFill>
                <a:schemeClr val="tx1">
                  <a:lumMod val="75000"/>
                  <a:lumOff val="25000"/>
                </a:schemeClr>
              </a:solidFill>
              <a:ea typeface="华文楷体" panose="02010600040101010101" pitchFamily="2" charset="-122"/>
            </a:endParaRPr>
          </a:p>
        </p:txBody>
      </p:sp>
      <p:graphicFrame>
        <p:nvGraphicFramePr>
          <p:cNvPr id="21" name="对象 20"/>
          <p:cNvGraphicFramePr>
            <a:graphicFrameLocks noChangeAspect="1"/>
          </p:cNvGraphicFramePr>
          <p:nvPr>
            <p:extLst>
              <p:ext uri="{D42A27DB-BD31-4B8C-83A1-F6EECF244321}">
                <p14:modId xmlns:p14="http://schemas.microsoft.com/office/powerpoint/2010/main" val="3905423095"/>
              </p:ext>
            </p:extLst>
          </p:nvPr>
        </p:nvGraphicFramePr>
        <p:xfrm>
          <a:off x="6458840" y="240809"/>
          <a:ext cx="2154751" cy="1723801"/>
        </p:xfrm>
        <a:graphic>
          <a:graphicData uri="http://schemas.openxmlformats.org/presentationml/2006/ole">
            <mc:AlternateContent xmlns:mc="http://schemas.openxmlformats.org/markup-compatibility/2006">
              <mc:Choice xmlns:v="urn:schemas-microsoft-com:vml" Requires="v">
                <p:oleObj spid="_x0000_s20970" name="Acrobat Document" r:id="rId11" imgW="10286952" imgH="8229407" progId="AcroExch.Document.DC">
                  <p:embed/>
                </p:oleObj>
              </mc:Choice>
              <mc:Fallback>
                <p:oleObj name="Acrobat Document" r:id="rId11" imgW="10286952" imgH="8229407" progId="AcroExch.Document.DC">
                  <p:embed/>
                  <p:pic>
                    <p:nvPicPr>
                      <p:cNvPr id="12" name="对象 11"/>
                      <p:cNvPicPr/>
                      <p:nvPr/>
                    </p:nvPicPr>
                    <p:blipFill>
                      <a:blip r:embed="rId12"/>
                      <a:stretch>
                        <a:fillRect/>
                      </a:stretch>
                    </p:blipFill>
                    <p:spPr>
                      <a:xfrm>
                        <a:off x="6458840" y="240809"/>
                        <a:ext cx="2154751" cy="1723801"/>
                      </a:xfrm>
                      <a:prstGeom prst="rect">
                        <a:avLst/>
                      </a:prstGeom>
                    </p:spPr>
                  </p:pic>
                </p:oleObj>
              </mc:Fallback>
            </mc:AlternateContent>
          </a:graphicData>
        </a:graphic>
      </p:graphicFrame>
    </p:spTree>
    <p:extLst>
      <p:ext uri="{BB962C8B-B14F-4D97-AF65-F5344CB8AC3E}">
        <p14:creationId xmlns:p14="http://schemas.microsoft.com/office/powerpoint/2010/main" val="219932449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extBox 5"/>
          <p:cNvSpPr txBox="1"/>
          <p:nvPr/>
        </p:nvSpPr>
        <p:spPr>
          <a:xfrm>
            <a:off x="766169" y="1391910"/>
            <a:ext cx="8083034" cy="1200329"/>
          </a:xfrm>
          <a:prstGeom prst="rect">
            <a:avLst/>
          </a:prstGeom>
          <a:noFill/>
        </p:spPr>
        <p:txBody>
          <a:bodyPr wrap="square" rtlCol="0">
            <a:spAutoFit/>
          </a:bodyPr>
          <a:lstStyle/>
          <a:p>
            <a:r>
              <a:rPr lang="en-US" altLang="zh-CN" sz="3600" b="1" dirty="0" smtClean="0">
                <a:solidFill>
                  <a:schemeClr val="tx1">
                    <a:lumMod val="75000"/>
                    <a:lumOff val="25000"/>
                  </a:schemeClr>
                </a:solidFill>
                <a:ea typeface="华文楷体" panose="02010600040101010101" pitchFamily="2" charset="-122"/>
              </a:rPr>
              <a:t>Estimating </a:t>
            </a:r>
            <a:r>
              <a:rPr lang="en-US" altLang="zh-CN" sz="3600" b="1" dirty="0">
                <a:solidFill>
                  <a:schemeClr val="tx1">
                    <a:lumMod val="75000"/>
                    <a:lumOff val="25000"/>
                  </a:schemeClr>
                </a:solidFill>
                <a:ea typeface="华文楷体" panose="02010600040101010101" pitchFamily="2" charset="-122"/>
              </a:rPr>
              <a:t>Travel Time Based on Recurrent Neural Networks</a:t>
            </a:r>
            <a:endParaRPr lang="zh-CN" altLang="en-US" sz="3600" b="1" dirty="0">
              <a:solidFill>
                <a:schemeClr val="tx1">
                  <a:lumMod val="75000"/>
                  <a:lumOff val="25000"/>
                </a:schemeClr>
              </a:solidFill>
              <a:ea typeface="华文楷体" panose="02010600040101010101" pitchFamily="2" charset="-122"/>
            </a:endParaRPr>
          </a:p>
        </p:txBody>
      </p:sp>
      <p:sp>
        <p:nvSpPr>
          <p:cNvPr id="6" name="矩形 5"/>
          <p:cNvSpPr/>
          <p:nvPr/>
        </p:nvSpPr>
        <p:spPr>
          <a:xfrm rot="10800000">
            <a:off x="478138" y="1571059"/>
            <a:ext cx="288032" cy="288032"/>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华文楷体" panose="02010600040101010101" pitchFamily="2" charset="-122"/>
            </a:endParaRPr>
          </a:p>
        </p:txBody>
      </p:sp>
      <p:cxnSp>
        <p:nvCxnSpPr>
          <p:cNvPr id="32" name="直接连接符 31"/>
          <p:cNvCxnSpPr/>
          <p:nvPr/>
        </p:nvCxnSpPr>
        <p:spPr>
          <a:xfrm>
            <a:off x="8849203" y="1514901"/>
            <a:ext cx="0" cy="1522987"/>
          </a:xfrm>
          <a:prstGeom prst="line">
            <a:avLst/>
          </a:prstGeom>
          <a:ln w="38100">
            <a:solidFill>
              <a:srgbClr val="5C307D"/>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624378" y="6346632"/>
            <a:ext cx="7968269"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7" name="椭圆 17"/>
          <p:cNvSpPr/>
          <p:nvPr/>
        </p:nvSpPr>
        <p:spPr>
          <a:xfrm>
            <a:off x="8692195" y="6029540"/>
            <a:ext cx="288032" cy="28803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华文楷体" panose="02010600040101010101" pitchFamily="2" charset="-122"/>
            </a:endParaRPr>
          </a:p>
        </p:txBody>
      </p:sp>
      <p:sp>
        <p:nvSpPr>
          <p:cNvPr id="38" name="矩形 37"/>
          <p:cNvSpPr/>
          <p:nvPr/>
        </p:nvSpPr>
        <p:spPr>
          <a:xfrm>
            <a:off x="-13648" y="0"/>
            <a:ext cx="9157648" cy="1202643"/>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9" name="图片 38"/>
          <p:cNvPicPr>
            <a:picLocks noChangeAspect="1"/>
          </p:cNvPicPr>
          <p:nvPr/>
        </p:nvPicPr>
        <p:blipFill>
          <a:blip r:embed="rId3" cstate="print">
            <a:clrChange>
              <a:clrFrom>
                <a:srgbClr val="FFFFFF"/>
              </a:clrFrom>
              <a:clrTo>
                <a:srgbClr val="FFFFFF">
                  <a:alpha val="0"/>
                </a:srgbClr>
              </a:clrTo>
            </a:clrChange>
            <a:lum bright="70000" contrast="-70000"/>
            <a:extLst>
              <a:ext uri="{28A0092B-C50C-407E-A947-70E740481C1C}">
                <a14:useLocalDpi xmlns:a14="http://schemas.microsoft.com/office/drawing/2010/main" val="0"/>
              </a:ext>
            </a:extLst>
          </a:blip>
          <a:stretch>
            <a:fillRect/>
          </a:stretch>
        </p:blipFill>
        <p:spPr>
          <a:xfrm>
            <a:off x="0" y="0"/>
            <a:ext cx="2870282" cy="1214651"/>
          </a:xfrm>
          <a:prstGeom prst="rect">
            <a:avLst/>
          </a:prstGeom>
        </p:spPr>
      </p:pic>
      <p:grpSp>
        <p:nvGrpSpPr>
          <p:cNvPr id="40" name="组合 39"/>
          <p:cNvGrpSpPr/>
          <p:nvPr/>
        </p:nvGrpSpPr>
        <p:grpSpPr>
          <a:xfrm>
            <a:off x="0" y="1305569"/>
            <a:ext cx="9144000" cy="56736"/>
            <a:chOff x="30834" y="1305568"/>
            <a:chExt cx="8816454" cy="66133"/>
          </a:xfrm>
        </p:grpSpPr>
        <p:sp>
          <p:nvSpPr>
            <p:cNvPr id="41" name="矩形 40"/>
            <p:cNvSpPr/>
            <p:nvPr/>
          </p:nvSpPr>
          <p:spPr>
            <a:xfrm>
              <a:off x="30834" y="1305568"/>
              <a:ext cx="5800300" cy="6598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p:cNvSpPr/>
            <p:nvPr/>
          </p:nvSpPr>
          <p:spPr>
            <a:xfrm>
              <a:off x="5886861" y="1305712"/>
              <a:ext cx="2960427" cy="6598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8" name="TextBox 6"/>
          <p:cNvSpPr txBox="1"/>
          <p:nvPr/>
        </p:nvSpPr>
        <p:spPr>
          <a:xfrm>
            <a:off x="256367" y="2901885"/>
            <a:ext cx="8414891" cy="523220"/>
          </a:xfrm>
          <a:prstGeom prst="rect">
            <a:avLst/>
          </a:prstGeom>
          <a:noFill/>
        </p:spPr>
        <p:txBody>
          <a:bodyPr wrap="square" rtlCol="0">
            <a:spAutoFit/>
          </a:bodyPr>
          <a:lstStyle/>
          <a:p>
            <a:r>
              <a:rPr lang="en-US" altLang="zh-CN" sz="2800" b="1" dirty="0" smtClean="0">
                <a:solidFill>
                  <a:srgbClr val="0070C0"/>
                </a:solidFill>
                <a:ea typeface="华文楷体" panose="02010600040101010101" pitchFamily="2" charset="-122"/>
              </a:rPr>
              <a:t>When will you arrive?</a:t>
            </a:r>
            <a:r>
              <a:rPr lang="en-US" altLang="zh-CN" sz="2800" baseline="30000" dirty="0">
                <a:solidFill>
                  <a:schemeClr val="bg2">
                    <a:lumMod val="25000"/>
                  </a:schemeClr>
                </a:solidFill>
                <a:latin typeface="Times New Roman" panose="02020603050405020304" pitchFamily="18" charset="0"/>
                <a:cs typeface="Times New Roman" panose="02020603050405020304" pitchFamily="18" charset="0"/>
              </a:rPr>
              <a:t>1</a:t>
            </a:r>
          </a:p>
        </p:txBody>
      </p:sp>
      <p:sp>
        <p:nvSpPr>
          <p:cNvPr id="19" name="TextBox 6"/>
          <p:cNvSpPr txBox="1"/>
          <p:nvPr/>
        </p:nvSpPr>
        <p:spPr>
          <a:xfrm>
            <a:off x="256367" y="3558333"/>
            <a:ext cx="5179233" cy="1200329"/>
          </a:xfrm>
          <a:prstGeom prst="rect">
            <a:avLst/>
          </a:prstGeom>
          <a:noFill/>
        </p:spPr>
        <p:txBody>
          <a:bodyPr wrap="square" rtlCol="0">
            <a:spAutoFit/>
          </a:bodyPr>
          <a:lstStyle/>
          <a:p>
            <a:r>
              <a:rPr lang="en-US" altLang="zh-CN" sz="2400" b="1" dirty="0" smtClean="0">
                <a:solidFill>
                  <a:schemeClr val="tx1">
                    <a:lumMod val="75000"/>
                    <a:lumOff val="25000"/>
                  </a:schemeClr>
                </a:solidFill>
                <a:ea typeface="华文楷体" panose="02010600040101010101" pitchFamily="2" charset="-122"/>
              </a:rPr>
              <a:t>Motivation</a:t>
            </a:r>
            <a:endParaRPr lang="en-US" altLang="zh-CN" sz="2400" b="1" dirty="0">
              <a:solidFill>
                <a:schemeClr val="tx1">
                  <a:lumMod val="75000"/>
                  <a:lumOff val="25000"/>
                </a:schemeClr>
              </a:solidFill>
              <a:ea typeface="华文楷体" panose="02010600040101010101" pitchFamily="2" charset="-122"/>
            </a:endParaRPr>
          </a:p>
          <a:p>
            <a:pPr marL="800100" lvl="1" indent="-342900">
              <a:buFont typeface="Arial" panose="020B0604020202020204" pitchFamily="34" charset="0"/>
              <a:buChar char="•"/>
            </a:pPr>
            <a:r>
              <a:rPr lang="en-US" altLang="zh-CN" sz="2400" dirty="0" smtClean="0">
                <a:solidFill>
                  <a:schemeClr val="tx1">
                    <a:lumMod val="75000"/>
                    <a:lumOff val="25000"/>
                  </a:schemeClr>
                </a:solidFill>
                <a:ea typeface="华文楷体" panose="02010600040101010101" pitchFamily="2" charset="-122"/>
              </a:rPr>
              <a:t>Routes planning, Navigation</a:t>
            </a:r>
          </a:p>
          <a:p>
            <a:pPr marL="800100" lvl="1" indent="-342900">
              <a:buFont typeface="Arial" panose="020B0604020202020204" pitchFamily="34" charset="0"/>
              <a:buChar char="•"/>
            </a:pPr>
            <a:r>
              <a:rPr lang="en-US" altLang="zh-CN" sz="2400" dirty="0" smtClean="0">
                <a:solidFill>
                  <a:schemeClr val="tx1">
                    <a:lumMod val="75000"/>
                    <a:lumOff val="25000"/>
                  </a:schemeClr>
                </a:solidFill>
                <a:ea typeface="华文楷体" panose="02010600040101010101" pitchFamily="2" charset="-122"/>
              </a:rPr>
              <a:t>Traffic </a:t>
            </a:r>
            <a:r>
              <a:rPr lang="en-US" altLang="zh-CN" sz="2400" dirty="0">
                <a:solidFill>
                  <a:schemeClr val="tx1">
                    <a:lumMod val="75000"/>
                    <a:lumOff val="25000"/>
                  </a:schemeClr>
                </a:solidFill>
                <a:ea typeface="华文楷体" panose="02010600040101010101" pitchFamily="2" charset="-122"/>
              </a:rPr>
              <a:t>dispatching</a:t>
            </a:r>
          </a:p>
        </p:txBody>
      </p:sp>
      <p:sp>
        <p:nvSpPr>
          <p:cNvPr id="16" name="TextBox 6"/>
          <p:cNvSpPr txBox="1"/>
          <p:nvPr/>
        </p:nvSpPr>
        <p:spPr>
          <a:xfrm>
            <a:off x="256367" y="4781541"/>
            <a:ext cx="5493249" cy="1569660"/>
          </a:xfrm>
          <a:prstGeom prst="rect">
            <a:avLst/>
          </a:prstGeom>
          <a:noFill/>
        </p:spPr>
        <p:txBody>
          <a:bodyPr wrap="square" rtlCol="0">
            <a:spAutoFit/>
          </a:bodyPr>
          <a:lstStyle/>
          <a:p>
            <a:r>
              <a:rPr lang="en-US" altLang="zh-CN" sz="2400" b="1" dirty="0" smtClean="0">
                <a:solidFill>
                  <a:schemeClr val="tx1">
                    <a:lumMod val="75000"/>
                    <a:lumOff val="25000"/>
                  </a:schemeClr>
                </a:solidFill>
                <a:ea typeface="华文楷体" panose="02010600040101010101" pitchFamily="2" charset="-122"/>
              </a:rPr>
              <a:t>Previous work</a:t>
            </a:r>
            <a:endParaRPr lang="en-US" altLang="zh-CN" sz="2400" b="1" dirty="0">
              <a:solidFill>
                <a:schemeClr val="tx1">
                  <a:lumMod val="75000"/>
                  <a:lumOff val="25000"/>
                </a:schemeClr>
              </a:solidFill>
              <a:ea typeface="华文楷体" panose="02010600040101010101" pitchFamily="2" charset="-122"/>
            </a:endParaRPr>
          </a:p>
          <a:p>
            <a:pPr marL="800100" lvl="1" indent="-342900">
              <a:buFont typeface="Arial" panose="020B0604020202020204" pitchFamily="34" charset="0"/>
              <a:buChar char="•"/>
            </a:pPr>
            <a:r>
              <a:rPr lang="en-US" altLang="zh-CN" sz="2400" dirty="0">
                <a:solidFill>
                  <a:schemeClr val="tx1">
                    <a:lumMod val="75000"/>
                    <a:lumOff val="25000"/>
                  </a:schemeClr>
                </a:solidFill>
                <a:ea typeface="华文楷体" panose="02010600040101010101" pitchFamily="2" charset="-122"/>
              </a:rPr>
              <a:t>E</a:t>
            </a:r>
            <a:r>
              <a:rPr lang="en-US" altLang="zh-CN" sz="2400" dirty="0" smtClean="0">
                <a:solidFill>
                  <a:schemeClr val="tx1">
                    <a:lumMod val="75000"/>
                    <a:lumOff val="25000"/>
                  </a:schemeClr>
                </a:solidFill>
                <a:ea typeface="华文楷体" panose="02010600040101010101" pitchFamily="2" charset="-122"/>
              </a:rPr>
              <a:t>stimate for each individual road</a:t>
            </a:r>
          </a:p>
          <a:p>
            <a:pPr marL="800100" lvl="1" indent="-342900">
              <a:buFont typeface="Arial" panose="020B0604020202020204" pitchFamily="34" charset="0"/>
              <a:buChar char="•"/>
            </a:pPr>
            <a:r>
              <a:rPr lang="en-US" altLang="zh-CN" sz="2400" dirty="0" smtClean="0">
                <a:solidFill>
                  <a:schemeClr val="tx1">
                    <a:lumMod val="75000"/>
                    <a:lumOff val="25000"/>
                  </a:schemeClr>
                </a:solidFill>
                <a:ea typeface="华文楷体" panose="02010600040101010101" pitchFamily="2" charset="-122"/>
              </a:rPr>
              <a:t>Road intersections and traffic lights</a:t>
            </a:r>
          </a:p>
          <a:p>
            <a:pPr marL="800100" lvl="1" indent="-342900">
              <a:buFont typeface="Arial" panose="020B0604020202020204" pitchFamily="34" charset="0"/>
              <a:buChar char="•"/>
            </a:pPr>
            <a:r>
              <a:rPr lang="en-US" altLang="zh-CN" sz="2400" dirty="0" smtClean="0">
                <a:solidFill>
                  <a:schemeClr val="tx1">
                    <a:lumMod val="75000"/>
                    <a:lumOff val="25000"/>
                  </a:schemeClr>
                </a:solidFill>
                <a:ea typeface="华文楷体" panose="02010600040101010101" pitchFamily="2" charset="-122"/>
              </a:rPr>
              <a:t>No driving habits</a:t>
            </a:r>
            <a:endParaRPr lang="en-US" altLang="zh-CN" sz="2400" dirty="0">
              <a:solidFill>
                <a:schemeClr val="tx1">
                  <a:lumMod val="75000"/>
                  <a:lumOff val="25000"/>
                </a:schemeClr>
              </a:solidFill>
              <a:ea typeface="华文楷体" panose="02010600040101010101" pitchFamily="2" charset="-122"/>
            </a:endParaRPr>
          </a:p>
        </p:txBody>
      </p:sp>
      <p:sp>
        <p:nvSpPr>
          <p:cNvPr id="17" name="矩形 16"/>
          <p:cNvSpPr/>
          <p:nvPr/>
        </p:nvSpPr>
        <p:spPr>
          <a:xfrm>
            <a:off x="291803" y="6379999"/>
            <a:ext cx="6404989" cy="369332"/>
          </a:xfrm>
          <a:prstGeom prst="rect">
            <a:avLst/>
          </a:prstGeom>
        </p:spPr>
        <p:txBody>
          <a:bodyPr wrap="square">
            <a:spAutoFit/>
          </a:bodyPr>
          <a:lstStyle/>
          <a:p>
            <a:r>
              <a:rPr lang="en-US" altLang="zh-CN" dirty="0" smtClean="0">
                <a:solidFill>
                  <a:schemeClr val="bg2">
                    <a:lumMod val="25000"/>
                  </a:schemeClr>
                </a:solidFill>
                <a:latin typeface="Times New Roman" panose="02020603050405020304" pitchFamily="18" charset="0"/>
                <a:cs typeface="Times New Roman" panose="02020603050405020304" pitchFamily="18" charset="0"/>
              </a:rPr>
              <a:t>1. This problem is from </a:t>
            </a:r>
            <a:r>
              <a:rPr lang="en-US" altLang="zh-CN" dirty="0" smtClean="0">
                <a:solidFill>
                  <a:schemeClr val="bg2">
                    <a:lumMod val="25000"/>
                  </a:schemeClr>
                </a:solidFill>
                <a:latin typeface="Times New Roman" panose="02020603050405020304" pitchFamily="18" charset="0"/>
                <a:cs typeface="Times New Roman" panose="02020603050405020304" pitchFamily="18" charset="0"/>
                <a:hlinkClick r:id="rId4"/>
              </a:rPr>
              <a:t>DataCastle 2017</a:t>
            </a:r>
            <a:endParaRPr lang="zh-CN" altLang="en-US" dirty="0">
              <a:latin typeface="Times New Roman" panose="02020603050405020304" pitchFamily="18" charset="0"/>
              <a:cs typeface="Times New Roman" panose="02020603050405020304" pitchFamily="18" charset="0"/>
            </a:endParaRPr>
          </a:p>
        </p:txBody>
      </p:sp>
      <p:pic>
        <p:nvPicPr>
          <p:cNvPr id="20" name="图片 19"/>
          <p:cNvPicPr>
            <a:picLocks noChangeAspect="1"/>
          </p:cNvPicPr>
          <p:nvPr/>
        </p:nvPicPr>
        <p:blipFill rotWithShape="1">
          <a:blip r:embed="rId5">
            <a:extLst>
              <a:ext uri="{28A0092B-C50C-407E-A947-70E740481C1C}">
                <a14:useLocalDpi xmlns:a14="http://schemas.microsoft.com/office/drawing/2010/main" val="0"/>
              </a:ext>
            </a:extLst>
          </a:blip>
          <a:srcRect t="4642" b="24591"/>
          <a:stretch/>
        </p:blipFill>
        <p:spPr>
          <a:xfrm>
            <a:off x="5864394" y="2461615"/>
            <a:ext cx="2984809" cy="3749272"/>
          </a:xfrm>
          <a:prstGeom prst="rect">
            <a:avLst/>
          </a:prstGeom>
        </p:spPr>
      </p:pic>
      <p:sp>
        <p:nvSpPr>
          <p:cNvPr id="21" name="文本框 20"/>
          <p:cNvSpPr txBox="1"/>
          <p:nvPr/>
        </p:nvSpPr>
        <p:spPr>
          <a:xfrm>
            <a:off x="7948245" y="6449998"/>
            <a:ext cx="1151277" cy="369332"/>
          </a:xfrm>
          <a:prstGeom prst="rect">
            <a:avLst/>
          </a:prstGeom>
          <a:noFill/>
        </p:spPr>
        <p:txBody>
          <a:bodyPr wrap="none" rtlCol="0">
            <a:spAutoFit/>
          </a:bodyPr>
          <a:lstStyle/>
          <a:p>
            <a:r>
              <a:rPr lang="en-US" altLang="zh-CN" dirty="0" smtClean="0"/>
              <a:t>IJCAI 2017</a:t>
            </a:r>
            <a:endParaRPr lang="zh-CN" altLang="en-US" dirty="0"/>
          </a:p>
        </p:txBody>
      </p:sp>
    </p:spTree>
    <p:extLst>
      <p:ext uri="{BB962C8B-B14F-4D97-AF65-F5344CB8AC3E}">
        <p14:creationId xmlns:p14="http://schemas.microsoft.com/office/powerpoint/2010/main" val="12174726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extBox 5"/>
          <p:cNvSpPr txBox="1"/>
          <p:nvPr/>
        </p:nvSpPr>
        <p:spPr>
          <a:xfrm>
            <a:off x="766169" y="1391910"/>
            <a:ext cx="7358655" cy="646331"/>
          </a:xfrm>
          <a:prstGeom prst="rect">
            <a:avLst/>
          </a:prstGeom>
          <a:noFill/>
        </p:spPr>
        <p:txBody>
          <a:bodyPr wrap="square" rtlCol="0">
            <a:spAutoFit/>
          </a:bodyPr>
          <a:lstStyle/>
          <a:p>
            <a:r>
              <a:rPr lang="en-US" altLang="zh-CN" sz="3600" b="1" dirty="0">
                <a:solidFill>
                  <a:schemeClr val="tx1">
                    <a:lumMod val="75000"/>
                    <a:lumOff val="25000"/>
                  </a:schemeClr>
                </a:solidFill>
                <a:ea typeface="华文楷体" panose="02010600040101010101" pitchFamily="2" charset="-122"/>
              </a:rPr>
              <a:t>Definitions</a:t>
            </a:r>
            <a:endParaRPr lang="zh-CN" altLang="en-US" sz="3600" b="1" dirty="0">
              <a:solidFill>
                <a:schemeClr val="tx1">
                  <a:lumMod val="75000"/>
                  <a:lumOff val="25000"/>
                </a:schemeClr>
              </a:solidFill>
              <a:ea typeface="华文楷体" panose="02010600040101010101" pitchFamily="2" charset="-122"/>
            </a:endParaRPr>
          </a:p>
        </p:txBody>
      </p:sp>
      <p:sp>
        <p:nvSpPr>
          <p:cNvPr id="6" name="矩形 5"/>
          <p:cNvSpPr/>
          <p:nvPr/>
        </p:nvSpPr>
        <p:spPr>
          <a:xfrm rot="10800000">
            <a:off x="478138" y="1571059"/>
            <a:ext cx="288032" cy="288032"/>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华文楷体" panose="02010600040101010101" pitchFamily="2" charset="-122"/>
            </a:endParaRPr>
          </a:p>
        </p:txBody>
      </p:sp>
      <p:grpSp>
        <p:nvGrpSpPr>
          <p:cNvPr id="7" name="组合 6"/>
          <p:cNvGrpSpPr/>
          <p:nvPr/>
        </p:nvGrpSpPr>
        <p:grpSpPr>
          <a:xfrm rot="10800000">
            <a:off x="7964496" y="1721972"/>
            <a:ext cx="638547" cy="288032"/>
            <a:chOff x="1483073" y="1052736"/>
            <a:chExt cx="638547" cy="288032"/>
          </a:xfrm>
        </p:grpSpPr>
        <p:sp>
          <p:nvSpPr>
            <p:cNvPr id="8" name="椭圆 7"/>
            <p:cNvSpPr/>
            <p:nvPr/>
          </p:nvSpPr>
          <p:spPr>
            <a:xfrm>
              <a:off x="1483073" y="1052736"/>
              <a:ext cx="288032" cy="28803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华文楷体" panose="02010600040101010101" pitchFamily="2" charset="-122"/>
              </a:endParaRPr>
            </a:p>
          </p:txBody>
        </p:sp>
        <p:sp>
          <p:nvSpPr>
            <p:cNvPr id="9" name="椭圆 8"/>
            <p:cNvSpPr/>
            <p:nvPr/>
          </p:nvSpPr>
          <p:spPr>
            <a:xfrm>
              <a:off x="1833588" y="1052736"/>
              <a:ext cx="288032" cy="28803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华文楷体" panose="02010600040101010101" pitchFamily="2" charset="-122"/>
              </a:endParaRPr>
            </a:p>
          </p:txBody>
        </p:sp>
      </p:grpSp>
      <p:cxnSp>
        <p:nvCxnSpPr>
          <p:cNvPr id="32" name="直接连接符 31"/>
          <p:cNvCxnSpPr/>
          <p:nvPr/>
        </p:nvCxnSpPr>
        <p:spPr>
          <a:xfrm>
            <a:off x="8849203" y="1514901"/>
            <a:ext cx="0" cy="1522987"/>
          </a:xfrm>
          <a:prstGeom prst="line">
            <a:avLst/>
          </a:prstGeom>
          <a:ln w="38100">
            <a:solidFill>
              <a:srgbClr val="5C307D"/>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690984" y="6627119"/>
            <a:ext cx="7968269"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3" name="椭圆 16"/>
          <p:cNvSpPr/>
          <p:nvPr/>
        </p:nvSpPr>
        <p:spPr>
          <a:xfrm>
            <a:off x="8371221" y="6346632"/>
            <a:ext cx="288032" cy="288032"/>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华文楷体" panose="02010600040101010101" pitchFamily="2" charset="-122"/>
            </a:endParaRPr>
          </a:p>
        </p:txBody>
      </p:sp>
      <p:sp>
        <p:nvSpPr>
          <p:cNvPr id="37" name="椭圆 17"/>
          <p:cNvSpPr/>
          <p:nvPr/>
        </p:nvSpPr>
        <p:spPr>
          <a:xfrm>
            <a:off x="8692195" y="6029540"/>
            <a:ext cx="288032" cy="28803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华文楷体" panose="02010600040101010101" pitchFamily="2" charset="-122"/>
            </a:endParaRPr>
          </a:p>
        </p:txBody>
      </p:sp>
      <p:sp>
        <p:nvSpPr>
          <p:cNvPr id="38" name="矩形 37"/>
          <p:cNvSpPr/>
          <p:nvPr/>
        </p:nvSpPr>
        <p:spPr>
          <a:xfrm>
            <a:off x="-13648" y="0"/>
            <a:ext cx="9157648" cy="1202643"/>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9" name="图片 38"/>
          <p:cNvPicPr>
            <a:picLocks noChangeAspect="1"/>
          </p:cNvPicPr>
          <p:nvPr/>
        </p:nvPicPr>
        <p:blipFill>
          <a:blip r:embed="rId3" cstate="print">
            <a:clrChange>
              <a:clrFrom>
                <a:srgbClr val="FFFFFF"/>
              </a:clrFrom>
              <a:clrTo>
                <a:srgbClr val="FFFFFF">
                  <a:alpha val="0"/>
                </a:srgbClr>
              </a:clrTo>
            </a:clrChange>
            <a:lum bright="70000" contrast="-70000"/>
            <a:extLst>
              <a:ext uri="{28A0092B-C50C-407E-A947-70E740481C1C}">
                <a14:useLocalDpi xmlns:a14="http://schemas.microsoft.com/office/drawing/2010/main" val="0"/>
              </a:ext>
            </a:extLst>
          </a:blip>
          <a:stretch>
            <a:fillRect/>
          </a:stretch>
        </p:blipFill>
        <p:spPr>
          <a:xfrm>
            <a:off x="0" y="0"/>
            <a:ext cx="2870282" cy="1214651"/>
          </a:xfrm>
          <a:prstGeom prst="rect">
            <a:avLst/>
          </a:prstGeom>
        </p:spPr>
      </p:pic>
      <p:grpSp>
        <p:nvGrpSpPr>
          <p:cNvPr id="40" name="组合 39"/>
          <p:cNvGrpSpPr/>
          <p:nvPr/>
        </p:nvGrpSpPr>
        <p:grpSpPr>
          <a:xfrm>
            <a:off x="0" y="1305569"/>
            <a:ext cx="9144000" cy="56736"/>
            <a:chOff x="30834" y="1305568"/>
            <a:chExt cx="8816454" cy="66133"/>
          </a:xfrm>
        </p:grpSpPr>
        <p:sp>
          <p:nvSpPr>
            <p:cNvPr id="41" name="矩形 40"/>
            <p:cNvSpPr/>
            <p:nvPr/>
          </p:nvSpPr>
          <p:spPr>
            <a:xfrm>
              <a:off x="30834" y="1305568"/>
              <a:ext cx="5800300" cy="6598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p:cNvSpPr/>
            <p:nvPr/>
          </p:nvSpPr>
          <p:spPr>
            <a:xfrm>
              <a:off x="5886861" y="1305712"/>
              <a:ext cx="2960427" cy="6598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9" name="TextBox 6"/>
          <p:cNvSpPr txBox="1"/>
          <p:nvPr/>
        </p:nvSpPr>
        <p:spPr>
          <a:xfrm>
            <a:off x="575461" y="2396269"/>
            <a:ext cx="4928791" cy="1631216"/>
          </a:xfrm>
          <a:prstGeom prst="rect">
            <a:avLst/>
          </a:prstGeom>
          <a:noFill/>
        </p:spPr>
        <p:txBody>
          <a:bodyPr wrap="square" rtlCol="0">
            <a:spAutoFit/>
          </a:bodyPr>
          <a:lstStyle/>
          <a:p>
            <a:r>
              <a:rPr lang="en-US" altLang="zh-CN" sz="2800" b="1" dirty="0">
                <a:solidFill>
                  <a:srgbClr val="0070C0"/>
                </a:solidFill>
              </a:rPr>
              <a:t>Objective</a:t>
            </a:r>
          </a:p>
          <a:p>
            <a:r>
              <a:rPr lang="en-US" altLang="zh-CN" sz="2400" b="1" dirty="0" smtClean="0">
                <a:solidFill>
                  <a:schemeClr val="tx1">
                    <a:lumMod val="75000"/>
                    <a:lumOff val="25000"/>
                  </a:schemeClr>
                </a:solidFill>
                <a:ea typeface="华文楷体" panose="02010600040101010101" pitchFamily="2" charset="-122"/>
              </a:rPr>
              <a:t>Given: </a:t>
            </a:r>
            <a:r>
              <a:rPr lang="en-US" altLang="zh-CN" sz="2400" dirty="0" smtClean="0">
                <a:solidFill>
                  <a:schemeClr val="tx1">
                    <a:lumMod val="75000"/>
                    <a:lumOff val="25000"/>
                  </a:schemeClr>
                </a:solidFill>
                <a:ea typeface="华文楷体" panose="02010600040101010101" pitchFamily="2" charset="-122"/>
              </a:rPr>
              <a:t>1. path   2. driver   3. start time</a:t>
            </a:r>
          </a:p>
          <a:p>
            <a:r>
              <a:rPr lang="en-US" altLang="zh-CN" sz="2400" b="1" dirty="0" smtClean="0">
                <a:solidFill>
                  <a:schemeClr val="tx1">
                    <a:lumMod val="75000"/>
                    <a:lumOff val="25000"/>
                  </a:schemeClr>
                </a:solidFill>
                <a:ea typeface="华文楷体" panose="02010600040101010101" pitchFamily="2" charset="-122"/>
              </a:rPr>
              <a:t>Estimate:</a:t>
            </a:r>
            <a:r>
              <a:rPr lang="en-US" altLang="zh-CN" sz="2400" dirty="0" smtClean="0">
                <a:solidFill>
                  <a:schemeClr val="tx1">
                    <a:lumMod val="75000"/>
                    <a:lumOff val="25000"/>
                  </a:schemeClr>
                </a:solidFill>
                <a:ea typeface="华文楷体" panose="02010600040101010101" pitchFamily="2" charset="-122"/>
              </a:rPr>
              <a:t> </a:t>
            </a:r>
          </a:p>
          <a:p>
            <a:r>
              <a:rPr lang="en-US" altLang="zh-CN" sz="2400" dirty="0" smtClean="0">
                <a:solidFill>
                  <a:schemeClr val="tx1">
                    <a:lumMod val="75000"/>
                    <a:lumOff val="25000"/>
                  </a:schemeClr>
                </a:solidFill>
                <a:ea typeface="华文楷体" panose="02010600040101010101" pitchFamily="2" charset="-122"/>
              </a:rPr>
              <a:t>     the </a:t>
            </a:r>
            <a:r>
              <a:rPr lang="en-US" altLang="zh-CN" sz="2400" dirty="0">
                <a:solidFill>
                  <a:schemeClr val="tx1">
                    <a:lumMod val="75000"/>
                    <a:lumOff val="25000"/>
                  </a:schemeClr>
                </a:solidFill>
                <a:ea typeface="华文楷体" panose="02010600040101010101" pitchFamily="2" charset="-122"/>
              </a:rPr>
              <a:t>travel time for </a:t>
            </a:r>
            <a:r>
              <a:rPr lang="en-US" altLang="zh-CN" sz="2400" dirty="0" smtClean="0">
                <a:solidFill>
                  <a:schemeClr val="tx1">
                    <a:lumMod val="75000"/>
                    <a:lumOff val="25000"/>
                  </a:schemeClr>
                </a:solidFill>
                <a:ea typeface="华文楷体" panose="02010600040101010101" pitchFamily="2" charset="-122"/>
              </a:rPr>
              <a:t>the </a:t>
            </a:r>
            <a:r>
              <a:rPr lang="en-US" altLang="zh-CN" sz="2400" dirty="0">
                <a:solidFill>
                  <a:schemeClr val="tx1">
                    <a:lumMod val="75000"/>
                    <a:lumOff val="25000"/>
                  </a:schemeClr>
                </a:solidFill>
                <a:ea typeface="华文楷体" panose="02010600040101010101" pitchFamily="2" charset="-122"/>
              </a:rPr>
              <a:t>given </a:t>
            </a:r>
            <a:r>
              <a:rPr lang="en-US" altLang="zh-CN" sz="2400" dirty="0" smtClean="0">
                <a:solidFill>
                  <a:schemeClr val="tx1">
                    <a:lumMod val="75000"/>
                    <a:lumOff val="25000"/>
                  </a:schemeClr>
                </a:solidFill>
                <a:ea typeface="华文楷体" panose="02010600040101010101" pitchFamily="2" charset="-122"/>
              </a:rPr>
              <a:t>path.</a:t>
            </a:r>
            <a:endParaRPr lang="en-US" altLang="zh-CN" sz="2400" dirty="0">
              <a:solidFill>
                <a:schemeClr val="tx1">
                  <a:lumMod val="75000"/>
                  <a:lumOff val="25000"/>
                </a:schemeClr>
              </a:solidFill>
              <a:ea typeface="华文楷体" panose="02010600040101010101" pitchFamily="2" charset="-122"/>
            </a:endParaRPr>
          </a:p>
        </p:txBody>
      </p:sp>
      <p:pic>
        <p:nvPicPr>
          <p:cNvPr id="22" name="图片 1"/>
          <p:cNvPicPr>
            <a:picLocks noChangeAspect="1" noChangeArrowheads="1"/>
          </p:cNvPicPr>
          <p:nvPr/>
        </p:nvPicPr>
        <p:blipFill rotWithShape="1">
          <a:blip r:embed="rId4">
            <a:extLst>
              <a:ext uri="{28A0092B-C50C-407E-A947-70E740481C1C}">
                <a14:useLocalDpi xmlns:a14="http://schemas.microsoft.com/office/drawing/2010/main" val="0"/>
              </a:ext>
            </a:extLst>
          </a:blip>
          <a:srcRect l="12569" r="25282"/>
          <a:stretch/>
        </p:blipFill>
        <p:spPr bwMode="auto">
          <a:xfrm>
            <a:off x="5499281" y="1656570"/>
            <a:ext cx="3258355" cy="4533900"/>
          </a:xfrm>
          <a:prstGeom prst="rect">
            <a:avLst/>
          </a:prstGeom>
          <a:noFill/>
          <a:extLst>
            <a:ext uri="{909E8E84-426E-40DD-AFC4-6F175D3DCCD1}">
              <a14:hiddenFill xmlns:a14="http://schemas.microsoft.com/office/drawing/2010/main">
                <a:solidFill>
                  <a:srgbClr val="FFFFFF"/>
                </a:solidFill>
              </a14:hiddenFill>
            </a:ext>
          </a:extLst>
        </p:spPr>
      </p:pic>
      <p:sp>
        <p:nvSpPr>
          <p:cNvPr id="23" name="左大括号 22"/>
          <p:cNvSpPr/>
          <p:nvPr/>
        </p:nvSpPr>
        <p:spPr>
          <a:xfrm>
            <a:off x="5844462" y="2549999"/>
            <a:ext cx="338892" cy="2370394"/>
          </a:xfrm>
          <a:prstGeom prst="leftBrace">
            <a:avLst/>
          </a:prstGeom>
          <a:noFill/>
          <a:ln>
            <a:solidFill>
              <a:srgbClr val="588ED6"/>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solidFill>
                <a:srgbClr val="99BAE6"/>
              </a:solidFill>
            </a:endParaRPr>
          </a:p>
        </p:txBody>
      </p:sp>
      <p:sp>
        <p:nvSpPr>
          <p:cNvPr id="24" name="椭圆 23"/>
          <p:cNvSpPr/>
          <p:nvPr/>
        </p:nvSpPr>
        <p:spPr>
          <a:xfrm>
            <a:off x="8566548" y="2153883"/>
            <a:ext cx="89210" cy="11058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5" name="椭圆 24"/>
          <p:cNvSpPr/>
          <p:nvPr/>
        </p:nvSpPr>
        <p:spPr>
          <a:xfrm>
            <a:off x="8343527" y="2250223"/>
            <a:ext cx="89210" cy="11058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6" name="椭圆 25"/>
          <p:cNvSpPr/>
          <p:nvPr/>
        </p:nvSpPr>
        <p:spPr>
          <a:xfrm>
            <a:off x="8179102" y="2549999"/>
            <a:ext cx="89210" cy="11058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7" name="椭圆 26"/>
          <p:cNvSpPr/>
          <p:nvPr/>
        </p:nvSpPr>
        <p:spPr>
          <a:xfrm>
            <a:off x="7663303" y="2701687"/>
            <a:ext cx="89210" cy="11058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8" name="椭圆 27"/>
          <p:cNvSpPr/>
          <p:nvPr/>
        </p:nvSpPr>
        <p:spPr>
          <a:xfrm>
            <a:off x="6889874" y="2533892"/>
            <a:ext cx="89210" cy="11058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9" name="椭圆 28"/>
          <p:cNvSpPr/>
          <p:nvPr/>
        </p:nvSpPr>
        <p:spPr>
          <a:xfrm>
            <a:off x="5688343" y="2367001"/>
            <a:ext cx="89210" cy="11058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0" name="椭圆 29"/>
          <p:cNvSpPr/>
          <p:nvPr/>
        </p:nvSpPr>
        <p:spPr>
          <a:xfrm>
            <a:off x="5958150" y="2763173"/>
            <a:ext cx="89210" cy="11058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4" name="椭圆 33"/>
          <p:cNvSpPr/>
          <p:nvPr/>
        </p:nvSpPr>
        <p:spPr>
          <a:xfrm>
            <a:off x="5707801" y="3135191"/>
            <a:ext cx="89210" cy="11058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5" name="椭圆 34"/>
          <p:cNvSpPr/>
          <p:nvPr/>
        </p:nvSpPr>
        <p:spPr>
          <a:xfrm>
            <a:off x="5674345" y="3539892"/>
            <a:ext cx="89210" cy="11058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3" name="椭圆 42"/>
          <p:cNvSpPr/>
          <p:nvPr/>
        </p:nvSpPr>
        <p:spPr>
          <a:xfrm>
            <a:off x="5674345" y="4163581"/>
            <a:ext cx="89210" cy="11058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4" name="椭圆 43"/>
          <p:cNvSpPr/>
          <p:nvPr/>
        </p:nvSpPr>
        <p:spPr>
          <a:xfrm>
            <a:off x="5674345" y="4730590"/>
            <a:ext cx="89210" cy="11058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5" name="椭圆 44"/>
          <p:cNvSpPr/>
          <p:nvPr/>
        </p:nvSpPr>
        <p:spPr>
          <a:xfrm>
            <a:off x="5844462" y="5155188"/>
            <a:ext cx="89210" cy="11058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6" name="椭圆 45"/>
          <p:cNvSpPr/>
          <p:nvPr/>
        </p:nvSpPr>
        <p:spPr>
          <a:xfrm>
            <a:off x="6704297" y="5343828"/>
            <a:ext cx="89210" cy="11058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7" name="椭圆 46"/>
          <p:cNvSpPr/>
          <p:nvPr/>
        </p:nvSpPr>
        <p:spPr>
          <a:xfrm>
            <a:off x="7529486" y="5537970"/>
            <a:ext cx="89210" cy="11058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8" name="椭圆 47"/>
          <p:cNvSpPr/>
          <p:nvPr/>
        </p:nvSpPr>
        <p:spPr>
          <a:xfrm>
            <a:off x="8443882" y="6079887"/>
            <a:ext cx="89210" cy="11058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9" name="椭圆 48"/>
          <p:cNvSpPr/>
          <p:nvPr/>
        </p:nvSpPr>
        <p:spPr>
          <a:xfrm>
            <a:off x="7986687" y="5766106"/>
            <a:ext cx="89210" cy="11058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6" name="TextBox 6"/>
          <p:cNvSpPr txBox="1"/>
          <p:nvPr/>
        </p:nvSpPr>
        <p:spPr>
          <a:xfrm>
            <a:off x="530036" y="4402617"/>
            <a:ext cx="4928791" cy="1323439"/>
          </a:xfrm>
          <a:prstGeom prst="rect">
            <a:avLst/>
          </a:prstGeom>
          <a:noFill/>
        </p:spPr>
        <p:txBody>
          <a:bodyPr wrap="square" rtlCol="0">
            <a:spAutoFit/>
          </a:bodyPr>
          <a:lstStyle/>
          <a:p>
            <a:r>
              <a:rPr lang="en-US" altLang="zh-CN" sz="2800" b="1" dirty="0">
                <a:solidFill>
                  <a:srgbClr val="0070C0"/>
                </a:solidFill>
              </a:rPr>
              <a:t>Train </a:t>
            </a:r>
            <a:r>
              <a:rPr lang="en-US" altLang="zh-CN" sz="2800" b="1" dirty="0" smtClean="0">
                <a:solidFill>
                  <a:srgbClr val="0070C0"/>
                </a:solidFill>
              </a:rPr>
              <a:t>data        </a:t>
            </a:r>
          </a:p>
          <a:p>
            <a:r>
              <a:rPr lang="en-US" altLang="zh-CN" sz="2800" b="1" dirty="0">
                <a:solidFill>
                  <a:srgbClr val="0070C0"/>
                </a:solidFill>
                <a:ea typeface="华文楷体" panose="02010600040101010101" pitchFamily="2" charset="-122"/>
              </a:rPr>
              <a:t>	</a:t>
            </a:r>
            <a:r>
              <a:rPr lang="en-US" altLang="zh-CN" sz="2400" dirty="0" smtClean="0">
                <a:solidFill>
                  <a:schemeClr val="tx1">
                    <a:lumMod val="75000"/>
                    <a:lumOff val="25000"/>
                  </a:schemeClr>
                </a:solidFill>
                <a:ea typeface="华文楷体" panose="02010600040101010101" pitchFamily="2" charset="-122"/>
              </a:rPr>
              <a:t>GPS trajectory</a:t>
            </a:r>
          </a:p>
          <a:p>
            <a:r>
              <a:rPr lang="en-US" altLang="zh-CN" sz="2400" dirty="0">
                <a:solidFill>
                  <a:schemeClr val="tx1">
                    <a:lumMod val="75000"/>
                    <a:lumOff val="25000"/>
                  </a:schemeClr>
                </a:solidFill>
                <a:ea typeface="华文楷体" panose="02010600040101010101" pitchFamily="2" charset="-122"/>
              </a:rPr>
              <a:t>	S</a:t>
            </a:r>
            <a:r>
              <a:rPr lang="en-US" altLang="zh-CN" sz="2400" dirty="0" smtClean="0">
                <a:solidFill>
                  <a:schemeClr val="tx1">
                    <a:lumMod val="75000"/>
                    <a:lumOff val="25000"/>
                  </a:schemeClr>
                </a:solidFill>
                <a:ea typeface="华文楷体" panose="02010600040101010101" pitchFamily="2" charset="-122"/>
              </a:rPr>
              <a:t>ample points from path</a:t>
            </a:r>
            <a:endParaRPr lang="en-US" altLang="zh-CN" sz="2400" dirty="0">
              <a:solidFill>
                <a:schemeClr val="tx1">
                  <a:lumMod val="75000"/>
                  <a:lumOff val="25000"/>
                </a:schemeClr>
              </a:solidFill>
              <a:ea typeface="华文楷体" panose="02010600040101010101" pitchFamily="2" charset="-122"/>
            </a:endParaRPr>
          </a:p>
        </p:txBody>
      </p:sp>
    </p:spTree>
    <p:extLst>
      <p:ext uri="{BB962C8B-B14F-4D97-AF65-F5344CB8AC3E}">
        <p14:creationId xmlns:p14="http://schemas.microsoft.com/office/powerpoint/2010/main" val="400792639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extBox 5"/>
          <p:cNvSpPr txBox="1"/>
          <p:nvPr/>
        </p:nvSpPr>
        <p:spPr>
          <a:xfrm>
            <a:off x="766169" y="1391910"/>
            <a:ext cx="2514913" cy="646331"/>
          </a:xfrm>
          <a:prstGeom prst="rect">
            <a:avLst/>
          </a:prstGeom>
          <a:noFill/>
        </p:spPr>
        <p:txBody>
          <a:bodyPr wrap="square" rtlCol="0">
            <a:spAutoFit/>
          </a:bodyPr>
          <a:lstStyle/>
          <a:p>
            <a:r>
              <a:rPr lang="en-US" altLang="zh-CN" sz="3600" b="1" dirty="0" smtClean="0">
                <a:solidFill>
                  <a:schemeClr val="tx1">
                    <a:lumMod val="75000"/>
                    <a:lumOff val="25000"/>
                  </a:schemeClr>
                </a:solidFill>
                <a:ea typeface="华文楷体" panose="02010600040101010101" pitchFamily="2" charset="-122"/>
              </a:rPr>
              <a:t>Challenges</a:t>
            </a:r>
            <a:endParaRPr lang="zh-CN" altLang="en-US" sz="3600" b="1" dirty="0">
              <a:solidFill>
                <a:schemeClr val="tx1">
                  <a:lumMod val="75000"/>
                  <a:lumOff val="25000"/>
                </a:schemeClr>
              </a:solidFill>
              <a:ea typeface="华文楷体" panose="02010600040101010101" pitchFamily="2" charset="-122"/>
            </a:endParaRPr>
          </a:p>
        </p:txBody>
      </p:sp>
      <p:sp>
        <p:nvSpPr>
          <p:cNvPr id="6" name="矩形 5"/>
          <p:cNvSpPr/>
          <p:nvPr/>
        </p:nvSpPr>
        <p:spPr>
          <a:xfrm rot="10800000">
            <a:off x="478138" y="1571059"/>
            <a:ext cx="288032" cy="288032"/>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华文楷体" panose="02010600040101010101" pitchFamily="2" charset="-122"/>
            </a:endParaRPr>
          </a:p>
        </p:txBody>
      </p:sp>
      <p:grpSp>
        <p:nvGrpSpPr>
          <p:cNvPr id="7" name="组合 6"/>
          <p:cNvGrpSpPr/>
          <p:nvPr/>
        </p:nvGrpSpPr>
        <p:grpSpPr>
          <a:xfrm rot="10800000">
            <a:off x="3230957" y="1632359"/>
            <a:ext cx="638547" cy="288032"/>
            <a:chOff x="1483073" y="1052736"/>
            <a:chExt cx="638547" cy="288032"/>
          </a:xfrm>
        </p:grpSpPr>
        <p:sp>
          <p:nvSpPr>
            <p:cNvPr id="8" name="椭圆 7"/>
            <p:cNvSpPr/>
            <p:nvPr/>
          </p:nvSpPr>
          <p:spPr>
            <a:xfrm>
              <a:off x="1483073" y="1052736"/>
              <a:ext cx="288032" cy="28803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华文楷体" panose="02010600040101010101" pitchFamily="2" charset="-122"/>
              </a:endParaRPr>
            </a:p>
          </p:txBody>
        </p:sp>
        <p:sp>
          <p:nvSpPr>
            <p:cNvPr id="9" name="椭圆 8"/>
            <p:cNvSpPr/>
            <p:nvPr/>
          </p:nvSpPr>
          <p:spPr>
            <a:xfrm>
              <a:off x="1833588" y="1052736"/>
              <a:ext cx="288032" cy="28803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华文楷体" panose="02010600040101010101" pitchFamily="2" charset="-122"/>
              </a:endParaRPr>
            </a:p>
          </p:txBody>
        </p:sp>
      </p:grpSp>
      <p:cxnSp>
        <p:nvCxnSpPr>
          <p:cNvPr id="32" name="直接连接符 31"/>
          <p:cNvCxnSpPr/>
          <p:nvPr/>
        </p:nvCxnSpPr>
        <p:spPr>
          <a:xfrm>
            <a:off x="8849203" y="1514901"/>
            <a:ext cx="0" cy="1522987"/>
          </a:xfrm>
          <a:prstGeom prst="line">
            <a:avLst/>
          </a:prstGeom>
          <a:ln w="38100">
            <a:solidFill>
              <a:srgbClr val="5C307D"/>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690984" y="6627119"/>
            <a:ext cx="7968269"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3" name="椭圆 16"/>
          <p:cNvSpPr/>
          <p:nvPr/>
        </p:nvSpPr>
        <p:spPr>
          <a:xfrm>
            <a:off x="8371221" y="6346632"/>
            <a:ext cx="288032" cy="288032"/>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华文楷体" panose="02010600040101010101" pitchFamily="2" charset="-122"/>
            </a:endParaRPr>
          </a:p>
        </p:txBody>
      </p:sp>
      <p:sp>
        <p:nvSpPr>
          <p:cNvPr id="37" name="椭圆 17"/>
          <p:cNvSpPr/>
          <p:nvPr/>
        </p:nvSpPr>
        <p:spPr>
          <a:xfrm>
            <a:off x="8692195" y="6029540"/>
            <a:ext cx="288032" cy="28803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华文楷体" panose="02010600040101010101" pitchFamily="2" charset="-122"/>
            </a:endParaRPr>
          </a:p>
        </p:txBody>
      </p:sp>
      <p:sp>
        <p:nvSpPr>
          <p:cNvPr id="38" name="矩形 37"/>
          <p:cNvSpPr/>
          <p:nvPr/>
        </p:nvSpPr>
        <p:spPr>
          <a:xfrm>
            <a:off x="-13648" y="0"/>
            <a:ext cx="9157648" cy="1202643"/>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9" name="图片 38"/>
          <p:cNvPicPr>
            <a:picLocks noChangeAspect="1"/>
          </p:cNvPicPr>
          <p:nvPr/>
        </p:nvPicPr>
        <p:blipFill>
          <a:blip r:embed="rId4" cstate="print">
            <a:clrChange>
              <a:clrFrom>
                <a:srgbClr val="FFFFFF"/>
              </a:clrFrom>
              <a:clrTo>
                <a:srgbClr val="FFFFFF">
                  <a:alpha val="0"/>
                </a:srgbClr>
              </a:clrTo>
            </a:clrChange>
            <a:lum bright="70000" contrast="-70000"/>
            <a:extLst>
              <a:ext uri="{28A0092B-C50C-407E-A947-70E740481C1C}">
                <a14:useLocalDpi xmlns:a14="http://schemas.microsoft.com/office/drawing/2010/main" val="0"/>
              </a:ext>
            </a:extLst>
          </a:blip>
          <a:stretch>
            <a:fillRect/>
          </a:stretch>
        </p:blipFill>
        <p:spPr>
          <a:xfrm>
            <a:off x="0" y="0"/>
            <a:ext cx="2870282" cy="1214651"/>
          </a:xfrm>
          <a:prstGeom prst="rect">
            <a:avLst/>
          </a:prstGeom>
        </p:spPr>
      </p:pic>
      <p:grpSp>
        <p:nvGrpSpPr>
          <p:cNvPr id="40" name="组合 39"/>
          <p:cNvGrpSpPr/>
          <p:nvPr/>
        </p:nvGrpSpPr>
        <p:grpSpPr>
          <a:xfrm>
            <a:off x="0" y="1305569"/>
            <a:ext cx="9144000" cy="56736"/>
            <a:chOff x="30834" y="1305568"/>
            <a:chExt cx="8816454" cy="66133"/>
          </a:xfrm>
        </p:grpSpPr>
        <p:sp>
          <p:nvSpPr>
            <p:cNvPr id="41" name="矩形 40"/>
            <p:cNvSpPr/>
            <p:nvPr/>
          </p:nvSpPr>
          <p:spPr>
            <a:xfrm>
              <a:off x="30834" y="1305568"/>
              <a:ext cx="5800300" cy="6598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p:cNvSpPr/>
            <p:nvPr/>
          </p:nvSpPr>
          <p:spPr>
            <a:xfrm>
              <a:off x="5886861" y="1305712"/>
              <a:ext cx="2960427" cy="6598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8" name="TextBox 6"/>
          <p:cNvSpPr txBox="1"/>
          <p:nvPr/>
        </p:nvSpPr>
        <p:spPr>
          <a:xfrm>
            <a:off x="207561" y="2204650"/>
            <a:ext cx="4364440" cy="1538883"/>
          </a:xfrm>
          <a:prstGeom prst="rect">
            <a:avLst/>
          </a:prstGeom>
          <a:noFill/>
        </p:spPr>
        <p:txBody>
          <a:bodyPr wrap="square" rtlCol="0">
            <a:spAutoFit/>
          </a:bodyPr>
          <a:lstStyle/>
          <a:p>
            <a:pPr marL="342900" indent="-342900">
              <a:spcAft>
                <a:spcPts val="600"/>
              </a:spcAft>
              <a:buFont typeface="Arial" panose="020B0604020202020204" pitchFamily="34" charset="0"/>
              <a:buChar char="•"/>
            </a:pPr>
            <a:r>
              <a:rPr lang="en-US" altLang="zh-CN" sz="2400" dirty="0" smtClean="0">
                <a:solidFill>
                  <a:schemeClr val="tx1">
                    <a:lumMod val="75000"/>
                    <a:lumOff val="25000"/>
                  </a:schemeClr>
                </a:solidFill>
                <a:ea typeface="华文楷体" panose="02010600040101010101" pitchFamily="2" charset="-122"/>
              </a:rPr>
              <a:t>The </a:t>
            </a:r>
            <a:r>
              <a:rPr lang="en-US" altLang="zh-CN" sz="2400" dirty="0">
                <a:solidFill>
                  <a:schemeClr val="tx1">
                    <a:lumMod val="75000"/>
                    <a:lumOff val="25000"/>
                  </a:schemeClr>
                </a:solidFill>
                <a:ea typeface="华文楷体" panose="02010600040101010101" pitchFamily="2" charset="-122"/>
              </a:rPr>
              <a:t>travel time of a specific path can be very different </a:t>
            </a:r>
            <a:endParaRPr lang="en-US" altLang="zh-CN" sz="2400" dirty="0" smtClean="0">
              <a:solidFill>
                <a:schemeClr val="tx1">
                  <a:lumMod val="75000"/>
                  <a:lumOff val="25000"/>
                </a:schemeClr>
              </a:solidFill>
              <a:ea typeface="华文楷体" panose="02010600040101010101" pitchFamily="2" charset="-122"/>
            </a:endParaRPr>
          </a:p>
          <a:p>
            <a:pPr marL="800100" lvl="1" indent="-342900">
              <a:spcAft>
                <a:spcPts val="600"/>
              </a:spcAft>
              <a:buFont typeface="Wingdings" panose="05000000000000000000" pitchFamily="2" charset="2"/>
              <a:buChar char="ü"/>
            </a:pPr>
            <a:r>
              <a:rPr lang="en-US" altLang="zh-CN" dirty="0" smtClean="0">
                <a:solidFill>
                  <a:schemeClr val="tx1">
                    <a:lumMod val="75000"/>
                    <a:lumOff val="25000"/>
                  </a:schemeClr>
                </a:solidFill>
                <a:ea typeface="华文楷体" panose="02010600040101010101" pitchFamily="2" charset="-122"/>
              </a:rPr>
              <a:t>Peak/Non-peak hour</a:t>
            </a:r>
          </a:p>
          <a:p>
            <a:pPr marL="800100" lvl="1" indent="-342900">
              <a:spcAft>
                <a:spcPts val="600"/>
              </a:spcAft>
              <a:buFont typeface="Wingdings" panose="05000000000000000000" pitchFamily="2" charset="2"/>
              <a:buChar char="ü"/>
            </a:pPr>
            <a:r>
              <a:rPr lang="en-US" altLang="zh-CN" dirty="0" smtClean="0">
                <a:solidFill>
                  <a:schemeClr val="tx1">
                    <a:lumMod val="75000"/>
                    <a:lumOff val="25000"/>
                  </a:schemeClr>
                </a:solidFill>
                <a:ea typeface="华文楷体" panose="02010600040101010101" pitchFamily="2" charset="-122"/>
              </a:rPr>
              <a:t>The day of the week</a:t>
            </a:r>
          </a:p>
        </p:txBody>
      </p:sp>
      <p:graphicFrame>
        <p:nvGraphicFramePr>
          <p:cNvPr id="4" name="对象 3"/>
          <p:cNvGraphicFramePr>
            <a:graphicFrameLocks noChangeAspect="1"/>
          </p:cNvGraphicFramePr>
          <p:nvPr>
            <p:extLst>
              <p:ext uri="{D42A27DB-BD31-4B8C-83A1-F6EECF244321}">
                <p14:modId xmlns:p14="http://schemas.microsoft.com/office/powerpoint/2010/main" val="59858047"/>
              </p:ext>
            </p:extLst>
          </p:nvPr>
        </p:nvGraphicFramePr>
        <p:xfrm>
          <a:off x="390784" y="4714301"/>
          <a:ext cx="2043175" cy="1634540"/>
        </p:xfrm>
        <a:graphic>
          <a:graphicData uri="http://schemas.openxmlformats.org/presentationml/2006/ole">
            <mc:AlternateContent xmlns:mc="http://schemas.openxmlformats.org/markup-compatibility/2006">
              <mc:Choice xmlns:v="urn:schemas-microsoft-com:vml" Requires="v">
                <p:oleObj spid="_x0000_s33838" name="Acrobat Document" r:id="rId5" imgW="10286952" imgH="8229407" progId="AcroExch.Document.DC">
                  <p:embed/>
                </p:oleObj>
              </mc:Choice>
              <mc:Fallback>
                <p:oleObj name="Acrobat Document" r:id="rId5" imgW="10286952" imgH="8229407" progId="AcroExch.Document.DC">
                  <p:embed/>
                  <p:pic>
                    <p:nvPicPr>
                      <p:cNvPr id="0" name=""/>
                      <p:cNvPicPr/>
                      <p:nvPr/>
                    </p:nvPicPr>
                    <p:blipFill>
                      <a:blip r:embed="rId6"/>
                      <a:stretch>
                        <a:fillRect/>
                      </a:stretch>
                    </p:blipFill>
                    <p:spPr>
                      <a:xfrm>
                        <a:off x="390784" y="4714301"/>
                        <a:ext cx="2043175" cy="1634540"/>
                      </a:xfrm>
                      <a:prstGeom prst="rect">
                        <a:avLst/>
                      </a:prstGeom>
                    </p:spPr>
                  </p:pic>
                </p:oleObj>
              </mc:Fallback>
            </mc:AlternateContent>
          </a:graphicData>
        </a:graphic>
      </p:graphicFrame>
      <p:pic>
        <p:nvPicPr>
          <p:cNvPr id="10" name="图片 9"/>
          <p:cNvPicPr>
            <a:picLocks noChangeAspect="1"/>
          </p:cNvPicPr>
          <p:nvPr/>
        </p:nvPicPr>
        <p:blipFill rotWithShape="1">
          <a:blip r:embed="rId7">
            <a:extLst>
              <a:ext uri="{28A0092B-C50C-407E-A947-70E740481C1C}">
                <a14:useLocalDpi xmlns:a14="http://schemas.microsoft.com/office/drawing/2010/main" val="0"/>
              </a:ext>
            </a:extLst>
          </a:blip>
          <a:srcRect l="3203" t="6327" r="3683" b="8162"/>
          <a:stretch/>
        </p:blipFill>
        <p:spPr>
          <a:xfrm>
            <a:off x="5416214" y="4772636"/>
            <a:ext cx="2575932" cy="1561171"/>
          </a:xfrm>
          <a:prstGeom prst="rect">
            <a:avLst/>
          </a:prstGeom>
        </p:spPr>
      </p:pic>
      <p:pic>
        <p:nvPicPr>
          <p:cNvPr id="12" name="图片 11"/>
          <p:cNvPicPr>
            <a:picLocks noChangeAspect="1"/>
          </p:cNvPicPr>
          <p:nvPr/>
        </p:nvPicPr>
        <p:blipFill rotWithShape="1">
          <a:blip r:embed="rId8">
            <a:extLst>
              <a:ext uri="{28A0092B-C50C-407E-A947-70E740481C1C}">
                <a14:useLocalDpi xmlns:a14="http://schemas.microsoft.com/office/drawing/2010/main" val="0"/>
              </a:ext>
            </a:extLst>
          </a:blip>
          <a:srcRect l="8968"/>
          <a:stretch/>
        </p:blipFill>
        <p:spPr>
          <a:xfrm>
            <a:off x="6654248" y="2251042"/>
            <a:ext cx="2037947" cy="1492491"/>
          </a:xfrm>
          <a:prstGeom prst="rect">
            <a:avLst/>
          </a:prstGeom>
        </p:spPr>
      </p:pic>
      <p:pic>
        <p:nvPicPr>
          <p:cNvPr id="14" name="图片 13"/>
          <p:cNvPicPr>
            <a:picLocks noChangeAspect="1"/>
          </p:cNvPicPr>
          <p:nvPr/>
        </p:nvPicPr>
        <p:blipFill rotWithShape="1">
          <a:blip r:embed="rId9">
            <a:extLst>
              <a:ext uri="{28A0092B-C50C-407E-A947-70E740481C1C}">
                <a14:useLocalDpi xmlns:a14="http://schemas.microsoft.com/office/drawing/2010/main" val="0"/>
              </a:ext>
            </a:extLst>
          </a:blip>
          <a:srcRect l="21907"/>
          <a:stretch/>
        </p:blipFill>
        <p:spPr>
          <a:xfrm>
            <a:off x="4703538" y="2261624"/>
            <a:ext cx="1944184" cy="1483778"/>
          </a:xfrm>
          <a:prstGeom prst="rect">
            <a:avLst/>
          </a:prstGeom>
        </p:spPr>
      </p:pic>
      <p:graphicFrame>
        <p:nvGraphicFramePr>
          <p:cNvPr id="3" name="对象 2"/>
          <p:cNvGraphicFramePr>
            <a:graphicFrameLocks noChangeAspect="1"/>
          </p:cNvGraphicFramePr>
          <p:nvPr>
            <p:extLst>
              <p:ext uri="{D42A27DB-BD31-4B8C-83A1-F6EECF244321}">
                <p14:modId xmlns:p14="http://schemas.microsoft.com/office/powerpoint/2010/main" val="3092994020"/>
              </p:ext>
            </p:extLst>
          </p:nvPr>
        </p:nvGraphicFramePr>
        <p:xfrm>
          <a:off x="2358388" y="4740339"/>
          <a:ext cx="2033167" cy="1625763"/>
        </p:xfrm>
        <a:graphic>
          <a:graphicData uri="http://schemas.openxmlformats.org/presentationml/2006/ole">
            <mc:AlternateContent xmlns:mc="http://schemas.openxmlformats.org/markup-compatibility/2006">
              <mc:Choice xmlns:v="urn:schemas-microsoft-com:vml" Requires="v">
                <p:oleObj spid="_x0000_s33839" name="Acrobat Document" r:id="rId10" imgW="10286952" imgH="8229407" progId="AcroExch.Document.DC">
                  <p:embed/>
                </p:oleObj>
              </mc:Choice>
              <mc:Fallback>
                <p:oleObj name="Acrobat Document" r:id="rId10" imgW="10286952" imgH="8229407" progId="AcroExch.Document.DC">
                  <p:embed/>
                  <p:pic>
                    <p:nvPicPr>
                      <p:cNvPr id="0" name=""/>
                      <p:cNvPicPr/>
                      <p:nvPr/>
                    </p:nvPicPr>
                    <p:blipFill>
                      <a:blip r:embed="rId11"/>
                      <a:stretch>
                        <a:fillRect/>
                      </a:stretch>
                    </p:blipFill>
                    <p:spPr>
                      <a:xfrm>
                        <a:off x="2358388" y="4740339"/>
                        <a:ext cx="2033167" cy="1625763"/>
                      </a:xfrm>
                      <a:prstGeom prst="rect">
                        <a:avLst/>
                      </a:prstGeom>
                    </p:spPr>
                  </p:pic>
                </p:oleObj>
              </mc:Fallback>
            </mc:AlternateContent>
          </a:graphicData>
        </a:graphic>
      </p:graphicFrame>
      <p:sp>
        <p:nvSpPr>
          <p:cNvPr id="16" name="矩形 15"/>
          <p:cNvSpPr/>
          <p:nvPr/>
        </p:nvSpPr>
        <p:spPr>
          <a:xfrm>
            <a:off x="184771" y="3791692"/>
            <a:ext cx="4572000" cy="830997"/>
          </a:xfrm>
          <a:prstGeom prst="rect">
            <a:avLst/>
          </a:prstGeom>
        </p:spPr>
        <p:txBody>
          <a:bodyPr>
            <a:spAutoFit/>
          </a:bodyPr>
          <a:lstStyle/>
          <a:p>
            <a:pPr marL="342900" lvl="0" indent="-342900">
              <a:spcAft>
                <a:spcPts val="600"/>
              </a:spcAft>
              <a:buFont typeface="Arial" panose="020B0604020202020204" pitchFamily="34" charset="0"/>
              <a:buChar char="•"/>
            </a:pPr>
            <a:r>
              <a:rPr lang="en-US" altLang="zh-CN" sz="2400" dirty="0">
                <a:solidFill>
                  <a:schemeClr val="tx1">
                    <a:lumMod val="75000"/>
                    <a:lumOff val="25000"/>
                  </a:schemeClr>
                </a:solidFill>
                <a:ea typeface="华文楷体" panose="02010600040101010101" pitchFamily="2" charset="-122"/>
              </a:rPr>
              <a:t>Diverse values of trajectory length/distance.</a:t>
            </a:r>
          </a:p>
        </p:txBody>
      </p:sp>
      <p:sp>
        <p:nvSpPr>
          <p:cNvPr id="19" name="矩形 18"/>
          <p:cNvSpPr/>
          <p:nvPr/>
        </p:nvSpPr>
        <p:spPr>
          <a:xfrm>
            <a:off x="4583345" y="4187935"/>
            <a:ext cx="3400290" cy="461665"/>
          </a:xfrm>
          <a:prstGeom prst="rect">
            <a:avLst/>
          </a:prstGeom>
        </p:spPr>
        <p:txBody>
          <a:bodyPr wrap="none">
            <a:spAutoFit/>
          </a:bodyPr>
          <a:lstStyle/>
          <a:p>
            <a:pPr marL="342900" lvl="0" indent="-342900">
              <a:spcAft>
                <a:spcPts val="600"/>
              </a:spcAft>
              <a:buFont typeface="Arial" panose="020B0604020202020204" pitchFamily="34" charset="0"/>
              <a:buChar char="•"/>
            </a:pPr>
            <a:r>
              <a:rPr lang="en-US" altLang="zh-CN" sz="2400" dirty="0">
                <a:solidFill>
                  <a:schemeClr val="tx1">
                    <a:lumMod val="75000"/>
                    <a:lumOff val="25000"/>
                  </a:schemeClr>
                </a:solidFill>
                <a:ea typeface="华文楷体" panose="02010600040101010101" pitchFamily="2" charset="-122"/>
              </a:rPr>
              <a:t>Different driving habits</a:t>
            </a:r>
          </a:p>
        </p:txBody>
      </p:sp>
    </p:spTree>
    <p:extLst>
      <p:ext uri="{BB962C8B-B14F-4D97-AF65-F5344CB8AC3E}">
        <p14:creationId xmlns:p14="http://schemas.microsoft.com/office/powerpoint/2010/main" val="265623433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extBox 5"/>
          <p:cNvSpPr txBox="1"/>
          <p:nvPr/>
        </p:nvSpPr>
        <p:spPr>
          <a:xfrm>
            <a:off x="443442" y="1391910"/>
            <a:ext cx="2756960" cy="646331"/>
          </a:xfrm>
          <a:prstGeom prst="rect">
            <a:avLst/>
          </a:prstGeom>
          <a:noFill/>
        </p:spPr>
        <p:txBody>
          <a:bodyPr wrap="square" rtlCol="0">
            <a:spAutoFit/>
          </a:bodyPr>
          <a:lstStyle/>
          <a:p>
            <a:r>
              <a:rPr lang="en-US" altLang="zh-CN" sz="3600" b="1" dirty="0" smtClean="0">
                <a:solidFill>
                  <a:schemeClr val="tx1">
                    <a:lumMod val="75000"/>
                    <a:lumOff val="25000"/>
                  </a:schemeClr>
                </a:solidFill>
                <a:ea typeface="华文楷体" panose="02010600040101010101" pitchFamily="2" charset="-122"/>
              </a:rPr>
              <a:t>Architecture</a:t>
            </a:r>
            <a:endParaRPr lang="zh-CN" altLang="en-US" sz="3600" b="1" dirty="0">
              <a:solidFill>
                <a:schemeClr val="tx1">
                  <a:lumMod val="75000"/>
                  <a:lumOff val="25000"/>
                </a:schemeClr>
              </a:solidFill>
              <a:ea typeface="华文楷体" panose="02010600040101010101" pitchFamily="2" charset="-122"/>
            </a:endParaRPr>
          </a:p>
        </p:txBody>
      </p:sp>
      <p:sp>
        <p:nvSpPr>
          <p:cNvPr id="6" name="矩形 5"/>
          <p:cNvSpPr/>
          <p:nvPr/>
        </p:nvSpPr>
        <p:spPr>
          <a:xfrm rot="10800000">
            <a:off x="155410" y="1571059"/>
            <a:ext cx="288032" cy="288032"/>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华文楷体" panose="02010600040101010101" pitchFamily="2" charset="-122"/>
            </a:endParaRPr>
          </a:p>
        </p:txBody>
      </p:sp>
      <p:sp>
        <p:nvSpPr>
          <p:cNvPr id="36" name="矩形 35"/>
          <p:cNvSpPr/>
          <p:nvPr/>
        </p:nvSpPr>
        <p:spPr>
          <a:xfrm>
            <a:off x="4996606" y="4258319"/>
            <a:ext cx="1281704" cy="707886"/>
          </a:xfrm>
          <a:prstGeom prst="rect">
            <a:avLst/>
          </a:prstGeom>
        </p:spPr>
        <p:txBody>
          <a:bodyPr wrap="square">
            <a:spAutoFit/>
          </a:bodyPr>
          <a:lstStyle/>
          <a:p>
            <a:pPr algn="ctr"/>
            <a:r>
              <a:rPr lang="zh-CN" altLang="en-US" sz="2000" dirty="0">
                <a:solidFill>
                  <a:schemeClr val="bg1"/>
                </a:solidFill>
                <a:ea typeface="华文楷体" panose="02010600040101010101" pitchFamily="2" charset="-122"/>
              </a:rPr>
              <a:t>这里说明图片</a:t>
            </a:r>
            <a:r>
              <a:rPr lang="zh-CN" altLang="en-US" sz="2000" dirty="0" smtClean="0">
                <a:solidFill>
                  <a:schemeClr val="bg1"/>
                </a:solidFill>
                <a:ea typeface="华文楷体" panose="02010600040101010101" pitchFamily="2" charset="-122"/>
              </a:rPr>
              <a:t>内 </a:t>
            </a:r>
            <a:endParaRPr lang="zh-CN" altLang="en-US" sz="2000" dirty="0">
              <a:solidFill>
                <a:schemeClr val="bg1"/>
              </a:solidFill>
            </a:endParaRPr>
          </a:p>
        </p:txBody>
      </p:sp>
      <p:sp>
        <p:nvSpPr>
          <p:cNvPr id="38" name="矩形 37"/>
          <p:cNvSpPr/>
          <p:nvPr/>
        </p:nvSpPr>
        <p:spPr>
          <a:xfrm>
            <a:off x="-13648" y="0"/>
            <a:ext cx="9157648" cy="1202643"/>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9" name="图片 38"/>
          <p:cNvPicPr>
            <a:picLocks noChangeAspect="1"/>
          </p:cNvPicPr>
          <p:nvPr/>
        </p:nvPicPr>
        <p:blipFill>
          <a:blip r:embed="rId4" cstate="print">
            <a:clrChange>
              <a:clrFrom>
                <a:srgbClr val="FFFFFF"/>
              </a:clrFrom>
              <a:clrTo>
                <a:srgbClr val="FFFFFF">
                  <a:alpha val="0"/>
                </a:srgbClr>
              </a:clrTo>
            </a:clrChange>
            <a:lum bright="70000" contrast="-70000"/>
            <a:extLst>
              <a:ext uri="{28A0092B-C50C-407E-A947-70E740481C1C}">
                <a14:useLocalDpi xmlns:a14="http://schemas.microsoft.com/office/drawing/2010/main" val="0"/>
              </a:ext>
            </a:extLst>
          </a:blip>
          <a:stretch>
            <a:fillRect/>
          </a:stretch>
        </p:blipFill>
        <p:spPr>
          <a:xfrm>
            <a:off x="0" y="0"/>
            <a:ext cx="2870282" cy="1214651"/>
          </a:xfrm>
          <a:prstGeom prst="rect">
            <a:avLst/>
          </a:prstGeom>
        </p:spPr>
      </p:pic>
      <p:grpSp>
        <p:nvGrpSpPr>
          <p:cNvPr id="40" name="组合 39"/>
          <p:cNvGrpSpPr/>
          <p:nvPr/>
        </p:nvGrpSpPr>
        <p:grpSpPr>
          <a:xfrm>
            <a:off x="0" y="1305569"/>
            <a:ext cx="9144000" cy="56736"/>
            <a:chOff x="30834" y="1305568"/>
            <a:chExt cx="8816454" cy="66133"/>
          </a:xfrm>
        </p:grpSpPr>
        <p:sp>
          <p:nvSpPr>
            <p:cNvPr id="41" name="矩形 40"/>
            <p:cNvSpPr/>
            <p:nvPr/>
          </p:nvSpPr>
          <p:spPr>
            <a:xfrm>
              <a:off x="30834" y="1305568"/>
              <a:ext cx="5800300" cy="6598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p:cNvSpPr/>
            <p:nvPr/>
          </p:nvSpPr>
          <p:spPr>
            <a:xfrm>
              <a:off x="5886861" y="1305712"/>
              <a:ext cx="2960427" cy="6598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aphicFrame>
        <p:nvGraphicFramePr>
          <p:cNvPr id="4" name="对象 3"/>
          <p:cNvGraphicFramePr>
            <a:graphicFrameLocks noChangeAspect="1"/>
          </p:cNvGraphicFramePr>
          <p:nvPr>
            <p:extLst>
              <p:ext uri="{D42A27DB-BD31-4B8C-83A1-F6EECF244321}">
                <p14:modId xmlns:p14="http://schemas.microsoft.com/office/powerpoint/2010/main" val="1432277768"/>
              </p:ext>
            </p:extLst>
          </p:nvPr>
        </p:nvGraphicFramePr>
        <p:xfrm>
          <a:off x="4863413" y="1577705"/>
          <a:ext cx="4280587" cy="4118891"/>
        </p:xfrm>
        <a:graphic>
          <a:graphicData uri="http://schemas.openxmlformats.org/presentationml/2006/ole">
            <mc:AlternateContent xmlns:mc="http://schemas.openxmlformats.org/markup-compatibility/2006">
              <mc:Choice xmlns:v="urn:schemas-microsoft-com:vml" Requires="v">
                <p:oleObj spid="_x0000_s5656" name="Visio" r:id="rId5" imgW="9174254" imgH="8697709" progId="Visio.Drawing.11">
                  <p:embed/>
                </p:oleObj>
              </mc:Choice>
              <mc:Fallback>
                <p:oleObj name="Visio" r:id="rId5" imgW="9174254" imgH="8697709" progId="Visio.Drawing.11">
                  <p:embed/>
                  <p:pic>
                    <p:nvPicPr>
                      <p:cNvPr id="0" name=""/>
                      <p:cNvPicPr/>
                      <p:nvPr/>
                    </p:nvPicPr>
                    <p:blipFill>
                      <a:blip r:embed="rId6"/>
                      <a:stretch>
                        <a:fillRect/>
                      </a:stretch>
                    </p:blipFill>
                    <p:spPr>
                      <a:xfrm>
                        <a:off x="4863413" y="1577705"/>
                        <a:ext cx="4280587" cy="4118891"/>
                      </a:xfrm>
                      <a:prstGeom prst="rect">
                        <a:avLst/>
                      </a:prstGeom>
                    </p:spPr>
                  </p:pic>
                </p:oleObj>
              </mc:Fallback>
            </mc:AlternateContent>
          </a:graphicData>
        </a:graphic>
      </p:graphicFrame>
      <p:sp>
        <p:nvSpPr>
          <p:cNvPr id="21" name="TextBox 6"/>
          <p:cNvSpPr txBox="1"/>
          <p:nvPr/>
        </p:nvSpPr>
        <p:spPr>
          <a:xfrm>
            <a:off x="299426" y="2437806"/>
            <a:ext cx="4563987" cy="4031873"/>
          </a:xfrm>
          <a:prstGeom prst="rect">
            <a:avLst/>
          </a:prstGeom>
          <a:noFill/>
        </p:spPr>
        <p:txBody>
          <a:bodyPr wrap="square" rtlCol="0">
            <a:spAutoFit/>
          </a:bodyPr>
          <a:lstStyle/>
          <a:p>
            <a:pPr marL="265113" indent="-265113">
              <a:spcAft>
                <a:spcPts val="600"/>
              </a:spcAft>
              <a:buFont typeface="+mj-lt"/>
              <a:buAutoNum type="arabicPeriod"/>
            </a:pPr>
            <a:r>
              <a:rPr lang="en-US" altLang="zh-CN" sz="2400" dirty="0" smtClean="0">
                <a:solidFill>
                  <a:schemeClr val="tx1">
                    <a:lumMod val="75000"/>
                    <a:lumOff val="25000"/>
                  </a:schemeClr>
                </a:solidFill>
                <a:ea typeface="华文楷体" panose="02010600040101010101" pitchFamily="2" charset="-122"/>
              </a:rPr>
              <a:t>Use Attributes Component incorporate various factors </a:t>
            </a:r>
          </a:p>
          <a:p>
            <a:pPr marL="265113" indent="-265113">
              <a:spcAft>
                <a:spcPts val="600"/>
              </a:spcAft>
              <a:buFont typeface="+mj-lt"/>
              <a:buAutoNum type="arabicPeriod"/>
            </a:pPr>
            <a:r>
              <a:rPr lang="en-US" altLang="zh-CN" sz="2400" dirty="0" smtClean="0">
                <a:solidFill>
                  <a:schemeClr val="tx1">
                    <a:lumMod val="75000"/>
                    <a:lumOff val="25000"/>
                  </a:schemeClr>
                </a:solidFill>
                <a:ea typeface="华文楷体" panose="02010600040101010101" pitchFamily="2" charset="-122"/>
              </a:rPr>
              <a:t>Use Sequence Learning Component to handle trajectory</a:t>
            </a:r>
          </a:p>
          <a:p>
            <a:pPr marL="265113" indent="-265113">
              <a:spcAft>
                <a:spcPts val="600"/>
              </a:spcAft>
              <a:buFont typeface="+mj-lt"/>
              <a:buAutoNum type="arabicPeriod"/>
            </a:pPr>
            <a:r>
              <a:rPr lang="en-US" altLang="zh-CN" sz="2400" dirty="0" smtClean="0">
                <a:solidFill>
                  <a:schemeClr val="tx1">
                    <a:lumMod val="75000"/>
                    <a:lumOff val="25000"/>
                  </a:schemeClr>
                </a:solidFill>
                <a:ea typeface="华文楷体" panose="02010600040101010101" pitchFamily="2" charset="-122"/>
              </a:rPr>
              <a:t>Use Estimation Component to predict the travel time</a:t>
            </a:r>
          </a:p>
          <a:p>
            <a:pPr marL="265113" indent="-265113">
              <a:spcAft>
                <a:spcPts val="600"/>
              </a:spcAft>
              <a:buFont typeface="+mj-lt"/>
              <a:buAutoNum type="arabicPeriod"/>
            </a:pPr>
            <a:r>
              <a:rPr lang="en-US" altLang="zh-CN" sz="2400" dirty="0" smtClean="0">
                <a:solidFill>
                  <a:schemeClr val="tx1">
                    <a:lumMod val="75000"/>
                    <a:lumOff val="25000"/>
                  </a:schemeClr>
                </a:solidFill>
                <a:ea typeface="华文楷体" panose="02010600040101010101" pitchFamily="2" charset="-122"/>
              </a:rPr>
              <a:t>Extend to multi-task learning by introducing an Auxiliary Component</a:t>
            </a:r>
            <a:endParaRPr lang="en-US" altLang="zh-CN" sz="2400" dirty="0">
              <a:solidFill>
                <a:schemeClr val="tx1">
                  <a:lumMod val="75000"/>
                  <a:lumOff val="25000"/>
                </a:schemeClr>
              </a:solidFill>
              <a:ea typeface="华文楷体" panose="02010600040101010101" pitchFamily="2" charset="-122"/>
            </a:endParaRPr>
          </a:p>
          <a:p>
            <a:pPr marL="265113" indent="-265113">
              <a:buFont typeface="+mj-lt"/>
              <a:buAutoNum type="arabicPeriod"/>
            </a:pPr>
            <a:endParaRPr lang="en-US" altLang="zh-CN" sz="2000" dirty="0">
              <a:solidFill>
                <a:schemeClr val="tx1">
                  <a:lumMod val="75000"/>
                  <a:lumOff val="25000"/>
                </a:schemeClr>
              </a:solidFill>
              <a:ea typeface="华文楷体" panose="02010600040101010101" pitchFamily="2" charset="-122"/>
            </a:endParaRPr>
          </a:p>
        </p:txBody>
      </p:sp>
    </p:spTree>
    <p:extLst>
      <p:ext uri="{BB962C8B-B14F-4D97-AF65-F5344CB8AC3E}">
        <p14:creationId xmlns:p14="http://schemas.microsoft.com/office/powerpoint/2010/main" val="299210992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extBox 5"/>
          <p:cNvSpPr txBox="1"/>
          <p:nvPr/>
        </p:nvSpPr>
        <p:spPr>
          <a:xfrm>
            <a:off x="766169" y="1391910"/>
            <a:ext cx="6310664" cy="646331"/>
          </a:xfrm>
          <a:prstGeom prst="rect">
            <a:avLst/>
          </a:prstGeom>
          <a:noFill/>
        </p:spPr>
        <p:txBody>
          <a:bodyPr wrap="square" rtlCol="0">
            <a:spAutoFit/>
          </a:bodyPr>
          <a:lstStyle/>
          <a:p>
            <a:r>
              <a:rPr lang="en-US" altLang="zh-CN" sz="3600" b="1" dirty="0" smtClean="0">
                <a:solidFill>
                  <a:schemeClr val="tx1">
                    <a:lumMod val="75000"/>
                    <a:lumOff val="25000"/>
                  </a:schemeClr>
                </a:solidFill>
                <a:ea typeface="华文楷体" panose="02010600040101010101" pitchFamily="2" charset="-122"/>
              </a:rPr>
              <a:t>Sequence Learning Component</a:t>
            </a:r>
            <a:endParaRPr lang="zh-CN" altLang="en-US" sz="3600" b="1" dirty="0">
              <a:solidFill>
                <a:schemeClr val="tx1">
                  <a:lumMod val="75000"/>
                  <a:lumOff val="25000"/>
                </a:schemeClr>
              </a:solidFill>
              <a:ea typeface="华文楷体" panose="02010600040101010101" pitchFamily="2" charset="-122"/>
            </a:endParaRPr>
          </a:p>
        </p:txBody>
      </p:sp>
      <p:sp>
        <p:nvSpPr>
          <p:cNvPr id="6" name="矩形 5"/>
          <p:cNvSpPr/>
          <p:nvPr/>
        </p:nvSpPr>
        <p:spPr>
          <a:xfrm rot="10800000">
            <a:off x="478138" y="1571059"/>
            <a:ext cx="288032" cy="288032"/>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华文楷体" panose="02010600040101010101" pitchFamily="2" charset="-122"/>
            </a:endParaRPr>
          </a:p>
        </p:txBody>
      </p:sp>
      <p:grpSp>
        <p:nvGrpSpPr>
          <p:cNvPr id="7" name="组合 6"/>
          <p:cNvGrpSpPr/>
          <p:nvPr/>
        </p:nvGrpSpPr>
        <p:grpSpPr>
          <a:xfrm rot="10800000">
            <a:off x="7005197" y="1571059"/>
            <a:ext cx="638547" cy="288032"/>
            <a:chOff x="1483073" y="1052736"/>
            <a:chExt cx="638547" cy="288032"/>
          </a:xfrm>
        </p:grpSpPr>
        <p:sp>
          <p:nvSpPr>
            <p:cNvPr id="8" name="椭圆 7"/>
            <p:cNvSpPr/>
            <p:nvPr/>
          </p:nvSpPr>
          <p:spPr>
            <a:xfrm>
              <a:off x="1483073" y="1052736"/>
              <a:ext cx="288032" cy="28803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华文楷体" panose="02010600040101010101" pitchFamily="2" charset="-122"/>
              </a:endParaRPr>
            </a:p>
          </p:txBody>
        </p:sp>
        <p:sp>
          <p:nvSpPr>
            <p:cNvPr id="9" name="椭圆 8"/>
            <p:cNvSpPr/>
            <p:nvPr/>
          </p:nvSpPr>
          <p:spPr>
            <a:xfrm>
              <a:off x="1833588" y="1052736"/>
              <a:ext cx="288032" cy="28803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华文楷体" panose="02010600040101010101" pitchFamily="2" charset="-122"/>
              </a:endParaRPr>
            </a:p>
          </p:txBody>
        </p:sp>
      </p:grpSp>
      <p:cxnSp>
        <p:nvCxnSpPr>
          <p:cNvPr id="32" name="直接连接符 31"/>
          <p:cNvCxnSpPr/>
          <p:nvPr/>
        </p:nvCxnSpPr>
        <p:spPr>
          <a:xfrm>
            <a:off x="8849203" y="1514901"/>
            <a:ext cx="0" cy="1522987"/>
          </a:xfrm>
          <a:prstGeom prst="line">
            <a:avLst/>
          </a:prstGeom>
          <a:ln w="38100">
            <a:solidFill>
              <a:srgbClr val="5C307D"/>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690984" y="6627119"/>
            <a:ext cx="7968269"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3" name="椭圆 16"/>
          <p:cNvSpPr/>
          <p:nvPr/>
        </p:nvSpPr>
        <p:spPr>
          <a:xfrm>
            <a:off x="8371221" y="6346632"/>
            <a:ext cx="288032" cy="288032"/>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华文楷体" panose="02010600040101010101" pitchFamily="2" charset="-122"/>
            </a:endParaRPr>
          </a:p>
        </p:txBody>
      </p:sp>
      <p:sp>
        <p:nvSpPr>
          <p:cNvPr id="37" name="椭圆 17"/>
          <p:cNvSpPr/>
          <p:nvPr/>
        </p:nvSpPr>
        <p:spPr>
          <a:xfrm>
            <a:off x="8692195" y="6029540"/>
            <a:ext cx="288032" cy="28803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华文楷体" panose="02010600040101010101" pitchFamily="2" charset="-122"/>
            </a:endParaRPr>
          </a:p>
        </p:txBody>
      </p:sp>
      <p:sp>
        <p:nvSpPr>
          <p:cNvPr id="38" name="矩形 37"/>
          <p:cNvSpPr/>
          <p:nvPr/>
        </p:nvSpPr>
        <p:spPr>
          <a:xfrm>
            <a:off x="-13648" y="0"/>
            <a:ext cx="9157648" cy="1202643"/>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9" name="图片 38"/>
          <p:cNvPicPr>
            <a:picLocks noChangeAspect="1"/>
          </p:cNvPicPr>
          <p:nvPr/>
        </p:nvPicPr>
        <p:blipFill>
          <a:blip r:embed="rId4" cstate="print">
            <a:clrChange>
              <a:clrFrom>
                <a:srgbClr val="FFFFFF"/>
              </a:clrFrom>
              <a:clrTo>
                <a:srgbClr val="FFFFFF">
                  <a:alpha val="0"/>
                </a:srgbClr>
              </a:clrTo>
            </a:clrChange>
            <a:lum bright="70000" contrast="-70000"/>
            <a:extLst>
              <a:ext uri="{28A0092B-C50C-407E-A947-70E740481C1C}">
                <a14:useLocalDpi xmlns:a14="http://schemas.microsoft.com/office/drawing/2010/main" val="0"/>
              </a:ext>
            </a:extLst>
          </a:blip>
          <a:stretch>
            <a:fillRect/>
          </a:stretch>
        </p:blipFill>
        <p:spPr>
          <a:xfrm>
            <a:off x="0" y="0"/>
            <a:ext cx="2870282" cy="1214651"/>
          </a:xfrm>
          <a:prstGeom prst="rect">
            <a:avLst/>
          </a:prstGeom>
        </p:spPr>
      </p:pic>
      <p:grpSp>
        <p:nvGrpSpPr>
          <p:cNvPr id="40" name="组合 39"/>
          <p:cNvGrpSpPr/>
          <p:nvPr/>
        </p:nvGrpSpPr>
        <p:grpSpPr>
          <a:xfrm>
            <a:off x="0" y="1305569"/>
            <a:ext cx="9144000" cy="56736"/>
            <a:chOff x="30834" y="1305568"/>
            <a:chExt cx="8816454" cy="66133"/>
          </a:xfrm>
        </p:grpSpPr>
        <p:sp>
          <p:nvSpPr>
            <p:cNvPr id="41" name="矩形 40"/>
            <p:cNvSpPr/>
            <p:nvPr/>
          </p:nvSpPr>
          <p:spPr>
            <a:xfrm>
              <a:off x="30834" y="1305568"/>
              <a:ext cx="5800300" cy="6598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p:cNvSpPr/>
            <p:nvPr/>
          </p:nvSpPr>
          <p:spPr>
            <a:xfrm>
              <a:off x="5886861" y="1305712"/>
              <a:ext cx="2960427" cy="6598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8" name="TextBox 6"/>
          <p:cNvSpPr txBox="1"/>
          <p:nvPr/>
        </p:nvSpPr>
        <p:spPr>
          <a:xfrm>
            <a:off x="207561" y="2204650"/>
            <a:ext cx="8451692" cy="1800493"/>
          </a:xfrm>
          <a:prstGeom prst="rect">
            <a:avLst/>
          </a:prstGeom>
          <a:noFill/>
        </p:spPr>
        <p:txBody>
          <a:bodyPr wrap="square" rtlCol="0">
            <a:spAutoFit/>
          </a:bodyPr>
          <a:lstStyle/>
          <a:p>
            <a:pPr marL="342900" indent="-342900">
              <a:spcAft>
                <a:spcPts val="600"/>
              </a:spcAft>
              <a:buFont typeface="Arial" panose="020B0604020202020204" pitchFamily="34" charset="0"/>
              <a:buChar char="•"/>
            </a:pPr>
            <a:r>
              <a:rPr lang="en-US" altLang="zh-CN" sz="2400" dirty="0" smtClean="0">
                <a:solidFill>
                  <a:schemeClr val="tx1">
                    <a:lumMod val="75000"/>
                    <a:lumOff val="25000"/>
                  </a:schemeClr>
                </a:solidFill>
                <a:ea typeface="华文楷体" panose="02010600040101010101" pitchFamily="2" charset="-122"/>
              </a:rPr>
              <a:t>RNN(Recurrent Neural Network) </a:t>
            </a:r>
          </a:p>
          <a:p>
            <a:pPr marL="342900" indent="-342900">
              <a:spcAft>
                <a:spcPts val="600"/>
              </a:spcAft>
              <a:buFont typeface="Arial" panose="020B0604020202020204" pitchFamily="34" charset="0"/>
              <a:buChar char="•"/>
            </a:pPr>
            <a:r>
              <a:rPr lang="en-US" altLang="zh-CN" sz="2400" dirty="0" smtClean="0">
                <a:solidFill>
                  <a:schemeClr val="tx1">
                    <a:lumMod val="75000"/>
                    <a:lumOff val="25000"/>
                  </a:schemeClr>
                </a:solidFill>
                <a:ea typeface="华文楷体" panose="02010600040101010101" pitchFamily="2" charset="-122"/>
              </a:rPr>
              <a:t>LSTM (Long Short Term Memory)</a:t>
            </a:r>
          </a:p>
          <a:p>
            <a:pPr marL="342900" indent="-342900">
              <a:spcAft>
                <a:spcPts val="600"/>
              </a:spcAft>
              <a:buFont typeface="Arial" panose="020B0604020202020204" pitchFamily="34" charset="0"/>
              <a:buChar char="•"/>
            </a:pPr>
            <a:r>
              <a:rPr lang="en-US" altLang="zh-CN" sz="2400" dirty="0" smtClean="0">
                <a:solidFill>
                  <a:schemeClr val="tx1">
                    <a:lumMod val="75000"/>
                    <a:lumOff val="25000"/>
                  </a:schemeClr>
                </a:solidFill>
                <a:ea typeface="华文楷体" panose="02010600040101010101" pitchFamily="2" charset="-122"/>
              </a:rPr>
              <a:t>Time dependence and spatial dependence</a:t>
            </a:r>
          </a:p>
          <a:p>
            <a:pPr marL="342900" indent="-342900">
              <a:spcAft>
                <a:spcPts val="600"/>
              </a:spcAft>
              <a:buFont typeface="Arial" panose="020B0604020202020204" pitchFamily="34" charset="0"/>
              <a:buChar char="•"/>
            </a:pPr>
            <a:endParaRPr lang="en-US" altLang="zh-CN" sz="2400" dirty="0" smtClean="0">
              <a:solidFill>
                <a:schemeClr val="tx1">
                  <a:lumMod val="75000"/>
                  <a:lumOff val="25000"/>
                </a:schemeClr>
              </a:solidFill>
              <a:ea typeface="华文楷体" panose="02010600040101010101" pitchFamily="2" charset="-122"/>
            </a:endParaRPr>
          </a:p>
        </p:txBody>
      </p:sp>
      <p:pic>
        <p:nvPicPr>
          <p:cNvPr id="23511" name="Picture 983" descr="http://img.ptcms.csdn.net/article/201511/25/5655a235588a8.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90182" y="3747350"/>
            <a:ext cx="5886450" cy="2200275"/>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9" name="对象 18"/>
          <p:cNvGraphicFramePr>
            <a:graphicFrameLocks noChangeAspect="1"/>
          </p:cNvGraphicFramePr>
          <p:nvPr>
            <p:extLst>
              <p:ext uri="{D42A27DB-BD31-4B8C-83A1-F6EECF244321}">
                <p14:modId xmlns:p14="http://schemas.microsoft.com/office/powerpoint/2010/main" val="100064739"/>
              </p:ext>
            </p:extLst>
          </p:nvPr>
        </p:nvGraphicFramePr>
        <p:xfrm>
          <a:off x="2511355" y="6142388"/>
          <a:ext cx="4327525" cy="344487"/>
        </p:xfrm>
        <a:graphic>
          <a:graphicData uri="http://schemas.openxmlformats.org/presentationml/2006/ole">
            <mc:AlternateContent xmlns:mc="http://schemas.openxmlformats.org/markup-compatibility/2006">
              <mc:Choice xmlns:v="urn:schemas-microsoft-com:vml" Requires="v">
                <p:oleObj spid="_x0000_s31774" name="Formula" r:id="rId6" imgW="4328280" imgH="344520" progId="Equation.Ribbit">
                  <p:embed/>
                </p:oleObj>
              </mc:Choice>
              <mc:Fallback>
                <p:oleObj name="Formula" r:id="rId6" imgW="4328280" imgH="344520" progId="Equation.Ribbit">
                  <p:embed/>
                  <p:pic>
                    <p:nvPicPr>
                      <p:cNvPr id="17" name="对象 16"/>
                      <p:cNvPicPr/>
                      <p:nvPr/>
                    </p:nvPicPr>
                    <p:blipFill>
                      <a:blip r:embed="rId7"/>
                      <a:stretch>
                        <a:fillRect/>
                      </a:stretch>
                    </p:blipFill>
                    <p:spPr>
                      <a:xfrm>
                        <a:off x="2511355" y="6142388"/>
                        <a:ext cx="4327525" cy="344487"/>
                      </a:xfrm>
                      <a:prstGeom prst="rect">
                        <a:avLst/>
                      </a:prstGeom>
                    </p:spPr>
                  </p:pic>
                </p:oleObj>
              </mc:Fallback>
            </mc:AlternateContent>
          </a:graphicData>
        </a:graphic>
      </p:graphicFrame>
    </p:spTree>
    <p:extLst>
      <p:ext uri="{BB962C8B-B14F-4D97-AF65-F5344CB8AC3E}">
        <p14:creationId xmlns:p14="http://schemas.microsoft.com/office/powerpoint/2010/main" val="19867403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extBox 5"/>
          <p:cNvSpPr txBox="1"/>
          <p:nvPr/>
        </p:nvSpPr>
        <p:spPr>
          <a:xfrm>
            <a:off x="766169" y="1391910"/>
            <a:ext cx="6310664" cy="646331"/>
          </a:xfrm>
          <a:prstGeom prst="rect">
            <a:avLst/>
          </a:prstGeom>
          <a:noFill/>
        </p:spPr>
        <p:txBody>
          <a:bodyPr wrap="square" rtlCol="0">
            <a:spAutoFit/>
          </a:bodyPr>
          <a:lstStyle/>
          <a:p>
            <a:r>
              <a:rPr lang="en-US" altLang="zh-CN" sz="3600" b="1" dirty="0" smtClean="0">
                <a:solidFill>
                  <a:schemeClr val="tx1">
                    <a:lumMod val="75000"/>
                    <a:lumOff val="25000"/>
                  </a:schemeClr>
                </a:solidFill>
                <a:ea typeface="华文楷体" panose="02010600040101010101" pitchFamily="2" charset="-122"/>
              </a:rPr>
              <a:t>Sequence Learning Component</a:t>
            </a:r>
            <a:endParaRPr lang="zh-CN" altLang="en-US" sz="3600" b="1" dirty="0">
              <a:solidFill>
                <a:schemeClr val="tx1">
                  <a:lumMod val="75000"/>
                  <a:lumOff val="25000"/>
                </a:schemeClr>
              </a:solidFill>
              <a:ea typeface="华文楷体" panose="02010600040101010101" pitchFamily="2" charset="-122"/>
            </a:endParaRPr>
          </a:p>
        </p:txBody>
      </p:sp>
      <p:sp>
        <p:nvSpPr>
          <p:cNvPr id="6" name="矩形 5"/>
          <p:cNvSpPr/>
          <p:nvPr/>
        </p:nvSpPr>
        <p:spPr>
          <a:xfrm rot="10800000">
            <a:off x="478138" y="1571059"/>
            <a:ext cx="288032" cy="288032"/>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华文楷体" panose="02010600040101010101" pitchFamily="2" charset="-122"/>
            </a:endParaRPr>
          </a:p>
        </p:txBody>
      </p:sp>
      <p:grpSp>
        <p:nvGrpSpPr>
          <p:cNvPr id="7" name="组合 6"/>
          <p:cNvGrpSpPr/>
          <p:nvPr/>
        </p:nvGrpSpPr>
        <p:grpSpPr>
          <a:xfrm rot="10800000">
            <a:off x="7005197" y="1571059"/>
            <a:ext cx="638547" cy="288032"/>
            <a:chOff x="1483073" y="1052736"/>
            <a:chExt cx="638547" cy="288032"/>
          </a:xfrm>
        </p:grpSpPr>
        <p:sp>
          <p:nvSpPr>
            <p:cNvPr id="8" name="椭圆 7"/>
            <p:cNvSpPr/>
            <p:nvPr/>
          </p:nvSpPr>
          <p:spPr>
            <a:xfrm>
              <a:off x="1483073" y="1052736"/>
              <a:ext cx="288032" cy="28803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华文楷体" panose="02010600040101010101" pitchFamily="2" charset="-122"/>
              </a:endParaRPr>
            </a:p>
          </p:txBody>
        </p:sp>
        <p:sp>
          <p:nvSpPr>
            <p:cNvPr id="9" name="椭圆 8"/>
            <p:cNvSpPr/>
            <p:nvPr/>
          </p:nvSpPr>
          <p:spPr>
            <a:xfrm>
              <a:off x="1833588" y="1052736"/>
              <a:ext cx="288032" cy="28803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华文楷体" panose="02010600040101010101" pitchFamily="2" charset="-122"/>
              </a:endParaRPr>
            </a:p>
          </p:txBody>
        </p:sp>
      </p:grpSp>
      <p:cxnSp>
        <p:nvCxnSpPr>
          <p:cNvPr id="32" name="直接连接符 31"/>
          <p:cNvCxnSpPr/>
          <p:nvPr/>
        </p:nvCxnSpPr>
        <p:spPr>
          <a:xfrm>
            <a:off x="8849203" y="1514901"/>
            <a:ext cx="0" cy="1522987"/>
          </a:xfrm>
          <a:prstGeom prst="line">
            <a:avLst/>
          </a:prstGeom>
          <a:ln w="38100">
            <a:solidFill>
              <a:srgbClr val="5C307D"/>
            </a:solidFill>
          </a:ln>
        </p:spPr>
        <p:style>
          <a:lnRef idx="1">
            <a:schemeClr val="accent1"/>
          </a:lnRef>
          <a:fillRef idx="0">
            <a:schemeClr val="accent1"/>
          </a:fillRef>
          <a:effectRef idx="0">
            <a:schemeClr val="accent1"/>
          </a:effectRef>
          <a:fontRef idx="minor">
            <a:schemeClr val="tx1"/>
          </a:fontRef>
        </p:style>
      </p:cxnSp>
      <p:sp>
        <p:nvSpPr>
          <p:cNvPr id="36" name="矩形 35"/>
          <p:cNvSpPr/>
          <p:nvPr/>
        </p:nvSpPr>
        <p:spPr>
          <a:xfrm>
            <a:off x="4818609" y="4387116"/>
            <a:ext cx="1281704" cy="707886"/>
          </a:xfrm>
          <a:prstGeom prst="rect">
            <a:avLst/>
          </a:prstGeom>
        </p:spPr>
        <p:txBody>
          <a:bodyPr wrap="square">
            <a:spAutoFit/>
          </a:bodyPr>
          <a:lstStyle/>
          <a:p>
            <a:pPr algn="ctr"/>
            <a:r>
              <a:rPr lang="zh-CN" altLang="en-US" sz="2000" dirty="0">
                <a:solidFill>
                  <a:schemeClr val="bg1"/>
                </a:solidFill>
                <a:ea typeface="华文楷体" panose="02010600040101010101" pitchFamily="2" charset="-122"/>
              </a:rPr>
              <a:t>这里说明图片</a:t>
            </a:r>
            <a:r>
              <a:rPr lang="zh-CN" altLang="en-US" sz="2000" dirty="0" smtClean="0">
                <a:solidFill>
                  <a:schemeClr val="bg1"/>
                </a:solidFill>
                <a:ea typeface="华文楷体" panose="02010600040101010101" pitchFamily="2" charset="-122"/>
              </a:rPr>
              <a:t>内 </a:t>
            </a:r>
            <a:endParaRPr lang="zh-CN" altLang="en-US" sz="2000" dirty="0">
              <a:solidFill>
                <a:schemeClr val="bg1"/>
              </a:solidFill>
            </a:endParaRPr>
          </a:p>
        </p:txBody>
      </p:sp>
      <p:cxnSp>
        <p:nvCxnSpPr>
          <p:cNvPr id="31" name="直接连接符 30"/>
          <p:cNvCxnSpPr/>
          <p:nvPr/>
        </p:nvCxnSpPr>
        <p:spPr>
          <a:xfrm>
            <a:off x="690984" y="6627119"/>
            <a:ext cx="7968269"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3" name="椭圆 16"/>
          <p:cNvSpPr/>
          <p:nvPr/>
        </p:nvSpPr>
        <p:spPr>
          <a:xfrm>
            <a:off x="8371221" y="6346632"/>
            <a:ext cx="288032" cy="288032"/>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华文楷体" panose="02010600040101010101" pitchFamily="2" charset="-122"/>
            </a:endParaRPr>
          </a:p>
        </p:txBody>
      </p:sp>
      <p:sp>
        <p:nvSpPr>
          <p:cNvPr id="37" name="椭圆 17"/>
          <p:cNvSpPr/>
          <p:nvPr/>
        </p:nvSpPr>
        <p:spPr>
          <a:xfrm>
            <a:off x="8692195" y="6029540"/>
            <a:ext cx="288032" cy="28803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华文楷体" panose="02010600040101010101" pitchFamily="2" charset="-122"/>
            </a:endParaRPr>
          </a:p>
        </p:txBody>
      </p:sp>
      <p:sp>
        <p:nvSpPr>
          <p:cNvPr id="38" name="矩形 37"/>
          <p:cNvSpPr/>
          <p:nvPr/>
        </p:nvSpPr>
        <p:spPr>
          <a:xfrm>
            <a:off x="-13648" y="0"/>
            <a:ext cx="9157648" cy="1202643"/>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9" name="图片 38"/>
          <p:cNvPicPr>
            <a:picLocks noChangeAspect="1"/>
          </p:cNvPicPr>
          <p:nvPr/>
        </p:nvPicPr>
        <p:blipFill>
          <a:blip r:embed="rId4" cstate="print">
            <a:clrChange>
              <a:clrFrom>
                <a:srgbClr val="FFFFFF"/>
              </a:clrFrom>
              <a:clrTo>
                <a:srgbClr val="FFFFFF">
                  <a:alpha val="0"/>
                </a:srgbClr>
              </a:clrTo>
            </a:clrChange>
            <a:lum bright="70000" contrast="-70000"/>
            <a:extLst>
              <a:ext uri="{28A0092B-C50C-407E-A947-70E740481C1C}">
                <a14:useLocalDpi xmlns:a14="http://schemas.microsoft.com/office/drawing/2010/main" val="0"/>
              </a:ext>
            </a:extLst>
          </a:blip>
          <a:stretch>
            <a:fillRect/>
          </a:stretch>
        </p:blipFill>
        <p:spPr>
          <a:xfrm>
            <a:off x="0" y="0"/>
            <a:ext cx="2870282" cy="1214651"/>
          </a:xfrm>
          <a:prstGeom prst="rect">
            <a:avLst/>
          </a:prstGeom>
        </p:spPr>
      </p:pic>
      <p:grpSp>
        <p:nvGrpSpPr>
          <p:cNvPr id="40" name="组合 39"/>
          <p:cNvGrpSpPr/>
          <p:nvPr/>
        </p:nvGrpSpPr>
        <p:grpSpPr>
          <a:xfrm>
            <a:off x="0" y="1305569"/>
            <a:ext cx="9144000" cy="56736"/>
            <a:chOff x="30834" y="1305568"/>
            <a:chExt cx="8816454" cy="66133"/>
          </a:xfrm>
        </p:grpSpPr>
        <p:sp>
          <p:nvSpPr>
            <p:cNvPr id="41" name="矩形 40"/>
            <p:cNvSpPr/>
            <p:nvPr/>
          </p:nvSpPr>
          <p:spPr>
            <a:xfrm>
              <a:off x="30834" y="1305568"/>
              <a:ext cx="5800300" cy="6598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p:cNvSpPr/>
            <p:nvPr/>
          </p:nvSpPr>
          <p:spPr>
            <a:xfrm>
              <a:off x="5886861" y="1305712"/>
              <a:ext cx="2960427" cy="6598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8" name="TextBox 6"/>
          <p:cNvSpPr txBox="1"/>
          <p:nvPr/>
        </p:nvSpPr>
        <p:spPr>
          <a:xfrm>
            <a:off x="207560" y="2204650"/>
            <a:ext cx="4409575" cy="3954929"/>
          </a:xfrm>
          <a:prstGeom prst="rect">
            <a:avLst/>
          </a:prstGeom>
          <a:noFill/>
        </p:spPr>
        <p:txBody>
          <a:bodyPr wrap="square" rtlCol="0">
            <a:spAutoFit/>
          </a:bodyPr>
          <a:lstStyle/>
          <a:p>
            <a:pPr marL="342900" indent="-342900">
              <a:spcAft>
                <a:spcPts val="600"/>
              </a:spcAft>
              <a:buFont typeface="Wingdings" panose="05000000000000000000" pitchFamily="2" charset="2"/>
              <a:buChar char="n"/>
            </a:pPr>
            <a:r>
              <a:rPr lang="en-US" altLang="zh-CN" sz="2400" dirty="0" smtClean="0">
                <a:solidFill>
                  <a:schemeClr val="tx1">
                    <a:lumMod val="75000"/>
                    <a:lumOff val="25000"/>
                  </a:schemeClr>
                </a:solidFill>
                <a:ea typeface="华文楷体" panose="02010600040101010101" pitchFamily="2" charset="-122"/>
              </a:rPr>
              <a:t>x</a:t>
            </a:r>
            <a:r>
              <a:rPr lang="en-US" altLang="zh-CN" sz="2400" baseline="-25000" dirty="0" smtClean="0">
                <a:solidFill>
                  <a:schemeClr val="tx1">
                    <a:lumMod val="75000"/>
                    <a:lumOff val="25000"/>
                  </a:schemeClr>
                </a:solidFill>
                <a:ea typeface="华文楷体" panose="02010600040101010101" pitchFamily="2" charset="-122"/>
              </a:rPr>
              <a:t>i </a:t>
            </a:r>
            <a:r>
              <a:rPr lang="en-US" altLang="zh-CN" sz="2400" dirty="0" smtClean="0">
                <a:solidFill>
                  <a:schemeClr val="tx1">
                    <a:lumMod val="75000"/>
                    <a:lumOff val="25000"/>
                  </a:schemeClr>
                </a:solidFill>
                <a:ea typeface="华文楷体" panose="02010600040101010101" pitchFamily="2" charset="-122"/>
              </a:rPr>
              <a:t> -&gt;  h</a:t>
            </a:r>
            <a:r>
              <a:rPr lang="en-US" altLang="zh-CN" sz="2400" baseline="-25000" dirty="0" smtClean="0">
                <a:solidFill>
                  <a:schemeClr val="tx1">
                    <a:lumMod val="75000"/>
                    <a:lumOff val="25000"/>
                  </a:schemeClr>
                </a:solidFill>
                <a:ea typeface="华文楷体" panose="02010600040101010101" pitchFamily="2" charset="-122"/>
              </a:rPr>
              <a:t>i</a:t>
            </a:r>
          </a:p>
          <a:p>
            <a:pPr marL="800100" lvl="1" indent="-342900">
              <a:spcAft>
                <a:spcPts val="600"/>
              </a:spcAft>
              <a:buFont typeface="Arial" panose="020B0604020202020204" pitchFamily="34" charset="0"/>
              <a:buChar char="•"/>
            </a:pPr>
            <a:r>
              <a:rPr lang="en-US" altLang="zh-CN" sz="2000" dirty="0">
                <a:solidFill>
                  <a:schemeClr val="tx1">
                    <a:lumMod val="75000"/>
                    <a:lumOff val="25000"/>
                  </a:schemeClr>
                </a:solidFill>
                <a:ea typeface="华文楷体" panose="02010600040101010101" pitchFamily="2" charset="-122"/>
              </a:rPr>
              <a:t>A</a:t>
            </a:r>
            <a:r>
              <a:rPr lang="en-US" altLang="zh-CN" sz="2000" dirty="0" smtClean="0">
                <a:solidFill>
                  <a:schemeClr val="tx1">
                    <a:lumMod val="75000"/>
                    <a:lumOff val="25000"/>
                  </a:schemeClr>
                </a:solidFill>
                <a:ea typeface="华文楷体" panose="02010600040101010101" pitchFamily="2" charset="-122"/>
              </a:rPr>
              <a:t>bstract of the first </a:t>
            </a:r>
            <a:r>
              <a:rPr lang="en-US" altLang="zh-CN" sz="2000" dirty="0" err="1" smtClean="0">
                <a:solidFill>
                  <a:schemeClr val="tx1">
                    <a:lumMod val="75000"/>
                    <a:lumOff val="25000"/>
                  </a:schemeClr>
                </a:solidFill>
                <a:ea typeface="华文楷体" panose="02010600040101010101" pitchFamily="2" charset="-122"/>
              </a:rPr>
              <a:t>i</a:t>
            </a:r>
            <a:r>
              <a:rPr lang="en-US" altLang="zh-CN" sz="2000" dirty="0" smtClean="0">
                <a:solidFill>
                  <a:schemeClr val="tx1">
                    <a:lumMod val="75000"/>
                    <a:lumOff val="25000"/>
                  </a:schemeClr>
                </a:solidFill>
                <a:ea typeface="华文楷体" panose="02010600040101010101" pitchFamily="2" charset="-122"/>
              </a:rPr>
              <a:t> points</a:t>
            </a:r>
          </a:p>
          <a:p>
            <a:pPr marL="800100" lvl="1" indent="-342900">
              <a:spcAft>
                <a:spcPts val="600"/>
              </a:spcAft>
              <a:buFont typeface="Arial" panose="020B0604020202020204" pitchFamily="34" charset="0"/>
              <a:buChar char="•"/>
            </a:pPr>
            <a:r>
              <a:rPr lang="en-US" altLang="zh-CN" sz="2000" dirty="0" smtClean="0">
                <a:solidFill>
                  <a:schemeClr val="tx1">
                    <a:lumMod val="75000"/>
                    <a:lumOff val="25000"/>
                  </a:schemeClr>
                </a:solidFill>
                <a:ea typeface="华文楷体" panose="02010600040101010101" pitchFamily="2" charset="-122"/>
              </a:rPr>
              <a:t>Deal the new point </a:t>
            </a:r>
            <a:endParaRPr lang="en-US" altLang="zh-CN" sz="2000" baseline="-25000" dirty="0">
              <a:solidFill>
                <a:schemeClr val="tx1">
                  <a:lumMod val="75000"/>
                  <a:lumOff val="25000"/>
                </a:schemeClr>
              </a:solidFill>
              <a:ea typeface="华文楷体" panose="02010600040101010101" pitchFamily="2" charset="-122"/>
            </a:endParaRPr>
          </a:p>
          <a:p>
            <a:pPr marL="342900" indent="-342900">
              <a:spcAft>
                <a:spcPts val="600"/>
              </a:spcAft>
              <a:buFont typeface="Wingdings" panose="05000000000000000000" pitchFamily="2" charset="2"/>
              <a:buChar char="n"/>
            </a:pPr>
            <a:r>
              <a:rPr lang="en-US" altLang="zh-CN" sz="2400" dirty="0" smtClean="0">
                <a:solidFill>
                  <a:schemeClr val="tx1">
                    <a:lumMod val="75000"/>
                    <a:lumOff val="25000"/>
                  </a:schemeClr>
                </a:solidFill>
                <a:ea typeface="华文楷体" panose="02010600040101010101" pitchFamily="2" charset="-122"/>
              </a:rPr>
              <a:t>Trajectory -&gt; Vector</a:t>
            </a:r>
          </a:p>
          <a:p>
            <a:pPr marL="533400" lvl="1" indent="-177800">
              <a:spcAft>
                <a:spcPts val="600"/>
              </a:spcAft>
              <a:buFont typeface="Arial" panose="020B0604020202020204" pitchFamily="34" charset="0"/>
              <a:buChar char="•"/>
              <a:tabLst>
                <a:tab pos="533400" algn="l"/>
              </a:tabLst>
            </a:pPr>
            <a:r>
              <a:rPr lang="en-US" altLang="zh-CN" sz="2000" dirty="0" smtClean="0">
                <a:solidFill>
                  <a:schemeClr val="tx1">
                    <a:lumMod val="75000"/>
                    <a:lumOff val="25000"/>
                  </a:schemeClr>
                </a:solidFill>
                <a:ea typeface="华文楷体" panose="02010600040101010101" pitchFamily="2" charset="-122"/>
              </a:rPr>
              <a:t>Represent the whole trajectory with all h</a:t>
            </a:r>
            <a:r>
              <a:rPr lang="en-US" altLang="zh-CN" sz="2000" baseline="-25000" dirty="0" smtClean="0">
                <a:solidFill>
                  <a:schemeClr val="tx1">
                    <a:lumMod val="75000"/>
                    <a:lumOff val="25000"/>
                  </a:schemeClr>
                </a:solidFill>
                <a:ea typeface="华文楷体" panose="02010600040101010101" pitchFamily="2" charset="-122"/>
              </a:rPr>
              <a:t>i</a:t>
            </a:r>
            <a:r>
              <a:rPr lang="en-US" altLang="zh-CN" dirty="0" smtClean="0">
                <a:solidFill>
                  <a:schemeClr val="tx1">
                    <a:lumMod val="75000"/>
                    <a:lumOff val="25000"/>
                  </a:schemeClr>
                </a:solidFill>
                <a:ea typeface="华文楷体" panose="02010600040101010101" pitchFamily="2" charset="-122"/>
              </a:rPr>
              <a:t>.</a:t>
            </a:r>
          </a:p>
          <a:p>
            <a:pPr marL="342900" indent="-342900">
              <a:spcAft>
                <a:spcPts val="600"/>
              </a:spcAft>
              <a:buFont typeface="Wingdings" panose="05000000000000000000" pitchFamily="2" charset="2"/>
              <a:buChar char="n"/>
            </a:pPr>
            <a:r>
              <a:rPr lang="en-US" altLang="zh-CN" sz="2400" dirty="0" smtClean="0">
                <a:solidFill>
                  <a:schemeClr val="tx1">
                    <a:lumMod val="75000"/>
                    <a:lumOff val="25000"/>
                  </a:schemeClr>
                </a:solidFill>
                <a:ea typeface="华文楷体" panose="02010600040101010101" pitchFamily="2" charset="-122"/>
              </a:rPr>
              <a:t>Handling different trajectory lengths</a:t>
            </a:r>
          </a:p>
          <a:p>
            <a:pPr marL="800100" lvl="1" indent="-342900">
              <a:spcAft>
                <a:spcPts val="600"/>
              </a:spcAft>
              <a:buFont typeface="Arial" panose="020B0604020202020204" pitchFamily="34" charset="0"/>
              <a:buChar char="•"/>
            </a:pPr>
            <a:r>
              <a:rPr lang="en-US" altLang="zh-CN" sz="2000" dirty="0" smtClean="0">
                <a:solidFill>
                  <a:schemeClr val="tx1">
                    <a:lumMod val="75000"/>
                    <a:lumOff val="25000"/>
                  </a:schemeClr>
                </a:solidFill>
                <a:ea typeface="华文楷体" panose="02010600040101010101" pitchFamily="2" charset="-122"/>
              </a:rPr>
              <a:t>Mean Pooling Trick</a:t>
            </a:r>
          </a:p>
          <a:p>
            <a:pPr marL="800100" lvl="1" indent="-342900">
              <a:spcAft>
                <a:spcPts val="600"/>
              </a:spcAft>
              <a:buFont typeface="Arial" panose="020B0604020202020204" pitchFamily="34" charset="0"/>
              <a:buChar char="•"/>
            </a:pPr>
            <a:r>
              <a:rPr lang="en-US" altLang="zh-CN" sz="2000" dirty="0" smtClean="0">
                <a:solidFill>
                  <a:schemeClr val="tx1">
                    <a:lumMod val="75000"/>
                    <a:lumOff val="25000"/>
                  </a:schemeClr>
                </a:solidFill>
                <a:ea typeface="华文楷体" panose="02010600040101010101" pitchFamily="2" charset="-122"/>
              </a:rPr>
              <a:t>Sampling Trick</a:t>
            </a:r>
            <a:endParaRPr lang="en-US" altLang="zh-CN" sz="2000" dirty="0">
              <a:solidFill>
                <a:schemeClr val="tx1">
                  <a:lumMod val="75000"/>
                  <a:lumOff val="25000"/>
                </a:schemeClr>
              </a:solidFill>
              <a:ea typeface="华文楷体" panose="02010600040101010101" pitchFamily="2" charset="-122"/>
            </a:endParaRPr>
          </a:p>
        </p:txBody>
      </p:sp>
      <p:sp>
        <p:nvSpPr>
          <p:cNvPr id="23" name="椭圆 22"/>
          <p:cNvSpPr/>
          <p:nvPr/>
        </p:nvSpPr>
        <p:spPr>
          <a:xfrm>
            <a:off x="4660161" y="3980408"/>
            <a:ext cx="535259" cy="5352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5" name="椭圆 24"/>
          <p:cNvSpPr/>
          <p:nvPr/>
        </p:nvSpPr>
        <p:spPr>
          <a:xfrm>
            <a:off x="6005741" y="3980408"/>
            <a:ext cx="535259" cy="5352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6" name="椭圆 25"/>
          <p:cNvSpPr/>
          <p:nvPr/>
        </p:nvSpPr>
        <p:spPr>
          <a:xfrm>
            <a:off x="7351321" y="3980408"/>
            <a:ext cx="535259" cy="5352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cxnSp>
        <p:nvCxnSpPr>
          <p:cNvPr id="27" name="直接箭头连接符 26"/>
          <p:cNvCxnSpPr>
            <a:stCxn id="23" idx="6"/>
            <a:endCxn id="25" idx="2"/>
          </p:cNvCxnSpPr>
          <p:nvPr/>
        </p:nvCxnSpPr>
        <p:spPr>
          <a:xfrm>
            <a:off x="5195420" y="4248037"/>
            <a:ext cx="81032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p:nvPr/>
        </p:nvCxnSpPr>
        <p:spPr>
          <a:xfrm>
            <a:off x="6541000" y="4252065"/>
            <a:ext cx="81032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直接箭头连接符 28"/>
          <p:cNvCxnSpPr>
            <a:endCxn id="23" idx="4"/>
          </p:cNvCxnSpPr>
          <p:nvPr/>
        </p:nvCxnSpPr>
        <p:spPr>
          <a:xfrm flipV="1">
            <a:off x="4927790" y="4515666"/>
            <a:ext cx="1" cy="6167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p:nvPr/>
        </p:nvCxnSpPr>
        <p:spPr>
          <a:xfrm flipV="1">
            <a:off x="6273369" y="4515665"/>
            <a:ext cx="1" cy="6167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33"/>
          <p:cNvCxnSpPr/>
          <p:nvPr/>
        </p:nvCxnSpPr>
        <p:spPr>
          <a:xfrm flipV="1">
            <a:off x="7618948" y="4515665"/>
            <a:ext cx="1" cy="6167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p:nvPr/>
        </p:nvCxnSpPr>
        <p:spPr>
          <a:xfrm flipV="1">
            <a:off x="4921913" y="3408630"/>
            <a:ext cx="1" cy="6167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p:cNvCxnSpPr/>
          <p:nvPr/>
        </p:nvCxnSpPr>
        <p:spPr>
          <a:xfrm flipV="1">
            <a:off x="6268264" y="3363684"/>
            <a:ext cx="1" cy="6167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直接箭头连接符 43"/>
          <p:cNvCxnSpPr/>
          <p:nvPr/>
        </p:nvCxnSpPr>
        <p:spPr>
          <a:xfrm flipV="1">
            <a:off x="7609824" y="3363684"/>
            <a:ext cx="1" cy="6167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aphicFrame>
        <p:nvGraphicFramePr>
          <p:cNvPr id="45" name="对象 44"/>
          <p:cNvGraphicFramePr>
            <a:graphicFrameLocks noChangeAspect="1"/>
          </p:cNvGraphicFramePr>
          <p:nvPr>
            <p:extLst>
              <p:ext uri="{D42A27DB-BD31-4B8C-83A1-F6EECF244321}">
                <p14:modId xmlns:p14="http://schemas.microsoft.com/office/powerpoint/2010/main" val="1113448208"/>
              </p:ext>
            </p:extLst>
          </p:nvPr>
        </p:nvGraphicFramePr>
        <p:xfrm>
          <a:off x="4720916" y="5240763"/>
          <a:ext cx="492125" cy="207962"/>
        </p:xfrm>
        <a:graphic>
          <a:graphicData uri="http://schemas.openxmlformats.org/presentationml/2006/ole">
            <mc:AlternateContent xmlns:mc="http://schemas.openxmlformats.org/markup-compatibility/2006">
              <mc:Choice xmlns:v="urn:schemas-microsoft-com:vml" Requires="v">
                <p:oleObj spid="_x0000_s29071" name="Formula" r:id="rId5" imgW="492840" imgH="208440" progId="Equation.Ribbit">
                  <p:embed/>
                </p:oleObj>
              </mc:Choice>
              <mc:Fallback>
                <p:oleObj name="Formula" r:id="rId5" imgW="492840" imgH="208440" progId="Equation.Ribbit">
                  <p:embed/>
                  <p:pic>
                    <p:nvPicPr>
                      <p:cNvPr id="44" name="对象 43"/>
                      <p:cNvPicPr/>
                      <p:nvPr/>
                    </p:nvPicPr>
                    <p:blipFill>
                      <a:blip r:embed="rId6"/>
                      <a:stretch>
                        <a:fillRect/>
                      </a:stretch>
                    </p:blipFill>
                    <p:spPr>
                      <a:xfrm>
                        <a:off x="4720916" y="5240763"/>
                        <a:ext cx="492125" cy="207962"/>
                      </a:xfrm>
                      <a:prstGeom prst="rect">
                        <a:avLst/>
                      </a:prstGeom>
                    </p:spPr>
                  </p:pic>
                </p:oleObj>
              </mc:Fallback>
            </mc:AlternateContent>
          </a:graphicData>
        </a:graphic>
      </p:graphicFrame>
      <p:graphicFrame>
        <p:nvGraphicFramePr>
          <p:cNvPr id="46" name="对象 45"/>
          <p:cNvGraphicFramePr>
            <a:graphicFrameLocks noChangeAspect="1"/>
          </p:cNvGraphicFramePr>
          <p:nvPr>
            <p:extLst>
              <p:ext uri="{D42A27DB-BD31-4B8C-83A1-F6EECF244321}">
                <p14:modId xmlns:p14="http://schemas.microsoft.com/office/powerpoint/2010/main" val="3962314300"/>
              </p:ext>
            </p:extLst>
          </p:nvPr>
        </p:nvGraphicFramePr>
        <p:xfrm>
          <a:off x="6151253" y="5209013"/>
          <a:ext cx="234950" cy="212725"/>
        </p:xfrm>
        <a:graphic>
          <a:graphicData uri="http://schemas.openxmlformats.org/presentationml/2006/ole">
            <mc:AlternateContent xmlns:mc="http://schemas.openxmlformats.org/markup-compatibility/2006">
              <mc:Choice xmlns:v="urn:schemas-microsoft-com:vml" Requires="v">
                <p:oleObj spid="_x0000_s29072" name="Formula" r:id="rId7" imgW="235080" imgH="213480" progId="Equation.Ribbit">
                  <p:embed/>
                </p:oleObj>
              </mc:Choice>
              <mc:Fallback>
                <p:oleObj name="Formula" r:id="rId7" imgW="235080" imgH="213480" progId="Equation.Ribbit">
                  <p:embed/>
                  <p:pic>
                    <p:nvPicPr>
                      <p:cNvPr id="45" name="对象 44"/>
                      <p:cNvPicPr/>
                      <p:nvPr/>
                    </p:nvPicPr>
                    <p:blipFill>
                      <a:blip r:embed="rId8"/>
                      <a:stretch>
                        <a:fillRect/>
                      </a:stretch>
                    </p:blipFill>
                    <p:spPr>
                      <a:xfrm>
                        <a:off x="6151253" y="5209013"/>
                        <a:ext cx="234950" cy="212725"/>
                      </a:xfrm>
                      <a:prstGeom prst="rect">
                        <a:avLst/>
                      </a:prstGeom>
                    </p:spPr>
                  </p:pic>
                </p:oleObj>
              </mc:Fallback>
            </mc:AlternateContent>
          </a:graphicData>
        </a:graphic>
      </p:graphicFrame>
      <p:graphicFrame>
        <p:nvGraphicFramePr>
          <p:cNvPr id="47" name="对象 46"/>
          <p:cNvGraphicFramePr>
            <a:graphicFrameLocks noChangeAspect="1"/>
          </p:cNvGraphicFramePr>
          <p:nvPr>
            <p:extLst>
              <p:ext uri="{D42A27DB-BD31-4B8C-83A1-F6EECF244321}">
                <p14:modId xmlns:p14="http://schemas.microsoft.com/office/powerpoint/2010/main" val="3561906526"/>
              </p:ext>
            </p:extLst>
          </p:nvPr>
        </p:nvGraphicFramePr>
        <p:xfrm>
          <a:off x="7379978" y="5209013"/>
          <a:ext cx="481013" cy="225425"/>
        </p:xfrm>
        <a:graphic>
          <a:graphicData uri="http://schemas.openxmlformats.org/presentationml/2006/ole">
            <mc:AlternateContent xmlns:mc="http://schemas.openxmlformats.org/markup-compatibility/2006">
              <mc:Choice xmlns:v="urn:schemas-microsoft-com:vml" Requires="v">
                <p:oleObj spid="_x0000_s29073" name="Formula" r:id="rId9" imgW="480240" imgH="225000" progId="Equation.Ribbit">
                  <p:embed/>
                </p:oleObj>
              </mc:Choice>
              <mc:Fallback>
                <p:oleObj name="Formula" r:id="rId9" imgW="480240" imgH="225000" progId="Equation.Ribbit">
                  <p:embed/>
                  <p:pic>
                    <p:nvPicPr>
                      <p:cNvPr id="46" name="对象 45"/>
                      <p:cNvPicPr/>
                      <p:nvPr/>
                    </p:nvPicPr>
                    <p:blipFill>
                      <a:blip r:embed="rId10"/>
                      <a:stretch>
                        <a:fillRect/>
                      </a:stretch>
                    </p:blipFill>
                    <p:spPr>
                      <a:xfrm>
                        <a:off x="7379978" y="5209013"/>
                        <a:ext cx="481013" cy="225425"/>
                      </a:xfrm>
                      <a:prstGeom prst="rect">
                        <a:avLst/>
                      </a:prstGeom>
                    </p:spPr>
                  </p:pic>
                </p:oleObj>
              </mc:Fallback>
            </mc:AlternateContent>
          </a:graphicData>
        </a:graphic>
      </p:graphicFrame>
      <p:graphicFrame>
        <p:nvGraphicFramePr>
          <p:cNvPr id="48" name="对象 47"/>
          <p:cNvGraphicFramePr>
            <a:graphicFrameLocks noChangeAspect="1"/>
          </p:cNvGraphicFramePr>
          <p:nvPr>
            <p:extLst>
              <p:ext uri="{D42A27DB-BD31-4B8C-83A1-F6EECF244321}">
                <p14:modId xmlns:p14="http://schemas.microsoft.com/office/powerpoint/2010/main" val="835972809"/>
              </p:ext>
            </p:extLst>
          </p:nvPr>
        </p:nvGraphicFramePr>
        <p:xfrm>
          <a:off x="4730441" y="3069063"/>
          <a:ext cx="487362" cy="285750"/>
        </p:xfrm>
        <a:graphic>
          <a:graphicData uri="http://schemas.openxmlformats.org/presentationml/2006/ole">
            <mc:AlternateContent xmlns:mc="http://schemas.openxmlformats.org/markup-compatibility/2006">
              <mc:Choice xmlns:v="urn:schemas-microsoft-com:vml" Requires="v">
                <p:oleObj spid="_x0000_s29074" name="Formula" r:id="rId11" imgW="486720" imgH="285840" progId="Equation.Ribbit">
                  <p:embed/>
                </p:oleObj>
              </mc:Choice>
              <mc:Fallback>
                <p:oleObj name="Formula" r:id="rId11" imgW="486720" imgH="285840" progId="Equation.Ribbit">
                  <p:embed/>
                  <p:pic>
                    <p:nvPicPr>
                      <p:cNvPr id="47" name="对象 46"/>
                      <p:cNvPicPr/>
                      <p:nvPr/>
                    </p:nvPicPr>
                    <p:blipFill>
                      <a:blip r:embed="rId12"/>
                      <a:stretch>
                        <a:fillRect/>
                      </a:stretch>
                    </p:blipFill>
                    <p:spPr>
                      <a:xfrm>
                        <a:off x="4730441" y="3069063"/>
                        <a:ext cx="487362" cy="285750"/>
                      </a:xfrm>
                      <a:prstGeom prst="rect">
                        <a:avLst/>
                      </a:prstGeom>
                    </p:spPr>
                  </p:pic>
                </p:oleObj>
              </mc:Fallback>
            </mc:AlternateContent>
          </a:graphicData>
        </a:graphic>
      </p:graphicFrame>
      <p:graphicFrame>
        <p:nvGraphicFramePr>
          <p:cNvPr id="49" name="对象 48"/>
          <p:cNvGraphicFramePr>
            <a:graphicFrameLocks noChangeAspect="1"/>
          </p:cNvGraphicFramePr>
          <p:nvPr>
            <p:extLst>
              <p:ext uri="{D42A27DB-BD31-4B8C-83A1-F6EECF244321}">
                <p14:modId xmlns:p14="http://schemas.microsoft.com/office/powerpoint/2010/main" val="3125071316"/>
              </p:ext>
            </p:extLst>
          </p:nvPr>
        </p:nvGraphicFramePr>
        <p:xfrm>
          <a:off x="6160778" y="3037313"/>
          <a:ext cx="228600" cy="290512"/>
        </p:xfrm>
        <a:graphic>
          <a:graphicData uri="http://schemas.openxmlformats.org/presentationml/2006/ole">
            <mc:AlternateContent xmlns:mc="http://schemas.openxmlformats.org/markup-compatibility/2006">
              <mc:Choice xmlns:v="urn:schemas-microsoft-com:vml" Requires="v">
                <p:oleObj spid="_x0000_s29075" name="Formula" r:id="rId13" imgW="228600" imgH="290880" progId="Equation.Ribbit">
                  <p:embed/>
                </p:oleObj>
              </mc:Choice>
              <mc:Fallback>
                <p:oleObj name="Formula" r:id="rId13" imgW="228600" imgH="290880" progId="Equation.Ribbit">
                  <p:embed/>
                  <p:pic>
                    <p:nvPicPr>
                      <p:cNvPr id="48" name="对象 47"/>
                      <p:cNvPicPr/>
                      <p:nvPr/>
                    </p:nvPicPr>
                    <p:blipFill>
                      <a:blip r:embed="rId14"/>
                      <a:stretch>
                        <a:fillRect/>
                      </a:stretch>
                    </p:blipFill>
                    <p:spPr>
                      <a:xfrm>
                        <a:off x="6160778" y="3037313"/>
                        <a:ext cx="228600" cy="290512"/>
                      </a:xfrm>
                      <a:prstGeom prst="rect">
                        <a:avLst/>
                      </a:prstGeom>
                    </p:spPr>
                  </p:pic>
                </p:oleObj>
              </mc:Fallback>
            </mc:AlternateContent>
          </a:graphicData>
        </a:graphic>
      </p:graphicFrame>
      <p:graphicFrame>
        <p:nvGraphicFramePr>
          <p:cNvPr id="50" name="对象 49"/>
          <p:cNvGraphicFramePr>
            <a:graphicFrameLocks noChangeAspect="1"/>
          </p:cNvGraphicFramePr>
          <p:nvPr>
            <p:extLst>
              <p:ext uri="{D42A27DB-BD31-4B8C-83A1-F6EECF244321}">
                <p14:modId xmlns:p14="http://schemas.microsoft.com/office/powerpoint/2010/main" val="3166881663"/>
              </p:ext>
            </p:extLst>
          </p:nvPr>
        </p:nvGraphicFramePr>
        <p:xfrm>
          <a:off x="7391091" y="3037313"/>
          <a:ext cx="473075" cy="301625"/>
        </p:xfrm>
        <a:graphic>
          <a:graphicData uri="http://schemas.openxmlformats.org/presentationml/2006/ole">
            <mc:AlternateContent xmlns:mc="http://schemas.openxmlformats.org/markup-compatibility/2006">
              <mc:Choice xmlns:v="urn:schemas-microsoft-com:vml" Requires="v">
                <p:oleObj spid="_x0000_s29076" name="Formula" r:id="rId15" imgW="473760" imgH="302400" progId="Equation.Ribbit">
                  <p:embed/>
                </p:oleObj>
              </mc:Choice>
              <mc:Fallback>
                <p:oleObj name="Formula" r:id="rId15" imgW="473760" imgH="302400" progId="Equation.Ribbit">
                  <p:embed/>
                  <p:pic>
                    <p:nvPicPr>
                      <p:cNvPr id="49" name="对象 48"/>
                      <p:cNvPicPr/>
                      <p:nvPr/>
                    </p:nvPicPr>
                    <p:blipFill>
                      <a:blip r:embed="rId16"/>
                      <a:stretch>
                        <a:fillRect/>
                      </a:stretch>
                    </p:blipFill>
                    <p:spPr>
                      <a:xfrm>
                        <a:off x="7391091" y="3037313"/>
                        <a:ext cx="473075" cy="301625"/>
                      </a:xfrm>
                      <a:prstGeom prst="rect">
                        <a:avLst/>
                      </a:prstGeom>
                    </p:spPr>
                  </p:pic>
                </p:oleObj>
              </mc:Fallback>
            </mc:AlternateContent>
          </a:graphicData>
        </a:graphic>
      </p:graphicFrame>
      <p:graphicFrame>
        <p:nvGraphicFramePr>
          <p:cNvPr id="51" name="对象 50"/>
          <p:cNvGraphicFramePr>
            <a:graphicFrameLocks noChangeAspect="1"/>
          </p:cNvGraphicFramePr>
          <p:nvPr>
            <p:extLst>
              <p:ext uri="{D42A27DB-BD31-4B8C-83A1-F6EECF244321}">
                <p14:modId xmlns:p14="http://schemas.microsoft.com/office/powerpoint/2010/main" val="165996693"/>
              </p:ext>
            </p:extLst>
          </p:nvPr>
        </p:nvGraphicFramePr>
        <p:xfrm>
          <a:off x="5276541" y="3927900"/>
          <a:ext cx="487362" cy="285750"/>
        </p:xfrm>
        <a:graphic>
          <a:graphicData uri="http://schemas.openxmlformats.org/presentationml/2006/ole">
            <mc:AlternateContent xmlns:mc="http://schemas.openxmlformats.org/markup-compatibility/2006">
              <mc:Choice xmlns:v="urn:schemas-microsoft-com:vml" Requires="v">
                <p:oleObj spid="_x0000_s29077" name="Formula" r:id="rId17" imgW="486720" imgH="285840" progId="Equation.Ribbit">
                  <p:embed/>
                </p:oleObj>
              </mc:Choice>
              <mc:Fallback>
                <p:oleObj name="Formula" r:id="rId17" imgW="486720" imgH="285840" progId="Equation.Ribbit">
                  <p:embed/>
                  <p:pic>
                    <p:nvPicPr>
                      <p:cNvPr id="50" name="对象 49"/>
                      <p:cNvPicPr/>
                      <p:nvPr/>
                    </p:nvPicPr>
                    <p:blipFill>
                      <a:blip r:embed="rId12"/>
                      <a:stretch>
                        <a:fillRect/>
                      </a:stretch>
                    </p:blipFill>
                    <p:spPr>
                      <a:xfrm>
                        <a:off x="5276541" y="3927900"/>
                        <a:ext cx="487362" cy="285750"/>
                      </a:xfrm>
                      <a:prstGeom prst="rect">
                        <a:avLst/>
                      </a:prstGeom>
                    </p:spPr>
                  </p:pic>
                </p:oleObj>
              </mc:Fallback>
            </mc:AlternateContent>
          </a:graphicData>
        </a:graphic>
      </p:graphicFrame>
      <p:graphicFrame>
        <p:nvGraphicFramePr>
          <p:cNvPr id="52" name="对象 51"/>
          <p:cNvGraphicFramePr>
            <a:graphicFrameLocks noChangeAspect="1"/>
          </p:cNvGraphicFramePr>
          <p:nvPr>
            <p:extLst>
              <p:ext uri="{D42A27DB-BD31-4B8C-83A1-F6EECF244321}">
                <p14:modId xmlns:p14="http://schemas.microsoft.com/office/powerpoint/2010/main" val="1362541338"/>
              </p:ext>
            </p:extLst>
          </p:nvPr>
        </p:nvGraphicFramePr>
        <p:xfrm>
          <a:off x="6708466" y="3896150"/>
          <a:ext cx="228600" cy="290513"/>
        </p:xfrm>
        <a:graphic>
          <a:graphicData uri="http://schemas.openxmlformats.org/presentationml/2006/ole">
            <mc:AlternateContent xmlns:mc="http://schemas.openxmlformats.org/markup-compatibility/2006">
              <mc:Choice xmlns:v="urn:schemas-microsoft-com:vml" Requires="v">
                <p:oleObj spid="_x0000_s29078" name="Formula" r:id="rId18" imgW="228600" imgH="290880" progId="Equation.Ribbit">
                  <p:embed/>
                </p:oleObj>
              </mc:Choice>
              <mc:Fallback>
                <p:oleObj name="Formula" r:id="rId18" imgW="228600" imgH="290880" progId="Equation.Ribbit">
                  <p:embed/>
                  <p:pic>
                    <p:nvPicPr>
                      <p:cNvPr id="51" name="对象 50"/>
                      <p:cNvPicPr/>
                      <p:nvPr/>
                    </p:nvPicPr>
                    <p:blipFill>
                      <a:blip r:embed="rId14"/>
                      <a:stretch>
                        <a:fillRect/>
                      </a:stretch>
                    </p:blipFill>
                    <p:spPr>
                      <a:xfrm>
                        <a:off x="6708466" y="3896150"/>
                        <a:ext cx="228600" cy="290513"/>
                      </a:xfrm>
                      <a:prstGeom prst="rect">
                        <a:avLst/>
                      </a:prstGeom>
                    </p:spPr>
                  </p:pic>
                </p:oleObj>
              </mc:Fallback>
            </mc:AlternateContent>
          </a:graphicData>
        </a:graphic>
      </p:graphicFrame>
      <p:graphicFrame>
        <p:nvGraphicFramePr>
          <p:cNvPr id="53" name="对象 52"/>
          <p:cNvGraphicFramePr>
            <a:graphicFrameLocks noChangeAspect="1"/>
          </p:cNvGraphicFramePr>
          <p:nvPr>
            <p:extLst>
              <p:ext uri="{D42A27DB-BD31-4B8C-83A1-F6EECF244321}">
                <p14:modId xmlns:p14="http://schemas.microsoft.com/office/powerpoint/2010/main" val="3491031699"/>
              </p:ext>
            </p:extLst>
          </p:nvPr>
        </p:nvGraphicFramePr>
        <p:xfrm>
          <a:off x="7937191" y="3896150"/>
          <a:ext cx="473075" cy="301625"/>
        </p:xfrm>
        <a:graphic>
          <a:graphicData uri="http://schemas.openxmlformats.org/presentationml/2006/ole">
            <mc:AlternateContent xmlns:mc="http://schemas.openxmlformats.org/markup-compatibility/2006">
              <mc:Choice xmlns:v="urn:schemas-microsoft-com:vml" Requires="v">
                <p:oleObj spid="_x0000_s29079" name="Formula" r:id="rId19" imgW="473760" imgH="302400" progId="Equation.Ribbit">
                  <p:embed/>
                </p:oleObj>
              </mc:Choice>
              <mc:Fallback>
                <p:oleObj name="Formula" r:id="rId19" imgW="473760" imgH="302400" progId="Equation.Ribbit">
                  <p:embed/>
                  <p:pic>
                    <p:nvPicPr>
                      <p:cNvPr id="52" name="对象 51"/>
                      <p:cNvPicPr/>
                      <p:nvPr/>
                    </p:nvPicPr>
                    <p:blipFill>
                      <a:blip r:embed="rId16"/>
                      <a:stretch>
                        <a:fillRect/>
                      </a:stretch>
                    </p:blipFill>
                    <p:spPr>
                      <a:xfrm>
                        <a:off x="7937191" y="3896150"/>
                        <a:ext cx="473075" cy="301625"/>
                      </a:xfrm>
                      <a:prstGeom prst="rect">
                        <a:avLst/>
                      </a:prstGeom>
                    </p:spPr>
                  </p:pic>
                </p:oleObj>
              </mc:Fallback>
            </mc:AlternateContent>
          </a:graphicData>
        </a:graphic>
      </p:graphicFrame>
      <p:cxnSp>
        <p:nvCxnSpPr>
          <p:cNvPr id="54" name="直接箭头连接符 53"/>
          <p:cNvCxnSpPr/>
          <p:nvPr/>
        </p:nvCxnSpPr>
        <p:spPr>
          <a:xfrm flipV="1">
            <a:off x="7897736" y="4248037"/>
            <a:ext cx="676979" cy="3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5" name="左大括号 54"/>
          <p:cNvSpPr/>
          <p:nvPr/>
        </p:nvSpPr>
        <p:spPr>
          <a:xfrm rot="5400000">
            <a:off x="6399423" y="1019165"/>
            <a:ext cx="332967" cy="349459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prstClr val="black"/>
              </a:solidFill>
            </a:endParaRPr>
          </a:p>
        </p:txBody>
      </p:sp>
      <p:graphicFrame>
        <p:nvGraphicFramePr>
          <p:cNvPr id="56" name="对象 55"/>
          <p:cNvGraphicFramePr>
            <a:graphicFrameLocks noChangeAspect="1"/>
          </p:cNvGraphicFramePr>
          <p:nvPr>
            <p:extLst>
              <p:ext uri="{D42A27DB-BD31-4B8C-83A1-F6EECF244321}">
                <p14:modId xmlns:p14="http://schemas.microsoft.com/office/powerpoint/2010/main" val="1013798165"/>
              </p:ext>
            </p:extLst>
          </p:nvPr>
        </p:nvGraphicFramePr>
        <p:xfrm>
          <a:off x="6094810" y="2198997"/>
          <a:ext cx="658813" cy="350838"/>
        </p:xfrm>
        <a:graphic>
          <a:graphicData uri="http://schemas.openxmlformats.org/presentationml/2006/ole">
            <mc:AlternateContent xmlns:mc="http://schemas.openxmlformats.org/markup-compatibility/2006">
              <mc:Choice xmlns:v="urn:schemas-microsoft-com:vml" Requires="v">
                <p:oleObj spid="_x0000_s29080" name="Formula" r:id="rId20" imgW="658080" imgH="350640" progId="Equation.Ribbit">
                  <p:embed/>
                </p:oleObj>
              </mc:Choice>
              <mc:Fallback>
                <p:oleObj name="Formula" r:id="rId20" imgW="658080" imgH="350640" progId="Equation.Ribbit">
                  <p:embed/>
                  <p:pic>
                    <p:nvPicPr>
                      <p:cNvPr id="58" name="对象 57"/>
                      <p:cNvPicPr/>
                      <p:nvPr/>
                    </p:nvPicPr>
                    <p:blipFill>
                      <a:blip r:embed="rId21"/>
                      <a:stretch>
                        <a:fillRect/>
                      </a:stretch>
                    </p:blipFill>
                    <p:spPr>
                      <a:xfrm>
                        <a:off x="6094810" y="2198997"/>
                        <a:ext cx="658813" cy="350838"/>
                      </a:xfrm>
                      <a:prstGeom prst="rect">
                        <a:avLst/>
                      </a:prstGeom>
                    </p:spPr>
                  </p:pic>
                </p:oleObj>
              </mc:Fallback>
            </mc:AlternateContent>
          </a:graphicData>
        </a:graphic>
      </p:graphicFrame>
      <p:sp>
        <p:nvSpPr>
          <p:cNvPr id="57" name="椭圆 56"/>
          <p:cNvSpPr/>
          <p:nvPr/>
        </p:nvSpPr>
        <p:spPr>
          <a:xfrm>
            <a:off x="5820638" y="2038240"/>
            <a:ext cx="1396617" cy="642995"/>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04334949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矩形 5"/>
          <p:cNvSpPr/>
          <p:nvPr/>
        </p:nvSpPr>
        <p:spPr>
          <a:xfrm rot="10800000">
            <a:off x="478138" y="1571059"/>
            <a:ext cx="288032" cy="288032"/>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华文楷体" panose="02010600040101010101" pitchFamily="2" charset="-122"/>
            </a:endParaRPr>
          </a:p>
        </p:txBody>
      </p:sp>
      <p:sp>
        <p:nvSpPr>
          <p:cNvPr id="10" name="TextBox 6"/>
          <p:cNvSpPr txBox="1"/>
          <p:nvPr/>
        </p:nvSpPr>
        <p:spPr>
          <a:xfrm>
            <a:off x="474517" y="2130493"/>
            <a:ext cx="4097483" cy="461665"/>
          </a:xfrm>
          <a:prstGeom prst="rect">
            <a:avLst/>
          </a:prstGeom>
          <a:noFill/>
        </p:spPr>
        <p:txBody>
          <a:bodyPr wrap="square" rtlCol="0">
            <a:spAutoFit/>
          </a:bodyPr>
          <a:lstStyle/>
          <a:p>
            <a:pPr marL="519113" lvl="1" indent="-342900">
              <a:buFont typeface="Wingdings" panose="05000000000000000000" pitchFamily="2" charset="2"/>
              <a:buChar char="n"/>
            </a:pPr>
            <a:r>
              <a:rPr lang="en-US" altLang="zh-CN" sz="2400" b="1" dirty="0" smtClean="0">
                <a:solidFill>
                  <a:schemeClr val="tx1">
                    <a:lumMod val="75000"/>
                    <a:lumOff val="25000"/>
                  </a:schemeClr>
                </a:solidFill>
                <a:ea typeface="华文楷体" panose="02010600040101010101" pitchFamily="2" charset="-122"/>
              </a:rPr>
              <a:t>Traffic</a:t>
            </a:r>
          </a:p>
        </p:txBody>
      </p:sp>
      <p:cxnSp>
        <p:nvCxnSpPr>
          <p:cNvPr id="32" name="直接连接符 31"/>
          <p:cNvCxnSpPr/>
          <p:nvPr/>
        </p:nvCxnSpPr>
        <p:spPr>
          <a:xfrm>
            <a:off x="8849203" y="1514901"/>
            <a:ext cx="0" cy="1522987"/>
          </a:xfrm>
          <a:prstGeom prst="line">
            <a:avLst/>
          </a:prstGeom>
          <a:ln w="38100">
            <a:solidFill>
              <a:srgbClr val="5C307D"/>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690984" y="6627119"/>
            <a:ext cx="7968269"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3" name="椭圆 16"/>
          <p:cNvSpPr/>
          <p:nvPr/>
        </p:nvSpPr>
        <p:spPr>
          <a:xfrm>
            <a:off x="8371221" y="6346632"/>
            <a:ext cx="288032" cy="288032"/>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华文楷体" panose="02010600040101010101" pitchFamily="2" charset="-122"/>
            </a:endParaRPr>
          </a:p>
        </p:txBody>
      </p:sp>
      <p:sp>
        <p:nvSpPr>
          <p:cNvPr id="37" name="椭圆 17"/>
          <p:cNvSpPr/>
          <p:nvPr/>
        </p:nvSpPr>
        <p:spPr>
          <a:xfrm>
            <a:off x="8692195" y="6029540"/>
            <a:ext cx="288032" cy="28803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华文楷体" panose="02010600040101010101" pitchFamily="2" charset="-122"/>
            </a:endParaRPr>
          </a:p>
        </p:txBody>
      </p:sp>
      <p:sp>
        <p:nvSpPr>
          <p:cNvPr id="38" name="矩形 37"/>
          <p:cNvSpPr/>
          <p:nvPr/>
        </p:nvSpPr>
        <p:spPr>
          <a:xfrm>
            <a:off x="-13648" y="0"/>
            <a:ext cx="9157648" cy="1202643"/>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9" name="图片 38"/>
          <p:cNvPicPr>
            <a:picLocks noChangeAspect="1"/>
          </p:cNvPicPr>
          <p:nvPr/>
        </p:nvPicPr>
        <p:blipFill>
          <a:blip r:embed="rId3" cstate="print">
            <a:clrChange>
              <a:clrFrom>
                <a:srgbClr val="FFFFFF"/>
              </a:clrFrom>
              <a:clrTo>
                <a:srgbClr val="FFFFFF">
                  <a:alpha val="0"/>
                </a:srgbClr>
              </a:clrTo>
            </a:clrChange>
            <a:lum bright="70000" contrast="-70000"/>
            <a:extLst>
              <a:ext uri="{28A0092B-C50C-407E-A947-70E740481C1C}">
                <a14:useLocalDpi xmlns:a14="http://schemas.microsoft.com/office/drawing/2010/main" val="0"/>
              </a:ext>
            </a:extLst>
          </a:blip>
          <a:stretch>
            <a:fillRect/>
          </a:stretch>
        </p:blipFill>
        <p:spPr>
          <a:xfrm>
            <a:off x="0" y="0"/>
            <a:ext cx="2870282" cy="1214651"/>
          </a:xfrm>
          <a:prstGeom prst="rect">
            <a:avLst/>
          </a:prstGeom>
        </p:spPr>
      </p:pic>
      <p:grpSp>
        <p:nvGrpSpPr>
          <p:cNvPr id="40" name="组合 39"/>
          <p:cNvGrpSpPr/>
          <p:nvPr/>
        </p:nvGrpSpPr>
        <p:grpSpPr>
          <a:xfrm>
            <a:off x="0" y="1305569"/>
            <a:ext cx="9144000" cy="56736"/>
            <a:chOff x="30834" y="1305568"/>
            <a:chExt cx="8816454" cy="66133"/>
          </a:xfrm>
        </p:grpSpPr>
        <p:sp>
          <p:nvSpPr>
            <p:cNvPr id="41" name="矩形 40"/>
            <p:cNvSpPr/>
            <p:nvPr/>
          </p:nvSpPr>
          <p:spPr>
            <a:xfrm>
              <a:off x="30834" y="1305568"/>
              <a:ext cx="5800300" cy="6598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p:cNvSpPr/>
            <p:nvPr/>
          </p:nvSpPr>
          <p:spPr>
            <a:xfrm>
              <a:off x="5886861" y="1305712"/>
              <a:ext cx="2960427" cy="6598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 name="图片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1762" y="2998529"/>
            <a:ext cx="3264620" cy="1697298"/>
          </a:xfrm>
          <a:prstGeom prst="rect">
            <a:avLst/>
          </a:prstGeom>
        </p:spPr>
      </p:pic>
      <p:sp>
        <p:nvSpPr>
          <p:cNvPr id="21" name="TextBox 5"/>
          <p:cNvSpPr txBox="1"/>
          <p:nvPr/>
        </p:nvSpPr>
        <p:spPr>
          <a:xfrm>
            <a:off x="766170" y="1391910"/>
            <a:ext cx="4342279" cy="646331"/>
          </a:xfrm>
          <a:prstGeom prst="rect">
            <a:avLst/>
          </a:prstGeom>
          <a:noFill/>
        </p:spPr>
        <p:txBody>
          <a:bodyPr wrap="none" rtlCol="0">
            <a:spAutoFit/>
          </a:bodyPr>
          <a:lstStyle/>
          <a:p>
            <a:r>
              <a:rPr lang="en-US" altLang="zh-CN" sz="3600" b="1" dirty="0" smtClean="0">
                <a:solidFill>
                  <a:schemeClr val="tx1">
                    <a:lumMod val="75000"/>
                    <a:lumOff val="25000"/>
                  </a:schemeClr>
                </a:solidFill>
                <a:ea typeface="华文楷体" panose="02010600040101010101" pitchFamily="2" charset="-122"/>
              </a:rPr>
              <a:t>Spatial Temporal data</a:t>
            </a:r>
            <a:endParaRPr lang="zh-CN" altLang="en-US" sz="3600" b="1" dirty="0">
              <a:solidFill>
                <a:schemeClr val="tx1">
                  <a:lumMod val="75000"/>
                  <a:lumOff val="25000"/>
                </a:schemeClr>
              </a:solidFill>
              <a:ea typeface="华文楷体" panose="02010600040101010101" pitchFamily="2" charset="-122"/>
            </a:endParaRPr>
          </a:p>
        </p:txBody>
      </p:sp>
      <p:grpSp>
        <p:nvGrpSpPr>
          <p:cNvPr id="22" name="组合 21"/>
          <p:cNvGrpSpPr/>
          <p:nvPr/>
        </p:nvGrpSpPr>
        <p:grpSpPr>
          <a:xfrm rot="10800000">
            <a:off x="5223198" y="1573008"/>
            <a:ext cx="648072" cy="288032"/>
            <a:chOff x="1483073" y="1052736"/>
            <a:chExt cx="648072" cy="288032"/>
          </a:xfrm>
        </p:grpSpPr>
        <p:sp>
          <p:nvSpPr>
            <p:cNvPr id="23" name="椭圆 7"/>
            <p:cNvSpPr/>
            <p:nvPr/>
          </p:nvSpPr>
          <p:spPr>
            <a:xfrm>
              <a:off x="1483073" y="1052736"/>
              <a:ext cx="288032" cy="28803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华文楷体" panose="02010600040101010101" pitchFamily="2" charset="-122"/>
              </a:endParaRPr>
            </a:p>
          </p:txBody>
        </p:sp>
        <p:sp>
          <p:nvSpPr>
            <p:cNvPr id="24" name="椭圆 8"/>
            <p:cNvSpPr/>
            <p:nvPr/>
          </p:nvSpPr>
          <p:spPr>
            <a:xfrm>
              <a:off x="1843113" y="1052736"/>
              <a:ext cx="288032" cy="28803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华文楷体" panose="02010600040101010101" pitchFamily="2" charset="-122"/>
              </a:endParaRPr>
            </a:p>
          </p:txBody>
        </p:sp>
      </p:grpSp>
      <p:pic>
        <p:nvPicPr>
          <p:cNvPr id="34" name="图片 33"/>
          <p:cNvPicPr>
            <a:picLocks noChangeAspect="1"/>
          </p:cNvPicPr>
          <p:nvPr/>
        </p:nvPicPr>
        <p:blipFill rotWithShape="1">
          <a:blip r:embed="rId5" cstate="print">
            <a:extLst>
              <a:ext uri="{28A0092B-C50C-407E-A947-70E740481C1C}">
                <a14:useLocalDpi xmlns:a14="http://schemas.microsoft.com/office/drawing/2010/main" val="0"/>
              </a:ext>
            </a:extLst>
          </a:blip>
          <a:srcRect l="5956" r="6994" b="2135"/>
          <a:stretch/>
        </p:blipFill>
        <p:spPr>
          <a:xfrm>
            <a:off x="2561769" y="4670070"/>
            <a:ext cx="1712044" cy="1664886"/>
          </a:xfrm>
          <a:prstGeom prst="rect">
            <a:avLst/>
          </a:prstGeom>
        </p:spPr>
      </p:pic>
      <p:sp>
        <p:nvSpPr>
          <p:cNvPr id="4" name="矩形 3"/>
          <p:cNvSpPr/>
          <p:nvPr/>
        </p:nvSpPr>
        <p:spPr>
          <a:xfrm>
            <a:off x="751006" y="2401392"/>
            <a:ext cx="3803221" cy="646331"/>
          </a:xfrm>
          <a:prstGeom prst="rect">
            <a:avLst/>
          </a:prstGeom>
        </p:spPr>
        <p:txBody>
          <a:bodyPr wrap="none">
            <a:spAutoFit/>
          </a:bodyPr>
          <a:lstStyle/>
          <a:p>
            <a:pPr marL="285750" indent="-285750">
              <a:buFontTx/>
              <a:buChar char="-"/>
            </a:pPr>
            <a:r>
              <a:rPr lang="en-US" altLang="zh-CN" dirty="0" smtClean="0"/>
              <a:t>Location </a:t>
            </a:r>
            <a:r>
              <a:rPr lang="en-US" altLang="zh-CN" dirty="0"/>
              <a:t>and time </a:t>
            </a:r>
            <a:r>
              <a:rPr lang="en-US" altLang="zh-CN" dirty="0" smtClean="0"/>
              <a:t>information</a:t>
            </a:r>
          </a:p>
          <a:p>
            <a:pPr marL="285750" indent="-285750">
              <a:buFontTx/>
              <a:buChar char="-"/>
            </a:pPr>
            <a:r>
              <a:rPr lang="en-US" altLang="zh-CN" dirty="0" smtClean="0"/>
              <a:t>Navigation</a:t>
            </a:r>
            <a:r>
              <a:rPr lang="en-US" altLang="zh-CN" dirty="0"/>
              <a:t>, traffic management </a:t>
            </a:r>
            <a:r>
              <a:rPr lang="en-US" altLang="zh-CN" dirty="0" smtClean="0"/>
              <a:t>etc.</a:t>
            </a:r>
            <a:endParaRPr lang="zh-CN" altLang="en-US" dirty="0"/>
          </a:p>
        </p:txBody>
      </p:sp>
      <p:pic>
        <p:nvPicPr>
          <p:cNvPr id="7" name="图片 6"/>
          <p:cNvPicPr>
            <a:picLocks noChangeAspect="1"/>
          </p:cNvPicPr>
          <p:nvPr/>
        </p:nvPicPr>
        <p:blipFill>
          <a:blip r:embed="rId6"/>
          <a:stretch>
            <a:fillRect/>
          </a:stretch>
        </p:blipFill>
        <p:spPr>
          <a:xfrm>
            <a:off x="928813" y="4695827"/>
            <a:ext cx="1663535" cy="1639129"/>
          </a:xfrm>
          <a:prstGeom prst="rect">
            <a:avLst/>
          </a:prstGeom>
        </p:spPr>
      </p:pic>
      <p:sp>
        <p:nvSpPr>
          <p:cNvPr id="30" name="TextBox 6"/>
          <p:cNvSpPr txBox="1"/>
          <p:nvPr/>
        </p:nvSpPr>
        <p:spPr>
          <a:xfrm>
            <a:off x="4259104" y="2127958"/>
            <a:ext cx="7608244" cy="461665"/>
          </a:xfrm>
          <a:prstGeom prst="rect">
            <a:avLst/>
          </a:prstGeom>
          <a:noFill/>
        </p:spPr>
        <p:txBody>
          <a:bodyPr wrap="square" rtlCol="0">
            <a:spAutoFit/>
          </a:bodyPr>
          <a:lstStyle/>
          <a:p>
            <a:pPr marL="800100" lvl="1" indent="-342900">
              <a:buFont typeface="Wingdings" panose="05000000000000000000" pitchFamily="2" charset="2"/>
              <a:buChar char="n"/>
            </a:pPr>
            <a:r>
              <a:rPr lang="en-US" altLang="zh-CN" sz="2400" b="1" dirty="0" smtClean="0">
                <a:solidFill>
                  <a:schemeClr val="tx1">
                    <a:lumMod val="75000"/>
                    <a:lumOff val="25000"/>
                  </a:schemeClr>
                </a:solidFill>
                <a:ea typeface="华文楷体" panose="02010600040101010101" pitchFamily="2" charset="-122"/>
              </a:rPr>
              <a:t>Economy</a:t>
            </a:r>
          </a:p>
        </p:txBody>
      </p:sp>
      <p:sp>
        <p:nvSpPr>
          <p:cNvPr id="35" name="矩形 34"/>
          <p:cNvSpPr/>
          <p:nvPr/>
        </p:nvSpPr>
        <p:spPr>
          <a:xfrm>
            <a:off x="4793357" y="2392823"/>
            <a:ext cx="3972724" cy="369332"/>
          </a:xfrm>
          <a:prstGeom prst="rect">
            <a:avLst/>
          </a:prstGeom>
        </p:spPr>
        <p:txBody>
          <a:bodyPr wrap="square">
            <a:spAutoFit/>
          </a:bodyPr>
          <a:lstStyle/>
          <a:p>
            <a:pPr marL="269875" indent="-269875"/>
            <a:r>
              <a:rPr lang="en-US" altLang="zh-CN" dirty="0" smtClean="0"/>
              <a:t>-    </a:t>
            </a:r>
            <a:r>
              <a:rPr lang="en-US" altLang="zh-CN" dirty="0"/>
              <a:t>Store Site Selection</a:t>
            </a:r>
            <a:endParaRPr lang="zh-CN" altLang="en-US" dirty="0"/>
          </a:p>
        </p:txBody>
      </p:sp>
      <p:pic>
        <p:nvPicPr>
          <p:cNvPr id="36" name="图片 35"/>
          <p:cNvPicPr>
            <a:picLocks noChangeAspect="1"/>
          </p:cNvPicPr>
          <p:nvPr/>
        </p:nvPicPr>
        <p:blipFill rotWithShape="1">
          <a:blip r:embed="rId7"/>
          <a:srcRect l="28325"/>
          <a:stretch/>
        </p:blipFill>
        <p:spPr>
          <a:xfrm>
            <a:off x="5211746" y="2998528"/>
            <a:ext cx="3349680" cy="3319043"/>
          </a:xfrm>
          <a:prstGeom prst="rect">
            <a:avLst/>
          </a:prstGeom>
        </p:spPr>
      </p:pic>
    </p:spTree>
    <p:extLst>
      <p:ext uri="{BB962C8B-B14F-4D97-AF65-F5344CB8AC3E}">
        <p14:creationId xmlns:p14="http://schemas.microsoft.com/office/powerpoint/2010/main" val="137878588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extBox 5"/>
          <p:cNvSpPr txBox="1"/>
          <p:nvPr/>
        </p:nvSpPr>
        <p:spPr>
          <a:xfrm>
            <a:off x="766169" y="1391910"/>
            <a:ext cx="4424956" cy="646331"/>
          </a:xfrm>
          <a:prstGeom prst="rect">
            <a:avLst/>
          </a:prstGeom>
          <a:noFill/>
        </p:spPr>
        <p:txBody>
          <a:bodyPr wrap="square" rtlCol="0">
            <a:spAutoFit/>
          </a:bodyPr>
          <a:lstStyle/>
          <a:p>
            <a:r>
              <a:rPr lang="en-US" altLang="zh-CN" sz="3600" b="1" dirty="0" smtClean="0">
                <a:solidFill>
                  <a:schemeClr val="tx1">
                    <a:lumMod val="75000"/>
                    <a:lumOff val="25000"/>
                  </a:schemeClr>
                </a:solidFill>
                <a:ea typeface="华文楷体" panose="02010600040101010101" pitchFamily="2" charset="-122"/>
              </a:rPr>
              <a:t>Auxiliary Component</a:t>
            </a:r>
            <a:endParaRPr lang="zh-CN" altLang="en-US" sz="3600" b="1" dirty="0">
              <a:solidFill>
                <a:schemeClr val="tx1">
                  <a:lumMod val="75000"/>
                  <a:lumOff val="25000"/>
                </a:schemeClr>
              </a:solidFill>
              <a:ea typeface="华文楷体" panose="02010600040101010101" pitchFamily="2" charset="-122"/>
            </a:endParaRPr>
          </a:p>
        </p:txBody>
      </p:sp>
      <p:sp>
        <p:nvSpPr>
          <p:cNvPr id="6" name="矩形 5"/>
          <p:cNvSpPr/>
          <p:nvPr/>
        </p:nvSpPr>
        <p:spPr>
          <a:xfrm rot="10800000">
            <a:off x="478138" y="1571059"/>
            <a:ext cx="288032" cy="288032"/>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华文楷体" panose="02010600040101010101" pitchFamily="2" charset="-122"/>
            </a:endParaRPr>
          </a:p>
        </p:txBody>
      </p:sp>
      <p:grpSp>
        <p:nvGrpSpPr>
          <p:cNvPr id="7" name="组合 6"/>
          <p:cNvGrpSpPr/>
          <p:nvPr/>
        </p:nvGrpSpPr>
        <p:grpSpPr>
          <a:xfrm rot="10800000">
            <a:off x="5235937" y="1599369"/>
            <a:ext cx="638547" cy="288032"/>
            <a:chOff x="1483073" y="1052736"/>
            <a:chExt cx="638547" cy="288032"/>
          </a:xfrm>
        </p:grpSpPr>
        <p:sp>
          <p:nvSpPr>
            <p:cNvPr id="8" name="椭圆 7"/>
            <p:cNvSpPr/>
            <p:nvPr/>
          </p:nvSpPr>
          <p:spPr>
            <a:xfrm>
              <a:off x="1483073" y="1052736"/>
              <a:ext cx="288032" cy="28803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华文楷体" panose="02010600040101010101" pitchFamily="2" charset="-122"/>
              </a:endParaRPr>
            </a:p>
          </p:txBody>
        </p:sp>
        <p:sp>
          <p:nvSpPr>
            <p:cNvPr id="9" name="椭圆 8"/>
            <p:cNvSpPr/>
            <p:nvPr/>
          </p:nvSpPr>
          <p:spPr>
            <a:xfrm>
              <a:off x="1833588" y="1052736"/>
              <a:ext cx="288032" cy="28803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华文楷体" panose="02010600040101010101" pitchFamily="2" charset="-122"/>
              </a:endParaRPr>
            </a:p>
          </p:txBody>
        </p:sp>
      </p:grpSp>
      <p:cxnSp>
        <p:nvCxnSpPr>
          <p:cNvPr id="32" name="直接连接符 31"/>
          <p:cNvCxnSpPr/>
          <p:nvPr/>
        </p:nvCxnSpPr>
        <p:spPr>
          <a:xfrm>
            <a:off x="8849203" y="1514901"/>
            <a:ext cx="0" cy="1522987"/>
          </a:xfrm>
          <a:prstGeom prst="line">
            <a:avLst/>
          </a:prstGeom>
          <a:ln w="38100">
            <a:solidFill>
              <a:srgbClr val="5C307D"/>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690984" y="6627119"/>
            <a:ext cx="7968269"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3" name="椭圆 16"/>
          <p:cNvSpPr/>
          <p:nvPr/>
        </p:nvSpPr>
        <p:spPr>
          <a:xfrm>
            <a:off x="8371221" y="6346632"/>
            <a:ext cx="288032" cy="288032"/>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华文楷体" panose="02010600040101010101" pitchFamily="2" charset="-122"/>
            </a:endParaRPr>
          </a:p>
        </p:txBody>
      </p:sp>
      <p:sp>
        <p:nvSpPr>
          <p:cNvPr id="37" name="椭圆 17"/>
          <p:cNvSpPr/>
          <p:nvPr/>
        </p:nvSpPr>
        <p:spPr>
          <a:xfrm>
            <a:off x="8692195" y="6029540"/>
            <a:ext cx="288032" cy="28803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华文楷体" panose="02010600040101010101" pitchFamily="2" charset="-122"/>
            </a:endParaRPr>
          </a:p>
        </p:txBody>
      </p:sp>
      <p:sp>
        <p:nvSpPr>
          <p:cNvPr id="38" name="矩形 37"/>
          <p:cNvSpPr/>
          <p:nvPr/>
        </p:nvSpPr>
        <p:spPr>
          <a:xfrm>
            <a:off x="-13648" y="0"/>
            <a:ext cx="9157648" cy="1202643"/>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9" name="图片 38"/>
          <p:cNvPicPr>
            <a:picLocks noChangeAspect="1"/>
          </p:cNvPicPr>
          <p:nvPr/>
        </p:nvPicPr>
        <p:blipFill>
          <a:blip r:embed="rId4" cstate="print">
            <a:clrChange>
              <a:clrFrom>
                <a:srgbClr val="FFFFFF"/>
              </a:clrFrom>
              <a:clrTo>
                <a:srgbClr val="FFFFFF">
                  <a:alpha val="0"/>
                </a:srgbClr>
              </a:clrTo>
            </a:clrChange>
            <a:lum bright="70000" contrast="-70000"/>
            <a:extLst>
              <a:ext uri="{28A0092B-C50C-407E-A947-70E740481C1C}">
                <a14:useLocalDpi xmlns:a14="http://schemas.microsoft.com/office/drawing/2010/main" val="0"/>
              </a:ext>
            </a:extLst>
          </a:blip>
          <a:stretch>
            <a:fillRect/>
          </a:stretch>
        </p:blipFill>
        <p:spPr>
          <a:xfrm>
            <a:off x="0" y="0"/>
            <a:ext cx="2870282" cy="1214651"/>
          </a:xfrm>
          <a:prstGeom prst="rect">
            <a:avLst/>
          </a:prstGeom>
        </p:spPr>
      </p:pic>
      <p:grpSp>
        <p:nvGrpSpPr>
          <p:cNvPr id="40" name="组合 39"/>
          <p:cNvGrpSpPr/>
          <p:nvPr/>
        </p:nvGrpSpPr>
        <p:grpSpPr>
          <a:xfrm>
            <a:off x="0" y="1305569"/>
            <a:ext cx="9144000" cy="56736"/>
            <a:chOff x="30834" y="1305568"/>
            <a:chExt cx="8816454" cy="66133"/>
          </a:xfrm>
        </p:grpSpPr>
        <p:sp>
          <p:nvSpPr>
            <p:cNvPr id="41" name="矩形 40"/>
            <p:cNvSpPr/>
            <p:nvPr/>
          </p:nvSpPr>
          <p:spPr>
            <a:xfrm>
              <a:off x="30834" y="1305568"/>
              <a:ext cx="5800300" cy="6598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p:cNvSpPr/>
            <p:nvPr/>
          </p:nvSpPr>
          <p:spPr>
            <a:xfrm>
              <a:off x="5886861" y="1305712"/>
              <a:ext cx="2960427" cy="6598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8" name="TextBox 6"/>
          <p:cNvSpPr txBox="1"/>
          <p:nvPr/>
        </p:nvSpPr>
        <p:spPr>
          <a:xfrm>
            <a:off x="207560" y="2204650"/>
            <a:ext cx="5264553" cy="3062377"/>
          </a:xfrm>
          <a:prstGeom prst="rect">
            <a:avLst/>
          </a:prstGeom>
          <a:noFill/>
        </p:spPr>
        <p:txBody>
          <a:bodyPr wrap="square" rtlCol="0">
            <a:spAutoFit/>
          </a:bodyPr>
          <a:lstStyle/>
          <a:p>
            <a:pPr>
              <a:spcAft>
                <a:spcPts val="600"/>
              </a:spcAft>
            </a:pPr>
            <a:endParaRPr lang="en-US" altLang="zh-CN" sz="2400" dirty="0">
              <a:solidFill>
                <a:schemeClr val="tx1">
                  <a:lumMod val="75000"/>
                  <a:lumOff val="25000"/>
                </a:schemeClr>
              </a:solidFill>
              <a:ea typeface="华文楷体" panose="02010600040101010101" pitchFamily="2" charset="-122"/>
            </a:endParaRPr>
          </a:p>
          <a:p>
            <a:pPr>
              <a:spcAft>
                <a:spcPts val="600"/>
              </a:spcAft>
            </a:pPr>
            <a:r>
              <a:rPr lang="en-US" altLang="zh-CN" sz="2400" dirty="0" smtClean="0">
                <a:solidFill>
                  <a:schemeClr val="tx1">
                    <a:lumMod val="75000"/>
                    <a:lumOff val="25000"/>
                  </a:schemeClr>
                </a:solidFill>
                <a:ea typeface="华文楷体" panose="02010600040101010101" pitchFamily="2" charset="-122"/>
              </a:rPr>
              <a:t>To utilize the “local information”</a:t>
            </a:r>
          </a:p>
          <a:p>
            <a:pPr marL="342900" indent="-342900">
              <a:spcAft>
                <a:spcPts val="600"/>
              </a:spcAft>
              <a:buFont typeface="Arial" panose="020B0604020202020204" pitchFamily="34" charset="0"/>
              <a:buChar char="•"/>
            </a:pPr>
            <a:r>
              <a:rPr lang="en-US" altLang="zh-CN" sz="2400" dirty="0">
                <a:solidFill>
                  <a:schemeClr val="tx1">
                    <a:lumMod val="75000"/>
                    <a:lumOff val="25000"/>
                  </a:schemeClr>
                </a:solidFill>
                <a:ea typeface="华文楷体" panose="02010600040101010101" pitchFamily="2" charset="-122"/>
              </a:rPr>
              <a:t>estimate the travel time of each sub-trajectory</a:t>
            </a:r>
          </a:p>
          <a:p>
            <a:pPr marL="342900" indent="-342900">
              <a:spcAft>
                <a:spcPts val="600"/>
              </a:spcAft>
              <a:buFont typeface="Arial" panose="020B0604020202020204" pitchFamily="34" charset="0"/>
              <a:buChar char="•"/>
            </a:pPr>
            <a:r>
              <a:rPr lang="en-US" altLang="zh-CN" sz="2400" dirty="0" smtClean="0">
                <a:solidFill>
                  <a:schemeClr val="tx1">
                    <a:lumMod val="75000"/>
                    <a:lumOff val="25000"/>
                  </a:schemeClr>
                </a:solidFill>
                <a:ea typeface="华文楷体" panose="02010600040101010101" pitchFamily="2" charset="-122"/>
              </a:rPr>
              <a:t>extend to a multi-task model</a:t>
            </a:r>
          </a:p>
          <a:p>
            <a:pPr marL="342900" indent="-342900">
              <a:spcAft>
                <a:spcPts val="600"/>
              </a:spcAft>
              <a:buFont typeface="Arial" panose="020B0604020202020204" pitchFamily="34" charset="0"/>
              <a:buChar char="•"/>
            </a:pPr>
            <a:r>
              <a:rPr lang="en-US" altLang="zh-CN" sz="2400" dirty="0" smtClean="0">
                <a:solidFill>
                  <a:schemeClr val="tx1">
                    <a:lumMod val="75000"/>
                    <a:lumOff val="25000"/>
                  </a:schemeClr>
                </a:solidFill>
                <a:ea typeface="华文楷体" panose="02010600040101010101" pitchFamily="2" charset="-122"/>
              </a:rPr>
              <a:t>used as the auxiliary output</a:t>
            </a:r>
          </a:p>
          <a:p>
            <a:pPr>
              <a:spcAft>
                <a:spcPts val="600"/>
              </a:spcAft>
            </a:pPr>
            <a:r>
              <a:rPr lang="en-US" altLang="zh-CN" sz="2400" dirty="0">
                <a:solidFill>
                  <a:schemeClr val="tx1">
                    <a:lumMod val="75000"/>
                    <a:lumOff val="25000"/>
                  </a:schemeClr>
                </a:solidFill>
                <a:ea typeface="华文楷体" panose="02010600040101010101" pitchFamily="2" charset="-122"/>
              </a:rPr>
              <a:t>	</a:t>
            </a:r>
            <a:endParaRPr lang="en-US" altLang="zh-CN" sz="2400" dirty="0" smtClean="0">
              <a:solidFill>
                <a:schemeClr val="tx1">
                  <a:lumMod val="75000"/>
                  <a:lumOff val="25000"/>
                </a:schemeClr>
              </a:solidFill>
              <a:ea typeface="华文楷体" panose="02010600040101010101" pitchFamily="2" charset="-122"/>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53714969"/>
              </p:ext>
            </p:extLst>
          </p:nvPr>
        </p:nvGraphicFramePr>
        <p:xfrm>
          <a:off x="5401078" y="2264951"/>
          <a:ext cx="3363912" cy="1622425"/>
        </p:xfrm>
        <a:graphic>
          <a:graphicData uri="http://schemas.openxmlformats.org/presentationml/2006/ole">
            <mc:AlternateContent xmlns:mc="http://schemas.openxmlformats.org/markup-compatibility/2006">
              <mc:Choice xmlns:v="urn:schemas-microsoft-com:vml" Requires="v">
                <p:oleObj spid="_x0000_s7707" name="Visio" r:id="rId5" imgW="4753913" imgH="2294544" progId="Visio.Drawing.11">
                  <p:embed/>
                </p:oleObj>
              </mc:Choice>
              <mc:Fallback>
                <p:oleObj name="Visio" r:id="rId5" imgW="4753913" imgH="2294544" progId="Visio.Drawing.11">
                  <p:embed/>
                  <p:pic>
                    <p:nvPicPr>
                      <p:cNvPr id="0" name=""/>
                      <p:cNvPicPr/>
                      <p:nvPr/>
                    </p:nvPicPr>
                    <p:blipFill>
                      <a:blip r:embed="rId6"/>
                      <a:stretch>
                        <a:fillRect/>
                      </a:stretch>
                    </p:blipFill>
                    <p:spPr>
                      <a:xfrm>
                        <a:off x="5401078" y="2264951"/>
                        <a:ext cx="3363912" cy="1622425"/>
                      </a:xfrm>
                      <a:prstGeom prst="rect">
                        <a:avLst/>
                      </a:prstGeom>
                    </p:spPr>
                  </p:pic>
                </p:oleObj>
              </mc:Fallback>
            </mc:AlternateContent>
          </a:graphicData>
        </a:graphic>
      </p:graphicFrame>
      <p:pic>
        <p:nvPicPr>
          <p:cNvPr id="24" name="图片 1"/>
          <p:cNvPicPr>
            <a:picLocks noChangeAspect="1" noChangeArrowheads="1"/>
          </p:cNvPicPr>
          <p:nvPr/>
        </p:nvPicPr>
        <p:blipFill rotWithShape="1">
          <a:blip r:embed="rId7">
            <a:extLst>
              <a:ext uri="{28A0092B-C50C-407E-A947-70E740481C1C}">
                <a14:useLocalDpi xmlns:a14="http://schemas.microsoft.com/office/drawing/2010/main" val="0"/>
              </a:ext>
            </a:extLst>
          </a:blip>
          <a:srcRect l="12569" t="8948" r="25282" b="37831"/>
          <a:stretch/>
        </p:blipFill>
        <p:spPr bwMode="auto">
          <a:xfrm>
            <a:off x="5435600" y="4118819"/>
            <a:ext cx="3258355" cy="2413000"/>
          </a:xfrm>
          <a:prstGeom prst="rect">
            <a:avLst/>
          </a:prstGeom>
          <a:noFill/>
          <a:extLst>
            <a:ext uri="{909E8E84-426E-40DD-AFC4-6F175D3DCCD1}">
              <a14:hiddenFill xmlns:a14="http://schemas.microsoft.com/office/drawing/2010/main">
                <a:solidFill>
                  <a:srgbClr val="FFFFFF"/>
                </a:solidFill>
              </a14:hiddenFill>
            </a:ext>
          </a:extLst>
        </p:spPr>
      </p:pic>
      <p:sp>
        <p:nvSpPr>
          <p:cNvPr id="25" name="左大括号 24"/>
          <p:cNvSpPr/>
          <p:nvPr/>
        </p:nvSpPr>
        <p:spPr>
          <a:xfrm rot="17019386">
            <a:off x="7119073" y="4542700"/>
            <a:ext cx="224828" cy="779546"/>
          </a:xfrm>
          <a:prstGeom prst="leftBrace">
            <a:avLst>
              <a:gd name="adj1" fmla="val 8333"/>
              <a:gd name="adj2" fmla="val 49092"/>
            </a:avLst>
          </a:prstGeom>
          <a:noFill/>
          <a:ln w="28575">
            <a:solidFill>
              <a:srgbClr val="C00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solidFill>
                <a:srgbClr val="99BAE6"/>
              </a:solidFill>
            </a:endParaRPr>
          </a:p>
        </p:txBody>
      </p:sp>
      <p:sp>
        <p:nvSpPr>
          <p:cNvPr id="26" name="椭圆 25"/>
          <p:cNvSpPr/>
          <p:nvPr/>
        </p:nvSpPr>
        <p:spPr>
          <a:xfrm>
            <a:off x="8502867" y="4210453"/>
            <a:ext cx="89210" cy="11058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7" name="椭圆 26"/>
          <p:cNvSpPr/>
          <p:nvPr/>
        </p:nvSpPr>
        <p:spPr>
          <a:xfrm>
            <a:off x="8279846" y="4306793"/>
            <a:ext cx="89210" cy="11058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8" name="椭圆 27"/>
          <p:cNvSpPr/>
          <p:nvPr/>
        </p:nvSpPr>
        <p:spPr>
          <a:xfrm>
            <a:off x="8115421" y="4606569"/>
            <a:ext cx="89210" cy="11058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9" name="椭圆 28"/>
          <p:cNvSpPr/>
          <p:nvPr/>
        </p:nvSpPr>
        <p:spPr>
          <a:xfrm>
            <a:off x="7599622" y="4758257"/>
            <a:ext cx="89210" cy="11058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0" name="椭圆 29"/>
          <p:cNvSpPr/>
          <p:nvPr/>
        </p:nvSpPr>
        <p:spPr>
          <a:xfrm>
            <a:off x="6826193" y="4590462"/>
            <a:ext cx="89210" cy="11058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4" name="椭圆 33"/>
          <p:cNvSpPr/>
          <p:nvPr/>
        </p:nvSpPr>
        <p:spPr>
          <a:xfrm>
            <a:off x="5624662" y="4423571"/>
            <a:ext cx="89210" cy="11058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5" name="椭圆 34"/>
          <p:cNvSpPr/>
          <p:nvPr/>
        </p:nvSpPr>
        <p:spPr>
          <a:xfrm>
            <a:off x="5894469" y="4819743"/>
            <a:ext cx="89210" cy="11058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6" name="椭圆 35"/>
          <p:cNvSpPr/>
          <p:nvPr/>
        </p:nvSpPr>
        <p:spPr>
          <a:xfrm>
            <a:off x="5644120" y="5191761"/>
            <a:ext cx="89210" cy="11058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3" name="椭圆 42"/>
          <p:cNvSpPr/>
          <p:nvPr/>
        </p:nvSpPr>
        <p:spPr>
          <a:xfrm>
            <a:off x="5610664" y="5596462"/>
            <a:ext cx="89210" cy="11058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4" name="椭圆 43"/>
          <p:cNvSpPr/>
          <p:nvPr/>
        </p:nvSpPr>
        <p:spPr>
          <a:xfrm>
            <a:off x="5610664" y="6220151"/>
            <a:ext cx="89210" cy="11058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1" name="TextBox 6"/>
          <p:cNvSpPr txBox="1"/>
          <p:nvPr/>
        </p:nvSpPr>
        <p:spPr>
          <a:xfrm>
            <a:off x="6207657" y="5060575"/>
            <a:ext cx="2072189" cy="461665"/>
          </a:xfrm>
          <a:prstGeom prst="rect">
            <a:avLst/>
          </a:prstGeom>
          <a:noFill/>
        </p:spPr>
        <p:txBody>
          <a:bodyPr wrap="square" rtlCol="0">
            <a:spAutoFit/>
          </a:bodyPr>
          <a:lstStyle/>
          <a:p>
            <a:pPr>
              <a:spcAft>
                <a:spcPts val="600"/>
              </a:spcAft>
            </a:pPr>
            <a:r>
              <a:rPr lang="en-US" altLang="zh-CN" sz="2400" dirty="0" smtClean="0">
                <a:solidFill>
                  <a:srgbClr val="C00000"/>
                </a:solidFill>
                <a:ea typeface="华文楷体" panose="02010600040101010101" pitchFamily="2" charset="-122"/>
              </a:rPr>
              <a:t>Sub-trajectory</a:t>
            </a:r>
            <a:r>
              <a:rPr lang="en-US" altLang="zh-CN" sz="2400" dirty="0">
                <a:solidFill>
                  <a:srgbClr val="C00000"/>
                </a:solidFill>
                <a:ea typeface="华文楷体" panose="02010600040101010101" pitchFamily="2" charset="-122"/>
              </a:rPr>
              <a:t>	</a:t>
            </a:r>
            <a:endParaRPr lang="en-US" altLang="zh-CN" sz="2400" dirty="0" smtClean="0">
              <a:solidFill>
                <a:srgbClr val="C00000"/>
              </a:solidFill>
              <a:ea typeface="华文楷体" panose="02010600040101010101" pitchFamily="2" charset="-122"/>
            </a:endParaRPr>
          </a:p>
        </p:txBody>
      </p:sp>
    </p:spTree>
    <p:extLst>
      <p:ext uri="{BB962C8B-B14F-4D97-AF65-F5344CB8AC3E}">
        <p14:creationId xmlns:p14="http://schemas.microsoft.com/office/powerpoint/2010/main" val="117577216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extBox 5"/>
          <p:cNvSpPr txBox="1"/>
          <p:nvPr/>
        </p:nvSpPr>
        <p:spPr>
          <a:xfrm>
            <a:off x="766168" y="1391910"/>
            <a:ext cx="3103335" cy="646331"/>
          </a:xfrm>
          <a:prstGeom prst="rect">
            <a:avLst/>
          </a:prstGeom>
          <a:noFill/>
        </p:spPr>
        <p:txBody>
          <a:bodyPr wrap="square" rtlCol="0">
            <a:spAutoFit/>
          </a:bodyPr>
          <a:lstStyle/>
          <a:p>
            <a:r>
              <a:rPr lang="en-US" altLang="zh-CN" sz="3600" b="1" dirty="0" smtClean="0">
                <a:solidFill>
                  <a:schemeClr val="tx1">
                    <a:lumMod val="75000"/>
                    <a:lumOff val="25000"/>
                  </a:schemeClr>
                </a:solidFill>
                <a:ea typeface="华文楷体" panose="02010600040101010101" pitchFamily="2" charset="-122"/>
              </a:rPr>
              <a:t>Model Training</a:t>
            </a:r>
            <a:endParaRPr lang="zh-CN" altLang="en-US" sz="3600" b="1" dirty="0">
              <a:solidFill>
                <a:schemeClr val="tx1">
                  <a:lumMod val="75000"/>
                  <a:lumOff val="25000"/>
                </a:schemeClr>
              </a:solidFill>
              <a:ea typeface="华文楷体" panose="02010600040101010101" pitchFamily="2" charset="-122"/>
            </a:endParaRPr>
          </a:p>
        </p:txBody>
      </p:sp>
      <p:sp>
        <p:nvSpPr>
          <p:cNvPr id="6" name="矩形 5"/>
          <p:cNvSpPr/>
          <p:nvPr/>
        </p:nvSpPr>
        <p:spPr>
          <a:xfrm rot="10800000">
            <a:off x="478138" y="1571059"/>
            <a:ext cx="288032" cy="288032"/>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华文楷体" panose="02010600040101010101" pitchFamily="2" charset="-122"/>
            </a:endParaRPr>
          </a:p>
        </p:txBody>
      </p:sp>
      <p:grpSp>
        <p:nvGrpSpPr>
          <p:cNvPr id="7" name="组合 6"/>
          <p:cNvGrpSpPr/>
          <p:nvPr/>
        </p:nvGrpSpPr>
        <p:grpSpPr>
          <a:xfrm rot="10800000">
            <a:off x="3926629" y="1599823"/>
            <a:ext cx="638547" cy="288032"/>
            <a:chOff x="1483073" y="1052736"/>
            <a:chExt cx="638547" cy="288032"/>
          </a:xfrm>
        </p:grpSpPr>
        <p:sp>
          <p:nvSpPr>
            <p:cNvPr id="8" name="椭圆 7"/>
            <p:cNvSpPr/>
            <p:nvPr/>
          </p:nvSpPr>
          <p:spPr>
            <a:xfrm>
              <a:off x="1483073" y="1052736"/>
              <a:ext cx="288032" cy="28803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华文楷体" panose="02010600040101010101" pitchFamily="2" charset="-122"/>
              </a:endParaRPr>
            </a:p>
          </p:txBody>
        </p:sp>
        <p:sp>
          <p:nvSpPr>
            <p:cNvPr id="9" name="椭圆 8"/>
            <p:cNvSpPr/>
            <p:nvPr/>
          </p:nvSpPr>
          <p:spPr>
            <a:xfrm>
              <a:off x="1833588" y="1052736"/>
              <a:ext cx="288032" cy="28803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华文楷体" panose="02010600040101010101" pitchFamily="2" charset="-122"/>
              </a:endParaRPr>
            </a:p>
          </p:txBody>
        </p:sp>
      </p:grpSp>
      <p:cxnSp>
        <p:nvCxnSpPr>
          <p:cNvPr id="32" name="直接连接符 31"/>
          <p:cNvCxnSpPr/>
          <p:nvPr/>
        </p:nvCxnSpPr>
        <p:spPr>
          <a:xfrm>
            <a:off x="8849203" y="1514901"/>
            <a:ext cx="0" cy="1522987"/>
          </a:xfrm>
          <a:prstGeom prst="line">
            <a:avLst/>
          </a:prstGeom>
          <a:ln w="38100">
            <a:solidFill>
              <a:srgbClr val="5C307D"/>
            </a:solidFill>
          </a:ln>
        </p:spPr>
        <p:style>
          <a:lnRef idx="1">
            <a:schemeClr val="accent1"/>
          </a:lnRef>
          <a:fillRef idx="0">
            <a:schemeClr val="accent1"/>
          </a:fillRef>
          <a:effectRef idx="0">
            <a:schemeClr val="accent1"/>
          </a:effectRef>
          <a:fontRef idx="minor">
            <a:schemeClr val="tx1"/>
          </a:fontRef>
        </p:style>
      </p:cxnSp>
      <p:sp>
        <p:nvSpPr>
          <p:cNvPr id="36" name="矩形 35"/>
          <p:cNvSpPr/>
          <p:nvPr/>
        </p:nvSpPr>
        <p:spPr>
          <a:xfrm>
            <a:off x="4996606" y="3949709"/>
            <a:ext cx="1281704" cy="707886"/>
          </a:xfrm>
          <a:prstGeom prst="rect">
            <a:avLst/>
          </a:prstGeom>
        </p:spPr>
        <p:txBody>
          <a:bodyPr wrap="square">
            <a:spAutoFit/>
          </a:bodyPr>
          <a:lstStyle/>
          <a:p>
            <a:pPr algn="ctr"/>
            <a:r>
              <a:rPr lang="zh-CN" altLang="en-US" sz="2000" dirty="0">
                <a:solidFill>
                  <a:schemeClr val="bg1"/>
                </a:solidFill>
                <a:ea typeface="华文楷体" panose="02010600040101010101" pitchFamily="2" charset="-122"/>
              </a:rPr>
              <a:t>这里说明图片</a:t>
            </a:r>
            <a:r>
              <a:rPr lang="zh-CN" altLang="en-US" sz="2000" dirty="0" smtClean="0">
                <a:solidFill>
                  <a:schemeClr val="bg1"/>
                </a:solidFill>
                <a:ea typeface="华文楷体" panose="02010600040101010101" pitchFamily="2" charset="-122"/>
              </a:rPr>
              <a:t>内 </a:t>
            </a:r>
            <a:endParaRPr lang="zh-CN" altLang="en-US" sz="2000" dirty="0">
              <a:solidFill>
                <a:schemeClr val="bg1"/>
              </a:solidFill>
            </a:endParaRPr>
          </a:p>
        </p:txBody>
      </p:sp>
      <p:cxnSp>
        <p:nvCxnSpPr>
          <p:cNvPr id="31" name="直接连接符 30"/>
          <p:cNvCxnSpPr/>
          <p:nvPr/>
        </p:nvCxnSpPr>
        <p:spPr>
          <a:xfrm>
            <a:off x="690984" y="6627119"/>
            <a:ext cx="7968269"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3" name="椭圆 16"/>
          <p:cNvSpPr/>
          <p:nvPr/>
        </p:nvSpPr>
        <p:spPr>
          <a:xfrm>
            <a:off x="8371221" y="6346632"/>
            <a:ext cx="288032" cy="288032"/>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华文楷体" panose="02010600040101010101" pitchFamily="2" charset="-122"/>
            </a:endParaRPr>
          </a:p>
        </p:txBody>
      </p:sp>
      <p:sp>
        <p:nvSpPr>
          <p:cNvPr id="37" name="椭圆 17"/>
          <p:cNvSpPr/>
          <p:nvPr/>
        </p:nvSpPr>
        <p:spPr>
          <a:xfrm>
            <a:off x="8692195" y="6029540"/>
            <a:ext cx="288032" cy="28803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华文楷体" panose="02010600040101010101" pitchFamily="2" charset="-122"/>
            </a:endParaRPr>
          </a:p>
        </p:txBody>
      </p:sp>
      <p:sp>
        <p:nvSpPr>
          <p:cNvPr id="38" name="矩形 37"/>
          <p:cNvSpPr/>
          <p:nvPr/>
        </p:nvSpPr>
        <p:spPr>
          <a:xfrm>
            <a:off x="-13648" y="0"/>
            <a:ext cx="9157648" cy="1202643"/>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9" name="图片 38"/>
          <p:cNvPicPr>
            <a:picLocks noChangeAspect="1"/>
          </p:cNvPicPr>
          <p:nvPr/>
        </p:nvPicPr>
        <p:blipFill>
          <a:blip r:embed="rId3" cstate="print">
            <a:clrChange>
              <a:clrFrom>
                <a:srgbClr val="FFFFFF"/>
              </a:clrFrom>
              <a:clrTo>
                <a:srgbClr val="FFFFFF">
                  <a:alpha val="0"/>
                </a:srgbClr>
              </a:clrTo>
            </a:clrChange>
            <a:lum bright="70000" contrast="-70000"/>
            <a:extLst>
              <a:ext uri="{28A0092B-C50C-407E-A947-70E740481C1C}">
                <a14:useLocalDpi xmlns:a14="http://schemas.microsoft.com/office/drawing/2010/main" val="0"/>
              </a:ext>
            </a:extLst>
          </a:blip>
          <a:stretch>
            <a:fillRect/>
          </a:stretch>
        </p:blipFill>
        <p:spPr>
          <a:xfrm>
            <a:off x="0" y="0"/>
            <a:ext cx="2870282" cy="1214651"/>
          </a:xfrm>
          <a:prstGeom prst="rect">
            <a:avLst/>
          </a:prstGeom>
        </p:spPr>
      </p:pic>
      <p:grpSp>
        <p:nvGrpSpPr>
          <p:cNvPr id="40" name="组合 39"/>
          <p:cNvGrpSpPr/>
          <p:nvPr/>
        </p:nvGrpSpPr>
        <p:grpSpPr>
          <a:xfrm>
            <a:off x="0" y="1305569"/>
            <a:ext cx="9144000" cy="56736"/>
            <a:chOff x="30834" y="1305568"/>
            <a:chExt cx="8816454" cy="66133"/>
          </a:xfrm>
        </p:grpSpPr>
        <p:sp>
          <p:nvSpPr>
            <p:cNvPr id="41" name="矩形 40"/>
            <p:cNvSpPr/>
            <p:nvPr/>
          </p:nvSpPr>
          <p:spPr>
            <a:xfrm>
              <a:off x="30834" y="1305568"/>
              <a:ext cx="5800300" cy="6598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p:cNvSpPr/>
            <p:nvPr/>
          </p:nvSpPr>
          <p:spPr>
            <a:xfrm>
              <a:off x="5886861" y="1305712"/>
              <a:ext cx="2960427" cy="6598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8" name="TextBox 6"/>
          <p:cNvSpPr txBox="1"/>
          <p:nvPr/>
        </p:nvSpPr>
        <p:spPr>
          <a:xfrm>
            <a:off x="207560" y="2204650"/>
            <a:ext cx="8484635" cy="1738938"/>
          </a:xfrm>
          <a:prstGeom prst="rect">
            <a:avLst/>
          </a:prstGeom>
          <a:noFill/>
        </p:spPr>
        <p:txBody>
          <a:bodyPr wrap="square" rtlCol="0">
            <a:spAutoFit/>
          </a:bodyPr>
          <a:lstStyle/>
          <a:p>
            <a:pPr marL="342900" indent="-342900">
              <a:spcAft>
                <a:spcPts val="600"/>
              </a:spcAft>
              <a:buFont typeface="Arial" panose="020B0604020202020204" pitchFamily="34" charset="0"/>
              <a:buChar char="•"/>
            </a:pPr>
            <a:r>
              <a:rPr lang="en-US" altLang="zh-CN" sz="2400" dirty="0" smtClean="0">
                <a:solidFill>
                  <a:schemeClr val="tx1">
                    <a:lumMod val="75000"/>
                    <a:lumOff val="25000"/>
                  </a:schemeClr>
                </a:solidFill>
                <a:ea typeface="华文楷体" panose="02010600040101010101" pitchFamily="2" charset="-122"/>
              </a:rPr>
              <a:t>Evaluate: mean absolute percentage error (MAPE)</a:t>
            </a:r>
          </a:p>
          <a:p>
            <a:pPr marL="800100" lvl="1" indent="-342900">
              <a:spcAft>
                <a:spcPts val="600"/>
              </a:spcAft>
              <a:buFont typeface="Arial" panose="020B0604020202020204" pitchFamily="34" charset="0"/>
              <a:buChar char="•"/>
            </a:pPr>
            <a:r>
              <a:rPr lang="en-US" altLang="zh-CN" sz="2400" dirty="0" smtClean="0">
                <a:solidFill>
                  <a:schemeClr val="tx1">
                    <a:lumMod val="75000"/>
                    <a:lumOff val="25000"/>
                  </a:schemeClr>
                </a:solidFill>
                <a:ea typeface="华文楷体" panose="02010600040101010101" pitchFamily="2" charset="-122"/>
              </a:rPr>
              <a:t>Estimation Component</a:t>
            </a:r>
          </a:p>
          <a:p>
            <a:pPr lvl="1">
              <a:spcAft>
                <a:spcPts val="600"/>
              </a:spcAft>
            </a:pPr>
            <a:endParaRPr lang="en-US" altLang="zh-CN" sz="2400" dirty="0" smtClean="0">
              <a:solidFill>
                <a:schemeClr val="tx1">
                  <a:lumMod val="75000"/>
                  <a:lumOff val="25000"/>
                </a:schemeClr>
              </a:solidFill>
              <a:ea typeface="华文楷体" panose="02010600040101010101" pitchFamily="2" charset="-122"/>
            </a:endParaRPr>
          </a:p>
          <a:p>
            <a:pPr lvl="1">
              <a:spcAft>
                <a:spcPts val="600"/>
              </a:spcAft>
            </a:pPr>
            <a:endParaRPr lang="en-US" altLang="zh-CN" sz="2000" dirty="0" smtClean="0">
              <a:solidFill>
                <a:schemeClr val="tx1">
                  <a:lumMod val="75000"/>
                  <a:lumOff val="25000"/>
                </a:schemeClr>
              </a:solidFill>
              <a:ea typeface="华文楷体" panose="02010600040101010101" pitchFamily="2" charset="-122"/>
            </a:endParaRPr>
          </a:p>
        </p:txBody>
      </p:sp>
      <p:pic>
        <p:nvPicPr>
          <p:cNvPr id="2" name="图片 1"/>
          <p:cNvPicPr>
            <a:picLocks noChangeAspect="1"/>
          </p:cNvPicPr>
          <p:nvPr/>
        </p:nvPicPr>
        <p:blipFill rotWithShape="1">
          <a:blip r:embed="rId4">
            <a:extLst>
              <a:ext uri="{28A0092B-C50C-407E-A947-70E740481C1C}">
                <a14:useLocalDpi xmlns:a14="http://schemas.microsoft.com/office/drawing/2010/main" val="0"/>
              </a:ext>
            </a:extLst>
          </a:blip>
          <a:srcRect b="74517"/>
          <a:stretch/>
        </p:blipFill>
        <p:spPr>
          <a:xfrm>
            <a:off x="1593376" y="3080302"/>
            <a:ext cx="4429312" cy="519143"/>
          </a:xfrm>
          <a:prstGeom prst="rect">
            <a:avLst/>
          </a:prstGeom>
        </p:spPr>
      </p:pic>
      <p:pic>
        <p:nvPicPr>
          <p:cNvPr id="21" name="图片 20"/>
          <p:cNvPicPr>
            <a:picLocks noChangeAspect="1"/>
          </p:cNvPicPr>
          <p:nvPr/>
        </p:nvPicPr>
        <p:blipFill rotWithShape="1">
          <a:blip r:embed="rId4">
            <a:extLst>
              <a:ext uri="{28A0092B-C50C-407E-A947-70E740481C1C}">
                <a14:useLocalDpi xmlns:a14="http://schemas.microsoft.com/office/drawing/2010/main" val="0"/>
              </a:ext>
            </a:extLst>
          </a:blip>
          <a:srcRect t="59167"/>
          <a:stretch/>
        </p:blipFill>
        <p:spPr>
          <a:xfrm>
            <a:off x="1848999" y="4079869"/>
            <a:ext cx="4429311" cy="831841"/>
          </a:xfrm>
          <a:prstGeom prst="rect">
            <a:avLst/>
          </a:prstGeom>
        </p:spPr>
      </p:pic>
      <p:sp>
        <p:nvSpPr>
          <p:cNvPr id="10" name="矩形 9"/>
          <p:cNvSpPr/>
          <p:nvPr/>
        </p:nvSpPr>
        <p:spPr>
          <a:xfrm>
            <a:off x="207560" y="3691612"/>
            <a:ext cx="7679140" cy="1800493"/>
          </a:xfrm>
          <a:prstGeom prst="rect">
            <a:avLst/>
          </a:prstGeom>
        </p:spPr>
        <p:txBody>
          <a:bodyPr wrap="square">
            <a:spAutoFit/>
          </a:bodyPr>
          <a:lstStyle/>
          <a:p>
            <a:pPr marL="800100" lvl="1" indent="-342900">
              <a:spcAft>
                <a:spcPts val="600"/>
              </a:spcAft>
              <a:buFont typeface="Arial" panose="020B0604020202020204" pitchFamily="34" charset="0"/>
              <a:buChar char="•"/>
            </a:pPr>
            <a:r>
              <a:rPr lang="en-US" altLang="zh-CN" sz="2400" dirty="0" smtClean="0">
                <a:solidFill>
                  <a:schemeClr val="tx1">
                    <a:lumMod val="75000"/>
                    <a:lumOff val="25000"/>
                  </a:schemeClr>
                </a:solidFill>
                <a:ea typeface="华文楷体" panose="02010600040101010101" pitchFamily="2" charset="-122"/>
              </a:rPr>
              <a:t>Auxiliary </a:t>
            </a:r>
            <a:r>
              <a:rPr lang="en-US" altLang="zh-CN" sz="2400" dirty="0">
                <a:solidFill>
                  <a:schemeClr val="tx1">
                    <a:lumMod val="75000"/>
                    <a:lumOff val="25000"/>
                  </a:schemeClr>
                </a:solidFill>
                <a:ea typeface="华文楷体" panose="02010600040101010101" pitchFamily="2" charset="-122"/>
              </a:rPr>
              <a:t>Component</a:t>
            </a:r>
          </a:p>
          <a:p>
            <a:pPr marL="800100" lvl="1" indent="-342900">
              <a:spcAft>
                <a:spcPts val="600"/>
              </a:spcAft>
              <a:buFont typeface="Arial" panose="020B0604020202020204" pitchFamily="34" charset="0"/>
              <a:buChar char="•"/>
            </a:pPr>
            <a:endParaRPr lang="en-US" altLang="zh-CN" sz="2400" dirty="0">
              <a:solidFill>
                <a:schemeClr val="tx1">
                  <a:lumMod val="75000"/>
                  <a:lumOff val="25000"/>
                </a:schemeClr>
              </a:solidFill>
              <a:ea typeface="华文楷体" panose="02010600040101010101" pitchFamily="2" charset="-122"/>
            </a:endParaRPr>
          </a:p>
          <a:p>
            <a:pPr lvl="1">
              <a:spcAft>
                <a:spcPts val="600"/>
              </a:spcAft>
            </a:pPr>
            <a:endParaRPr lang="en-US" altLang="zh-CN" sz="2400" dirty="0">
              <a:solidFill>
                <a:schemeClr val="tx1">
                  <a:lumMod val="75000"/>
                  <a:lumOff val="25000"/>
                </a:schemeClr>
              </a:solidFill>
              <a:ea typeface="华文楷体" panose="02010600040101010101" pitchFamily="2" charset="-122"/>
            </a:endParaRPr>
          </a:p>
          <a:p>
            <a:pPr marL="800100" lvl="1" indent="-342900">
              <a:spcAft>
                <a:spcPts val="600"/>
              </a:spcAft>
              <a:buFont typeface="Arial" panose="020B0604020202020204" pitchFamily="34" charset="0"/>
              <a:buChar char="•"/>
            </a:pPr>
            <a:r>
              <a:rPr lang="en-US" altLang="zh-CN" sz="2400" dirty="0" smtClean="0">
                <a:solidFill>
                  <a:schemeClr val="tx1">
                    <a:lumMod val="75000"/>
                    <a:lumOff val="25000"/>
                  </a:schemeClr>
                </a:solidFill>
                <a:ea typeface="华文楷体" panose="02010600040101010101" pitchFamily="2" charset="-122"/>
              </a:rPr>
              <a:t>Final loss:</a:t>
            </a:r>
            <a:endParaRPr lang="en-US" altLang="zh-CN" sz="2400" dirty="0">
              <a:solidFill>
                <a:schemeClr val="tx1">
                  <a:lumMod val="75000"/>
                  <a:lumOff val="25000"/>
                </a:schemeClr>
              </a:solidFill>
              <a:ea typeface="华文楷体" panose="02010600040101010101" pitchFamily="2" charset="-122"/>
            </a:endParaRPr>
          </a:p>
        </p:txBody>
      </p:sp>
      <p:pic>
        <p:nvPicPr>
          <p:cNvPr id="12" name="图片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43658" y="5586059"/>
            <a:ext cx="3286532" cy="373066"/>
          </a:xfrm>
          <a:prstGeom prst="rect">
            <a:avLst/>
          </a:prstGeom>
        </p:spPr>
      </p:pic>
    </p:spTree>
    <p:extLst>
      <p:ext uri="{BB962C8B-B14F-4D97-AF65-F5344CB8AC3E}">
        <p14:creationId xmlns:p14="http://schemas.microsoft.com/office/powerpoint/2010/main" val="324432875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extBox 5"/>
          <p:cNvSpPr txBox="1"/>
          <p:nvPr/>
        </p:nvSpPr>
        <p:spPr>
          <a:xfrm>
            <a:off x="766169" y="1391910"/>
            <a:ext cx="2514913" cy="646331"/>
          </a:xfrm>
          <a:prstGeom prst="rect">
            <a:avLst/>
          </a:prstGeom>
          <a:noFill/>
        </p:spPr>
        <p:txBody>
          <a:bodyPr wrap="square" rtlCol="0">
            <a:spAutoFit/>
          </a:bodyPr>
          <a:lstStyle/>
          <a:p>
            <a:r>
              <a:rPr lang="en-US" altLang="zh-CN" sz="3600" b="1" dirty="0" smtClean="0">
                <a:solidFill>
                  <a:schemeClr val="tx1">
                    <a:lumMod val="75000"/>
                    <a:lumOff val="25000"/>
                  </a:schemeClr>
                </a:solidFill>
                <a:ea typeface="华文楷体" panose="02010600040101010101" pitchFamily="2" charset="-122"/>
              </a:rPr>
              <a:t>Experiment</a:t>
            </a:r>
            <a:endParaRPr lang="zh-CN" altLang="en-US" sz="3600" b="1" dirty="0">
              <a:solidFill>
                <a:schemeClr val="tx1">
                  <a:lumMod val="75000"/>
                  <a:lumOff val="25000"/>
                </a:schemeClr>
              </a:solidFill>
              <a:ea typeface="华文楷体" panose="02010600040101010101" pitchFamily="2" charset="-122"/>
            </a:endParaRPr>
          </a:p>
        </p:txBody>
      </p:sp>
      <p:sp>
        <p:nvSpPr>
          <p:cNvPr id="6" name="矩形 5"/>
          <p:cNvSpPr/>
          <p:nvPr/>
        </p:nvSpPr>
        <p:spPr>
          <a:xfrm rot="10800000">
            <a:off x="478138" y="1571059"/>
            <a:ext cx="288032" cy="288032"/>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华文楷体" panose="02010600040101010101" pitchFamily="2" charset="-122"/>
            </a:endParaRPr>
          </a:p>
        </p:txBody>
      </p:sp>
      <p:grpSp>
        <p:nvGrpSpPr>
          <p:cNvPr id="7" name="组合 6"/>
          <p:cNvGrpSpPr/>
          <p:nvPr/>
        </p:nvGrpSpPr>
        <p:grpSpPr>
          <a:xfrm rot="10800000">
            <a:off x="3230957" y="1632359"/>
            <a:ext cx="638547" cy="288032"/>
            <a:chOff x="1483073" y="1052736"/>
            <a:chExt cx="638547" cy="288032"/>
          </a:xfrm>
        </p:grpSpPr>
        <p:sp>
          <p:nvSpPr>
            <p:cNvPr id="8" name="椭圆 7"/>
            <p:cNvSpPr/>
            <p:nvPr/>
          </p:nvSpPr>
          <p:spPr>
            <a:xfrm>
              <a:off x="1483073" y="1052736"/>
              <a:ext cx="288032" cy="28803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华文楷体" panose="02010600040101010101" pitchFamily="2" charset="-122"/>
              </a:endParaRPr>
            </a:p>
          </p:txBody>
        </p:sp>
        <p:sp>
          <p:nvSpPr>
            <p:cNvPr id="9" name="椭圆 8"/>
            <p:cNvSpPr/>
            <p:nvPr/>
          </p:nvSpPr>
          <p:spPr>
            <a:xfrm>
              <a:off x="1833588" y="1052736"/>
              <a:ext cx="288032" cy="28803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华文楷体" panose="02010600040101010101" pitchFamily="2" charset="-122"/>
              </a:endParaRPr>
            </a:p>
          </p:txBody>
        </p:sp>
      </p:grpSp>
      <p:cxnSp>
        <p:nvCxnSpPr>
          <p:cNvPr id="32" name="直接连接符 31"/>
          <p:cNvCxnSpPr/>
          <p:nvPr/>
        </p:nvCxnSpPr>
        <p:spPr>
          <a:xfrm>
            <a:off x="8849203" y="1514901"/>
            <a:ext cx="0" cy="1522987"/>
          </a:xfrm>
          <a:prstGeom prst="line">
            <a:avLst/>
          </a:prstGeom>
          <a:ln w="38100">
            <a:solidFill>
              <a:srgbClr val="5C307D"/>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690984" y="6627119"/>
            <a:ext cx="7968269"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3" name="椭圆 16"/>
          <p:cNvSpPr/>
          <p:nvPr/>
        </p:nvSpPr>
        <p:spPr>
          <a:xfrm>
            <a:off x="8371221" y="6346632"/>
            <a:ext cx="288032" cy="288032"/>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华文楷体" panose="02010600040101010101" pitchFamily="2" charset="-122"/>
            </a:endParaRPr>
          </a:p>
        </p:txBody>
      </p:sp>
      <p:sp>
        <p:nvSpPr>
          <p:cNvPr id="37" name="椭圆 17"/>
          <p:cNvSpPr/>
          <p:nvPr/>
        </p:nvSpPr>
        <p:spPr>
          <a:xfrm>
            <a:off x="8692195" y="6029540"/>
            <a:ext cx="288032" cy="28803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华文楷体" panose="02010600040101010101" pitchFamily="2" charset="-122"/>
            </a:endParaRPr>
          </a:p>
        </p:txBody>
      </p:sp>
      <p:sp>
        <p:nvSpPr>
          <p:cNvPr id="38" name="矩形 37"/>
          <p:cNvSpPr/>
          <p:nvPr/>
        </p:nvSpPr>
        <p:spPr>
          <a:xfrm>
            <a:off x="-13648" y="0"/>
            <a:ext cx="9157648" cy="1202643"/>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9" name="图片 38"/>
          <p:cNvPicPr>
            <a:picLocks noChangeAspect="1"/>
          </p:cNvPicPr>
          <p:nvPr/>
        </p:nvPicPr>
        <p:blipFill>
          <a:blip r:embed="rId3" cstate="print">
            <a:clrChange>
              <a:clrFrom>
                <a:srgbClr val="FFFFFF"/>
              </a:clrFrom>
              <a:clrTo>
                <a:srgbClr val="FFFFFF">
                  <a:alpha val="0"/>
                </a:srgbClr>
              </a:clrTo>
            </a:clrChange>
            <a:lum bright="70000" contrast="-70000"/>
            <a:extLst>
              <a:ext uri="{28A0092B-C50C-407E-A947-70E740481C1C}">
                <a14:useLocalDpi xmlns:a14="http://schemas.microsoft.com/office/drawing/2010/main" val="0"/>
              </a:ext>
            </a:extLst>
          </a:blip>
          <a:stretch>
            <a:fillRect/>
          </a:stretch>
        </p:blipFill>
        <p:spPr>
          <a:xfrm>
            <a:off x="0" y="0"/>
            <a:ext cx="2870282" cy="1214651"/>
          </a:xfrm>
          <a:prstGeom prst="rect">
            <a:avLst/>
          </a:prstGeom>
        </p:spPr>
      </p:pic>
      <p:grpSp>
        <p:nvGrpSpPr>
          <p:cNvPr id="40" name="组合 39"/>
          <p:cNvGrpSpPr/>
          <p:nvPr/>
        </p:nvGrpSpPr>
        <p:grpSpPr>
          <a:xfrm>
            <a:off x="0" y="1305569"/>
            <a:ext cx="9144000" cy="56736"/>
            <a:chOff x="30834" y="1305568"/>
            <a:chExt cx="8816454" cy="66133"/>
          </a:xfrm>
        </p:grpSpPr>
        <p:sp>
          <p:nvSpPr>
            <p:cNvPr id="41" name="矩形 40"/>
            <p:cNvSpPr/>
            <p:nvPr/>
          </p:nvSpPr>
          <p:spPr>
            <a:xfrm>
              <a:off x="30834" y="1305568"/>
              <a:ext cx="5800300" cy="6598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p:cNvSpPr/>
            <p:nvPr/>
          </p:nvSpPr>
          <p:spPr>
            <a:xfrm>
              <a:off x="5886861" y="1305712"/>
              <a:ext cx="2960427" cy="6598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8" name="TextBox 6"/>
          <p:cNvSpPr txBox="1"/>
          <p:nvPr/>
        </p:nvSpPr>
        <p:spPr>
          <a:xfrm>
            <a:off x="207560" y="2204650"/>
            <a:ext cx="8451693" cy="2169825"/>
          </a:xfrm>
          <a:prstGeom prst="rect">
            <a:avLst/>
          </a:prstGeom>
          <a:noFill/>
        </p:spPr>
        <p:txBody>
          <a:bodyPr wrap="square" rtlCol="0">
            <a:spAutoFit/>
          </a:bodyPr>
          <a:lstStyle/>
          <a:p>
            <a:pPr>
              <a:spcAft>
                <a:spcPts val="600"/>
              </a:spcAft>
            </a:pPr>
            <a:r>
              <a:rPr lang="en-US" altLang="zh-CN" sz="2400" dirty="0">
                <a:solidFill>
                  <a:schemeClr val="tx1">
                    <a:lumMod val="75000"/>
                    <a:lumOff val="25000"/>
                  </a:schemeClr>
                </a:solidFill>
                <a:ea typeface="华文楷体" panose="02010600040101010101" pitchFamily="2" charset="-122"/>
              </a:rPr>
              <a:t>Data Description</a:t>
            </a:r>
          </a:p>
          <a:p>
            <a:pPr marL="342900" indent="-342900">
              <a:spcAft>
                <a:spcPts val="600"/>
              </a:spcAft>
              <a:buFont typeface="Arial" panose="020B0604020202020204" pitchFamily="34" charset="0"/>
              <a:buChar char="•"/>
            </a:pPr>
            <a:r>
              <a:rPr lang="en-US" altLang="zh-CN" sz="2400" dirty="0" smtClean="0">
                <a:solidFill>
                  <a:srgbClr val="FF0000"/>
                </a:solidFill>
                <a:ea typeface="华文楷体" panose="02010600040101010101" pitchFamily="2" charset="-122"/>
              </a:rPr>
              <a:t>1.4 </a:t>
            </a:r>
            <a:r>
              <a:rPr lang="en-US" altLang="zh-CN" sz="2400" dirty="0">
                <a:solidFill>
                  <a:srgbClr val="FF0000"/>
                </a:solidFill>
                <a:ea typeface="华文楷体" panose="02010600040101010101" pitchFamily="2" charset="-122"/>
              </a:rPr>
              <a:t>billion </a:t>
            </a:r>
            <a:r>
              <a:rPr lang="en-US" altLang="zh-CN" sz="2400" dirty="0">
                <a:solidFill>
                  <a:schemeClr val="tx1">
                    <a:lumMod val="75000"/>
                    <a:lumOff val="25000"/>
                  </a:schemeClr>
                </a:solidFill>
                <a:ea typeface="华文楷体" panose="02010600040101010101" pitchFamily="2" charset="-122"/>
              </a:rPr>
              <a:t>GPS records of </a:t>
            </a:r>
            <a:r>
              <a:rPr lang="en-US" altLang="zh-CN" sz="2400" dirty="0" smtClean="0">
                <a:solidFill>
                  <a:schemeClr val="tx1">
                    <a:lumMod val="75000"/>
                    <a:lumOff val="25000"/>
                  </a:schemeClr>
                </a:solidFill>
                <a:ea typeface="华文楷体" panose="02010600040101010101" pitchFamily="2" charset="-122"/>
              </a:rPr>
              <a:t>14</a:t>
            </a:r>
            <a:r>
              <a:rPr lang="en-US" altLang="zh-CN" sz="2400" dirty="0">
                <a:solidFill>
                  <a:schemeClr val="tx1">
                    <a:lumMod val="75000"/>
                    <a:lumOff val="25000"/>
                  </a:schemeClr>
                </a:solidFill>
                <a:ea typeface="华文楷体" panose="02010600040101010101" pitchFamily="2" charset="-122"/>
              </a:rPr>
              <a:t>,</a:t>
            </a:r>
            <a:r>
              <a:rPr lang="en-US" altLang="zh-CN" sz="2400" dirty="0" smtClean="0">
                <a:solidFill>
                  <a:schemeClr val="tx1">
                    <a:lumMod val="75000"/>
                    <a:lumOff val="25000"/>
                  </a:schemeClr>
                </a:solidFill>
                <a:ea typeface="华文楷体" panose="02010600040101010101" pitchFamily="2" charset="-122"/>
              </a:rPr>
              <a:t>864 </a:t>
            </a:r>
            <a:r>
              <a:rPr lang="en-US" altLang="zh-CN" sz="2400" dirty="0">
                <a:solidFill>
                  <a:schemeClr val="tx1">
                    <a:lumMod val="75000"/>
                    <a:lumOff val="25000"/>
                  </a:schemeClr>
                </a:solidFill>
                <a:ea typeface="华文楷体" panose="02010600040101010101" pitchFamily="2" charset="-122"/>
              </a:rPr>
              <a:t>taxis in </a:t>
            </a:r>
            <a:r>
              <a:rPr lang="en-US" altLang="zh-CN" sz="2400" dirty="0" smtClean="0">
                <a:solidFill>
                  <a:schemeClr val="tx1">
                    <a:lumMod val="75000"/>
                    <a:lumOff val="25000"/>
                  </a:schemeClr>
                </a:solidFill>
                <a:ea typeface="华文楷体" panose="02010600040101010101" pitchFamily="2" charset="-122"/>
              </a:rPr>
              <a:t>Oct. 2014 in Chengdu.</a:t>
            </a:r>
          </a:p>
          <a:p>
            <a:pPr marL="342900" indent="-342900">
              <a:spcAft>
                <a:spcPts val="600"/>
              </a:spcAft>
              <a:buFont typeface="Arial" panose="020B0604020202020204" pitchFamily="34" charset="0"/>
              <a:buChar char="•"/>
            </a:pPr>
            <a:r>
              <a:rPr lang="en-US" altLang="zh-CN" sz="2400" dirty="0" smtClean="0">
                <a:solidFill>
                  <a:schemeClr val="tx1">
                    <a:lumMod val="75000"/>
                    <a:lumOff val="25000"/>
                  </a:schemeClr>
                </a:solidFill>
                <a:ea typeface="华文楷体" panose="02010600040101010101" pitchFamily="2" charset="-122"/>
              </a:rPr>
              <a:t>Total number </a:t>
            </a:r>
            <a:r>
              <a:rPr lang="en-US" altLang="zh-CN" sz="2400" dirty="0">
                <a:solidFill>
                  <a:schemeClr val="tx1">
                    <a:lumMod val="75000"/>
                    <a:lumOff val="25000"/>
                  </a:schemeClr>
                </a:solidFill>
                <a:ea typeface="华文楷体" panose="02010600040101010101" pitchFamily="2" charset="-122"/>
              </a:rPr>
              <a:t>of </a:t>
            </a:r>
            <a:r>
              <a:rPr lang="en-US" altLang="zh-CN" sz="2400" dirty="0" smtClean="0">
                <a:solidFill>
                  <a:schemeClr val="tx1">
                    <a:lumMod val="75000"/>
                    <a:lumOff val="25000"/>
                  </a:schemeClr>
                </a:solidFill>
                <a:ea typeface="华文楷体" panose="02010600040101010101" pitchFamily="2" charset="-122"/>
              </a:rPr>
              <a:t>trajectories: 9,653,822. (</a:t>
            </a:r>
            <a:r>
              <a:rPr lang="en-US" altLang="zh-CN" sz="2400" dirty="0" smtClean="0">
                <a:solidFill>
                  <a:srgbClr val="FF0000"/>
                </a:solidFill>
                <a:ea typeface="华文楷体" panose="02010600040101010101" pitchFamily="2" charset="-122"/>
              </a:rPr>
              <a:t>60GB</a:t>
            </a:r>
            <a:r>
              <a:rPr lang="en-US" altLang="zh-CN" sz="2400" dirty="0" smtClean="0">
                <a:solidFill>
                  <a:schemeClr val="tx1">
                    <a:lumMod val="75000"/>
                    <a:lumOff val="25000"/>
                  </a:schemeClr>
                </a:solidFill>
                <a:ea typeface="华文楷体" panose="02010600040101010101" pitchFamily="2" charset="-122"/>
              </a:rPr>
              <a:t>)</a:t>
            </a:r>
          </a:p>
          <a:p>
            <a:pPr marL="342900" indent="-342900">
              <a:spcAft>
                <a:spcPts val="600"/>
              </a:spcAft>
              <a:buFont typeface="Arial" panose="020B0604020202020204" pitchFamily="34" charset="0"/>
              <a:buChar char="•"/>
            </a:pPr>
            <a:r>
              <a:rPr lang="en-US" altLang="zh-CN" sz="2400" dirty="0" smtClean="0">
                <a:solidFill>
                  <a:schemeClr val="tx1">
                    <a:lumMod val="75000"/>
                    <a:lumOff val="25000"/>
                  </a:schemeClr>
                </a:solidFill>
                <a:ea typeface="华文楷体" panose="02010600040101010101" pitchFamily="2" charset="-122"/>
              </a:rPr>
              <a:t>Use </a:t>
            </a:r>
            <a:r>
              <a:rPr lang="en-US" altLang="zh-CN" sz="2400" dirty="0">
                <a:solidFill>
                  <a:schemeClr val="tx1">
                    <a:lumMod val="75000"/>
                    <a:lumOff val="25000"/>
                  </a:schemeClr>
                </a:solidFill>
                <a:ea typeface="华文楷体" panose="02010600040101010101" pitchFamily="2" charset="-122"/>
              </a:rPr>
              <a:t>the last 7 days (from 24th to 30th) as the test set and </a:t>
            </a:r>
            <a:r>
              <a:rPr lang="en-US" altLang="zh-CN" sz="2400" dirty="0" smtClean="0">
                <a:solidFill>
                  <a:schemeClr val="tx1">
                    <a:lumMod val="75000"/>
                    <a:lumOff val="25000"/>
                  </a:schemeClr>
                </a:solidFill>
                <a:ea typeface="华文楷体" panose="02010600040101010101" pitchFamily="2" charset="-122"/>
              </a:rPr>
              <a:t>the remaining </a:t>
            </a:r>
            <a:r>
              <a:rPr lang="en-US" altLang="zh-CN" sz="2400" dirty="0">
                <a:solidFill>
                  <a:schemeClr val="tx1">
                    <a:lumMod val="75000"/>
                    <a:lumOff val="25000"/>
                  </a:schemeClr>
                </a:solidFill>
                <a:ea typeface="华文楷体" panose="02010600040101010101" pitchFamily="2" charset="-122"/>
              </a:rPr>
              <a:t>ones as the training set</a:t>
            </a:r>
            <a:r>
              <a:rPr lang="en-US" altLang="zh-CN" sz="2400" dirty="0" smtClean="0">
                <a:solidFill>
                  <a:schemeClr val="tx1">
                    <a:lumMod val="75000"/>
                    <a:lumOff val="25000"/>
                  </a:schemeClr>
                </a:solidFill>
                <a:ea typeface="华文楷体" panose="02010600040101010101" pitchFamily="2" charset="-122"/>
              </a:rPr>
              <a:t>.</a:t>
            </a:r>
          </a:p>
        </p:txBody>
      </p:sp>
      <p:pic>
        <p:nvPicPr>
          <p:cNvPr id="19" name="Picture 4" descr="https://timgsa.baidu.com/timg?image&amp;quality=80&amp;size=b10000_10000&amp;sec=1488463822&amp;di=36697bc26307e270c627e0d426903bb3&amp;src=http://img0.pconline.com.cn/pconline/1311/06/3766696_1340323629_large_thumb.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18138"/>
          <a:stretch/>
        </p:blipFill>
        <p:spPr bwMode="auto">
          <a:xfrm>
            <a:off x="690984" y="4995220"/>
            <a:ext cx="1425978" cy="1090448"/>
          </a:xfrm>
          <a:prstGeom prst="rect">
            <a:avLst/>
          </a:prstGeom>
          <a:noFill/>
          <a:extLst>
            <a:ext uri="{909E8E84-426E-40DD-AFC4-6F175D3DCCD1}">
              <a14:hiddenFill xmlns:a14="http://schemas.microsoft.com/office/drawing/2010/main">
                <a:solidFill>
                  <a:srgbClr val="FFFFFF"/>
                </a:solidFill>
              </a14:hiddenFill>
            </a:ext>
          </a:extLst>
        </p:spPr>
      </p:pic>
      <p:pic>
        <p:nvPicPr>
          <p:cNvPr id="20" name="图片 1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33026" y="4891017"/>
            <a:ext cx="1595860" cy="1063906"/>
          </a:xfrm>
          <a:prstGeom prst="rect">
            <a:avLst/>
          </a:prstGeom>
        </p:spPr>
      </p:pic>
      <p:pic>
        <p:nvPicPr>
          <p:cNvPr id="2" name="图片 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264291" y="5027118"/>
            <a:ext cx="1368710" cy="1115975"/>
          </a:xfrm>
          <a:prstGeom prst="rect">
            <a:avLst/>
          </a:prstGeom>
        </p:spPr>
      </p:pic>
      <p:pic>
        <p:nvPicPr>
          <p:cNvPr id="19458" name="Picture 2" descr="https://timgsa.baidu.com/timg?image&amp;quality=80&amp;size=b9999_10000&amp;sec=1488532072250&amp;di=4b0364e8a9f846f96a2749be6a21eeaf&amp;imgtype=0&amp;src=http%3A%2F%2Fimg2.ali213.net%2Fpicfile%2FNews%2F2016%2F04%2F18%2F584_2016041812137799.jpg"/>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10983" r="19111"/>
          <a:stretch/>
        </p:blipFill>
        <p:spPr bwMode="auto">
          <a:xfrm>
            <a:off x="6206636" y="4878747"/>
            <a:ext cx="1573694" cy="12643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542361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extBox 5"/>
          <p:cNvSpPr txBox="1"/>
          <p:nvPr/>
        </p:nvSpPr>
        <p:spPr>
          <a:xfrm>
            <a:off x="766169" y="1391910"/>
            <a:ext cx="7358655" cy="646331"/>
          </a:xfrm>
          <a:prstGeom prst="rect">
            <a:avLst/>
          </a:prstGeom>
          <a:noFill/>
        </p:spPr>
        <p:txBody>
          <a:bodyPr wrap="square" rtlCol="0">
            <a:spAutoFit/>
          </a:bodyPr>
          <a:lstStyle/>
          <a:p>
            <a:r>
              <a:rPr lang="en-US" altLang="zh-CN" sz="3600" b="1" dirty="0" smtClean="0">
                <a:solidFill>
                  <a:schemeClr val="tx1">
                    <a:lumMod val="75000"/>
                    <a:lumOff val="25000"/>
                  </a:schemeClr>
                </a:solidFill>
                <a:ea typeface="华文楷体" panose="02010600040101010101" pitchFamily="2" charset="-122"/>
              </a:rPr>
              <a:t>Experiment</a:t>
            </a:r>
            <a:endParaRPr lang="zh-CN" altLang="en-US" sz="3600" b="1" dirty="0">
              <a:solidFill>
                <a:schemeClr val="tx1">
                  <a:lumMod val="75000"/>
                  <a:lumOff val="25000"/>
                </a:schemeClr>
              </a:solidFill>
              <a:ea typeface="华文楷体" panose="02010600040101010101" pitchFamily="2" charset="-122"/>
            </a:endParaRPr>
          </a:p>
        </p:txBody>
      </p:sp>
      <p:sp>
        <p:nvSpPr>
          <p:cNvPr id="6" name="矩形 5"/>
          <p:cNvSpPr/>
          <p:nvPr/>
        </p:nvSpPr>
        <p:spPr>
          <a:xfrm rot="10800000">
            <a:off x="478138" y="1571059"/>
            <a:ext cx="288032" cy="288032"/>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华文楷体" panose="02010600040101010101" pitchFamily="2" charset="-122"/>
            </a:endParaRPr>
          </a:p>
        </p:txBody>
      </p:sp>
      <p:grpSp>
        <p:nvGrpSpPr>
          <p:cNvPr id="7" name="组合 6"/>
          <p:cNvGrpSpPr/>
          <p:nvPr/>
        </p:nvGrpSpPr>
        <p:grpSpPr>
          <a:xfrm rot="10800000">
            <a:off x="3380593" y="1592826"/>
            <a:ext cx="638547" cy="288032"/>
            <a:chOff x="1483073" y="1052736"/>
            <a:chExt cx="638547" cy="288032"/>
          </a:xfrm>
        </p:grpSpPr>
        <p:sp>
          <p:nvSpPr>
            <p:cNvPr id="8" name="椭圆 7"/>
            <p:cNvSpPr/>
            <p:nvPr/>
          </p:nvSpPr>
          <p:spPr>
            <a:xfrm>
              <a:off x="1483073" y="1052736"/>
              <a:ext cx="288032" cy="28803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华文楷体" panose="02010600040101010101" pitchFamily="2" charset="-122"/>
              </a:endParaRPr>
            </a:p>
          </p:txBody>
        </p:sp>
        <p:sp>
          <p:nvSpPr>
            <p:cNvPr id="9" name="椭圆 8"/>
            <p:cNvSpPr/>
            <p:nvPr/>
          </p:nvSpPr>
          <p:spPr>
            <a:xfrm>
              <a:off x="1833588" y="1052736"/>
              <a:ext cx="288032" cy="28803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华文楷体" panose="02010600040101010101" pitchFamily="2" charset="-122"/>
              </a:endParaRPr>
            </a:p>
          </p:txBody>
        </p:sp>
      </p:grpSp>
      <p:cxnSp>
        <p:nvCxnSpPr>
          <p:cNvPr id="32" name="直接连接符 31"/>
          <p:cNvCxnSpPr/>
          <p:nvPr/>
        </p:nvCxnSpPr>
        <p:spPr>
          <a:xfrm>
            <a:off x="8849203" y="1514901"/>
            <a:ext cx="0" cy="1522987"/>
          </a:xfrm>
          <a:prstGeom prst="line">
            <a:avLst/>
          </a:prstGeom>
          <a:ln w="38100">
            <a:solidFill>
              <a:srgbClr val="5C307D"/>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690984" y="6627119"/>
            <a:ext cx="7968269"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8" name="矩形 37"/>
          <p:cNvSpPr/>
          <p:nvPr/>
        </p:nvSpPr>
        <p:spPr>
          <a:xfrm>
            <a:off x="-13648" y="0"/>
            <a:ext cx="9157648" cy="1202643"/>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9" name="图片 38"/>
          <p:cNvPicPr>
            <a:picLocks noChangeAspect="1"/>
          </p:cNvPicPr>
          <p:nvPr/>
        </p:nvPicPr>
        <p:blipFill>
          <a:blip r:embed="rId3" cstate="print">
            <a:clrChange>
              <a:clrFrom>
                <a:srgbClr val="FFFFFF"/>
              </a:clrFrom>
              <a:clrTo>
                <a:srgbClr val="FFFFFF">
                  <a:alpha val="0"/>
                </a:srgbClr>
              </a:clrTo>
            </a:clrChange>
            <a:lum bright="70000" contrast="-70000"/>
            <a:extLst>
              <a:ext uri="{28A0092B-C50C-407E-A947-70E740481C1C}">
                <a14:useLocalDpi xmlns:a14="http://schemas.microsoft.com/office/drawing/2010/main" val="0"/>
              </a:ext>
            </a:extLst>
          </a:blip>
          <a:stretch>
            <a:fillRect/>
          </a:stretch>
        </p:blipFill>
        <p:spPr>
          <a:xfrm>
            <a:off x="0" y="0"/>
            <a:ext cx="2870282" cy="1214651"/>
          </a:xfrm>
          <a:prstGeom prst="rect">
            <a:avLst/>
          </a:prstGeom>
        </p:spPr>
      </p:pic>
      <p:grpSp>
        <p:nvGrpSpPr>
          <p:cNvPr id="40" name="组合 39"/>
          <p:cNvGrpSpPr/>
          <p:nvPr/>
        </p:nvGrpSpPr>
        <p:grpSpPr>
          <a:xfrm>
            <a:off x="0" y="1305569"/>
            <a:ext cx="9144000" cy="56736"/>
            <a:chOff x="30834" y="1305568"/>
            <a:chExt cx="8816454" cy="66133"/>
          </a:xfrm>
        </p:grpSpPr>
        <p:sp>
          <p:nvSpPr>
            <p:cNvPr id="41" name="矩形 40"/>
            <p:cNvSpPr/>
            <p:nvPr/>
          </p:nvSpPr>
          <p:spPr>
            <a:xfrm>
              <a:off x="30834" y="1305568"/>
              <a:ext cx="5800300" cy="6598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p:cNvSpPr/>
            <p:nvPr/>
          </p:nvSpPr>
          <p:spPr>
            <a:xfrm>
              <a:off x="5886861" y="1305712"/>
              <a:ext cx="2960427" cy="6598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aphicFrame>
        <p:nvGraphicFramePr>
          <p:cNvPr id="3" name="表格 2"/>
          <p:cNvGraphicFramePr>
            <a:graphicFrameLocks noGrp="1"/>
          </p:cNvGraphicFramePr>
          <p:nvPr>
            <p:extLst>
              <p:ext uri="{D42A27DB-BD31-4B8C-83A1-F6EECF244321}">
                <p14:modId xmlns:p14="http://schemas.microsoft.com/office/powerpoint/2010/main" val="1968127684"/>
              </p:ext>
            </p:extLst>
          </p:nvPr>
        </p:nvGraphicFramePr>
        <p:xfrm>
          <a:off x="2323361" y="2797403"/>
          <a:ext cx="4900804" cy="2875606"/>
        </p:xfrm>
        <a:graphic>
          <a:graphicData uri="http://schemas.openxmlformats.org/drawingml/2006/table">
            <a:tbl>
              <a:tblPr firstRow="1" bandRow="1">
                <a:solidFill>
                  <a:srgbClr val="5C307D"/>
                </a:solidFill>
                <a:tableStyleId>{5C22544A-7EE6-4342-B048-85BDC9FD1C3A}</a:tableStyleId>
              </a:tblPr>
              <a:tblGrid>
                <a:gridCol w="2601064">
                  <a:extLst>
                    <a:ext uri="{9D8B030D-6E8A-4147-A177-3AD203B41FA5}">
                      <a16:colId xmlns:a16="http://schemas.microsoft.com/office/drawing/2014/main" val="2825719104"/>
                    </a:ext>
                  </a:extLst>
                </a:gridCol>
                <a:gridCol w="2299740">
                  <a:extLst>
                    <a:ext uri="{9D8B030D-6E8A-4147-A177-3AD203B41FA5}">
                      <a16:colId xmlns:a16="http://schemas.microsoft.com/office/drawing/2014/main" val="2757788562"/>
                    </a:ext>
                  </a:extLst>
                </a:gridCol>
              </a:tblGrid>
              <a:tr h="589606">
                <a:tc>
                  <a:txBody>
                    <a:bodyPr/>
                    <a:lstStyle/>
                    <a:p>
                      <a:pPr algn="ctr"/>
                      <a:r>
                        <a:rPr lang="en-US" altLang="zh-CN" sz="2400" kern="1200" dirty="0" smtClean="0">
                          <a:solidFill>
                            <a:schemeClr val="tx1">
                              <a:lumMod val="75000"/>
                              <a:lumOff val="25000"/>
                            </a:schemeClr>
                          </a:solidFill>
                          <a:latin typeface="+mn-lt"/>
                          <a:ea typeface="华文楷体" panose="02010600040101010101" pitchFamily="2" charset="-122"/>
                          <a:cs typeface="+mn-cs"/>
                        </a:rPr>
                        <a:t>Model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400" kern="1200" dirty="0" smtClean="0">
                          <a:solidFill>
                            <a:schemeClr val="tx1">
                              <a:lumMod val="75000"/>
                              <a:lumOff val="25000"/>
                            </a:schemeClr>
                          </a:solidFill>
                          <a:latin typeface="+mn-lt"/>
                          <a:ea typeface="华文楷体" panose="02010600040101010101" pitchFamily="2" charset="-122"/>
                          <a:cs typeface="+mn-cs"/>
                        </a:rPr>
                        <a:t>MAPE</a:t>
                      </a:r>
                      <a:endParaRPr lang="zh-CN" altLang="en-US" sz="2400" kern="1200" dirty="0" smtClean="0">
                        <a:solidFill>
                          <a:schemeClr val="tx1">
                            <a:lumMod val="75000"/>
                            <a:lumOff val="25000"/>
                          </a:schemeClr>
                        </a:solidFill>
                        <a:latin typeface="+mn-lt"/>
                        <a:ea typeface="华文楷体" panose="02010600040101010101" pitchFamily="2"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30416269"/>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400" kern="1200" dirty="0" smtClean="0">
                          <a:solidFill>
                            <a:schemeClr val="tx1">
                              <a:lumMod val="75000"/>
                              <a:lumOff val="25000"/>
                            </a:schemeClr>
                          </a:solidFill>
                          <a:latin typeface="+mn-lt"/>
                          <a:ea typeface="华文楷体" panose="02010600040101010101" pitchFamily="2" charset="-122"/>
                          <a:cs typeface="+mn-cs"/>
                        </a:rPr>
                        <a:t>Gradient Boosting</a:t>
                      </a:r>
                      <a:endParaRPr lang="zh-CN" altLang="en-US" sz="2400" kern="1200" dirty="0">
                        <a:solidFill>
                          <a:schemeClr val="tx1">
                            <a:lumMod val="75000"/>
                            <a:lumOff val="25000"/>
                          </a:schemeClr>
                        </a:solidFill>
                        <a:latin typeface="+mn-lt"/>
                        <a:ea typeface="华文楷体" panose="02010600040101010101" pitchFamily="2"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400" kern="1200" dirty="0" smtClean="0">
                          <a:solidFill>
                            <a:schemeClr val="tx1">
                              <a:lumMod val="75000"/>
                              <a:lumOff val="25000"/>
                            </a:schemeClr>
                          </a:solidFill>
                          <a:latin typeface="+mn-lt"/>
                          <a:ea typeface="华文楷体" panose="02010600040101010101" pitchFamily="2" charset="-122"/>
                          <a:cs typeface="+mn-cs"/>
                        </a:rPr>
                        <a:t>20.32%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28163307"/>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400" kern="1200" dirty="0" smtClean="0">
                          <a:solidFill>
                            <a:schemeClr val="tx1">
                              <a:lumMod val="75000"/>
                              <a:lumOff val="25000"/>
                            </a:schemeClr>
                          </a:solidFill>
                          <a:latin typeface="+mn-lt"/>
                          <a:ea typeface="华文楷体" panose="02010600040101010101" pitchFamily="2" charset="-122"/>
                          <a:cs typeface="+mn-cs"/>
                        </a:rPr>
                        <a:t>MLP-3 layers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400" kern="1200" dirty="0" smtClean="0">
                          <a:solidFill>
                            <a:schemeClr val="tx1">
                              <a:lumMod val="75000"/>
                              <a:lumOff val="25000"/>
                            </a:schemeClr>
                          </a:solidFill>
                          <a:latin typeface="+mn-lt"/>
                          <a:ea typeface="华文楷体" panose="02010600040101010101" pitchFamily="2" charset="-122"/>
                          <a:cs typeface="+mn-cs"/>
                        </a:rPr>
                        <a:t>16.17%</a:t>
                      </a:r>
                      <a:endParaRPr lang="zh-CN" altLang="en-US" sz="2400" kern="1200" dirty="0">
                        <a:solidFill>
                          <a:schemeClr val="tx1">
                            <a:lumMod val="75000"/>
                            <a:lumOff val="25000"/>
                          </a:schemeClr>
                        </a:solidFill>
                        <a:latin typeface="+mn-lt"/>
                        <a:ea typeface="华文楷体" panose="02010600040101010101" pitchFamily="2"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03171016"/>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400" kern="1200" dirty="0" smtClean="0">
                          <a:solidFill>
                            <a:schemeClr val="tx1">
                              <a:lumMod val="75000"/>
                              <a:lumOff val="25000"/>
                            </a:schemeClr>
                          </a:solidFill>
                          <a:latin typeface="+mn-lt"/>
                          <a:ea typeface="华文楷体" panose="02010600040101010101" pitchFamily="2" charset="-122"/>
                          <a:cs typeface="+mn-cs"/>
                        </a:rPr>
                        <a:t>MLP-5 layers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400" kern="1200" dirty="0" smtClean="0">
                          <a:solidFill>
                            <a:schemeClr val="tx1">
                              <a:lumMod val="75000"/>
                              <a:lumOff val="25000"/>
                            </a:schemeClr>
                          </a:solidFill>
                          <a:latin typeface="+mn-lt"/>
                          <a:ea typeface="华文楷体" panose="02010600040101010101" pitchFamily="2" charset="-122"/>
                          <a:cs typeface="+mn-cs"/>
                        </a:rPr>
                        <a:t>15.75%</a:t>
                      </a:r>
                      <a:endParaRPr lang="zh-CN" altLang="en-US" sz="2400" kern="1200" dirty="0">
                        <a:solidFill>
                          <a:schemeClr val="tx1">
                            <a:lumMod val="75000"/>
                            <a:lumOff val="25000"/>
                          </a:schemeClr>
                        </a:solidFill>
                        <a:latin typeface="+mn-lt"/>
                        <a:ea typeface="华文楷体" panose="02010600040101010101" pitchFamily="2"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96935056"/>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400" kern="1200" dirty="0" smtClean="0">
                          <a:solidFill>
                            <a:schemeClr val="tx1">
                              <a:lumMod val="75000"/>
                              <a:lumOff val="25000"/>
                            </a:schemeClr>
                          </a:solidFill>
                          <a:latin typeface="+mn-lt"/>
                          <a:ea typeface="华文楷体" panose="02010600040101010101" pitchFamily="2" charset="-122"/>
                          <a:cs typeface="+mn-cs"/>
                        </a:rPr>
                        <a:t>Vanilla RNN</a:t>
                      </a:r>
                      <a:endParaRPr lang="zh-CN" altLang="en-US" sz="2400" kern="1200" dirty="0">
                        <a:solidFill>
                          <a:schemeClr val="tx1">
                            <a:lumMod val="75000"/>
                            <a:lumOff val="25000"/>
                          </a:schemeClr>
                        </a:solidFill>
                        <a:latin typeface="+mn-lt"/>
                        <a:ea typeface="华文楷体" panose="02010600040101010101" pitchFamily="2"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400" kern="1200" dirty="0" smtClean="0">
                          <a:solidFill>
                            <a:schemeClr val="tx1">
                              <a:lumMod val="75000"/>
                              <a:lumOff val="25000"/>
                            </a:schemeClr>
                          </a:solidFill>
                          <a:latin typeface="+mn-lt"/>
                          <a:ea typeface="华文楷体" panose="02010600040101010101" pitchFamily="2" charset="-122"/>
                          <a:cs typeface="+mn-cs"/>
                        </a:rPr>
                        <a:t>18.85%</a:t>
                      </a:r>
                      <a:endParaRPr lang="zh-CN" altLang="en-US" sz="2400" kern="1200" dirty="0">
                        <a:solidFill>
                          <a:schemeClr val="tx1">
                            <a:lumMod val="75000"/>
                            <a:lumOff val="25000"/>
                          </a:schemeClr>
                        </a:solidFill>
                        <a:latin typeface="+mn-lt"/>
                        <a:ea typeface="华文楷体" panose="02010600040101010101" pitchFamily="2"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538440079"/>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400" kern="1200" dirty="0" err="1" smtClean="0">
                          <a:solidFill>
                            <a:schemeClr val="tx1">
                              <a:lumMod val="75000"/>
                              <a:lumOff val="25000"/>
                            </a:schemeClr>
                          </a:solidFill>
                          <a:latin typeface="+mn-lt"/>
                          <a:ea typeface="华文楷体" panose="02010600040101010101" pitchFamily="2" charset="-122"/>
                          <a:cs typeface="+mn-cs"/>
                        </a:rPr>
                        <a:t>DeepTTE</a:t>
                      </a:r>
                      <a:endParaRPr lang="en-US" altLang="zh-CN" sz="2400" kern="1200" dirty="0" smtClean="0">
                        <a:solidFill>
                          <a:schemeClr val="tx1">
                            <a:lumMod val="75000"/>
                            <a:lumOff val="25000"/>
                          </a:schemeClr>
                        </a:solidFill>
                        <a:latin typeface="+mn-lt"/>
                        <a:ea typeface="华文楷体" panose="02010600040101010101" pitchFamily="2"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400" b="1" kern="1200" dirty="0" smtClean="0">
                          <a:solidFill>
                            <a:schemeClr val="tx1">
                              <a:lumMod val="75000"/>
                              <a:lumOff val="25000"/>
                            </a:schemeClr>
                          </a:solidFill>
                          <a:latin typeface="+mn-lt"/>
                          <a:ea typeface="华文楷体" panose="02010600040101010101" pitchFamily="2" charset="-122"/>
                          <a:cs typeface="+mn-cs"/>
                        </a:rPr>
                        <a:t>13.14%</a:t>
                      </a:r>
                      <a:endParaRPr lang="zh-CN" altLang="en-US" sz="2400" b="1" kern="1200" dirty="0">
                        <a:solidFill>
                          <a:schemeClr val="tx1">
                            <a:lumMod val="75000"/>
                            <a:lumOff val="25000"/>
                          </a:schemeClr>
                        </a:solidFill>
                        <a:latin typeface="+mn-lt"/>
                        <a:ea typeface="华文楷体" panose="02010600040101010101" pitchFamily="2"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56351381"/>
                  </a:ext>
                </a:extLst>
              </a:tr>
            </a:tbl>
          </a:graphicData>
        </a:graphic>
      </p:graphicFrame>
      <p:sp>
        <p:nvSpPr>
          <p:cNvPr id="4" name="矩形 3"/>
          <p:cNvSpPr/>
          <p:nvPr/>
        </p:nvSpPr>
        <p:spPr>
          <a:xfrm>
            <a:off x="2685595" y="2190693"/>
            <a:ext cx="4176336" cy="461665"/>
          </a:xfrm>
          <a:prstGeom prst="rect">
            <a:avLst/>
          </a:prstGeom>
        </p:spPr>
        <p:txBody>
          <a:bodyPr wrap="none">
            <a:spAutoFit/>
          </a:bodyPr>
          <a:lstStyle/>
          <a:p>
            <a:pPr algn="ctr"/>
            <a:r>
              <a:rPr lang="en-US" altLang="zh-CN" sz="2400" dirty="0">
                <a:cs typeface="Times New Roman" panose="02020603050405020304" pitchFamily="18" charset="0"/>
              </a:rPr>
              <a:t>Table: Performance Comparison</a:t>
            </a:r>
            <a:endParaRPr lang="zh-CN" altLang="en-US" sz="2400" dirty="0">
              <a:cs typeface="Times New Roman" panose="02020603050405020304" pitchFamily="18" charset="0"/>
            </a:endParaRPr>
          </a:p>
        </p:txBody>
      </p:sp>
      <p:sp>
        <p:nvSpPr>
          <p:cNvPr id="16" name="椭圆 16"/>
          <p:cNvSpPr/>
          <p:nvPr/>
        </p:nvSpPr>
        <p:spPr>
          <a:xfrm>
            <a:off x="8371221" y="6346632"/>
            <a:ext cx="288032" cy="288032"/>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华文楷体" panose="02010600040101010101" pitchFamily="2" charset="-122"/>
            </a:endParaRPr>
          </a:p>
        </p:txBody>
      </p:sp>
      <p:sp>
        <p:nvSpPr>
          <p:cNvPr id="17" name="椭圆 17"/>
          <p:cNvSpPr/>
          <p:nvPr/>
        </p:nvSpPr>
        <p:spPr>
          <a:xfrm>
            <a:off x="8692195" y="6029540"/>
            <a:ext cx="288032" cy="28803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华文楷体" panose="02010600040101010101" pitchFamily="2" charset="-122"/>
            </a:endParaRPr>
          </a:p>
        </p:txBody>
      </p:sp>
    </p:spTree>
    <p:extLst>
      <p:ext uri="{BB962C8B-B14F-4D97-AF65-F5344CB8AC3E}">
        <p14:creationId xmlns:p14="http://schemas.microsoft.com/office/powerpoint/2010/main" val="420896973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extBox 5"/>
          <p:cNvSpPr txBox="1"/>
          <p:nvPr/>
        </p:nvSpPr>
        <p:spPr>
          <a:xfrm>
            <a:off x="766169" y="1391910"/>
            <a:ext cx="7358655" cy="646331"/>
          </a:xfrm>
          <a:prstGeom prst="rect">
            <a:avLst/>
          </a:prstGeom>
          <a:noFill/>
        </p:spPr>
        <p:txBody>
          <a:bodyPr wrap="square" rtlCol="0">
            <a:spAutoFit/>
          </a:bodyPr>
          <a:lstStyle/>
          <a:p>
            <a:r>
              <a:rPr lang="en-US" altLang="zh-CN" sz="3600" b="1" dirty="0" smtClean="0">
                <a:solidFill>
                  <a:schemeClr val="tx1">
                    <a:lumMod val="75000"/>
                    <a:lumOff val="25000"/>
                  </a:schemeClr>
                </a:solidFill>
                <a:ea typeface="华文楷体" panose="02010600040101010101" pitchFamily="2" charset="-122"/>
              </a:rPr>
              <a:t>Experiment</a:t>
            </a:r>
            <a:endParaRPr lang="zh-CN" altLang="en-US" sz="3600" b="1" dirty="0">
              <a:solidFill>
                <a:schemeClr val="tx1">
                  <a:lumMod val="75000"/>
                  <a:lumOff val="25000"/>
                </a:schemeClr>
              </a:solidFill>
              <a:ea typeface="华文楷体" panose="02010600040101010101" pitchFamily="2" charset="-122"/>
            </a:endParaRPr>
          </a:p>
        </p:txBody>
      </p:sp>
      <p:sp>
        <p:nvSpPr>
          <p:cNvPr id="6" name="矩形 5"/>
          <p:cNvSpPr/>
          <p:nvPr/>
        </p:nvSpPr>
        <p:spPr>
          <a:xfrm rot="10800000">
            <a:off x="478138" y="1571059"/>
            <a:ext cx="288032" cy="288032"/>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华文楷体" panose="02010600040101010101" pitchFamily="2" charset="-122"/>
            </a:endParaRPr>
          </a:p>
        </p:txBody>
      </p:sp>
      <p:grpSp>
        <p:nvGrpSpPr>
          <p:cNvPr id="7" name="组合 6"/>
          <p:cNvGrpSpPr/>
          <p:nvPr/>
        </p:nvGrpSpPr>
        <p:grpSpPr>
          <a:xfrm rot="10800000">
            <a:off x="3380593" y="1592826"/>
            <a:ext cx="638547" cy="288032"/>
            <a:chOff x="1483073" y="1052736"/>
            <a:chExt cx="638547" cy="288032"/>
          </a:xfrm>
        </p:grpSpPr>
        <p:sp>
          <p:nvSpPr>
            <p:cNvPr id="8" name="椭圆 7"/>
            <p:cNvSpPr/>
            <p:nvPr/>
          </p:nvSpPr>
          <p:spPr>
            <a:xfrm>
              <a:off x="1483073" y="1052736"/>
              <a:ext cx="288032" cy="28803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华文楷体" panose="02010600040101010101" pitchFamily="2" charset="-122"/>
              </a:endParaRPr>
            </a:p>
          </p:txBody>
        </p:sp>
        <p:sp>
          <p:nvSpPr>
            <p:cNvPr id="9" name="椭圆 8"/>
            <p:cNvSpPr/>
            <p:nvPr/>
          </p:nvSpPr>
          <p:spPr>
            <a:xfrm>
              <a:off x="1833588" y="1052736"/>
              <a:ext cx="288032" cy="28803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华文楷体" panose="02010600040101010101" pitchFamily="2" charset="-122"/>
              </a:endParaRPr>
            </a:p>
          </p:txBody>
        </p:sp>
      </p:grpSp>
      <p:cxnSp>
        <p:nvCxnSpPr>
          <p:cNvPr id="32" name="直接连接符 31"/>
          <p:cNvCxnSpPr/>
          <p:nvPr/>
        </p:nvCxnSpPr>
        <p:spPr>
          <a:xfrm>
            <a:off x="8849203" y="1514901"/>
            <a:ext cx="0" cy="1522987"/>
          </a:xfrm>
          <a:prstGeom prst="line">
            <a:avLst/>
          </a:prstGeom>
          <a:ln w="38100">
            <a:solidFill>
              <a:srgbClr val="5C307D"/>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690984" y="6627119"/>
            <a:ext cx="7968269"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8" name="矩形 37"/>
          <p:cNvSpPr/>
          <p:nvPr/>
        </p:nvSpPr>
        <p:spPr>
          <a:xfrm>
            <a:off x="-13648" y="0"/>
            <a:ext cx="9157648" cy="1202643"/>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9" name="图片 38"/>
          <p:cNvPicPr>
            <a:picLocks noChangeAspect="1"/>
          </p:cNvPicPr>
          <p:nvPr/>
        </p:nvPicPr>
        <p:blipFill>
          <a:blip r:embed="rId3" cstate="print">
            <a:clrChange>
              <a:clrFrom>
                <a:srgbClr val="FFFFFF"/>
              </a:clrFrom>
              <a:clrTo>
                <a:srgbClr val="FFFFFF">
                  <a:alpha val="0"/>
                </a:srgbClr>
              </a:clrTo>
            </a:clrChange>
            <a:lum bright="70000" contrast="-70000"/>
            <a:extLst>
              <a:ext uri="{28A0092B-C50C-407E-A947-70E740481C1C}">
                <a14:useLocalDpi xmlns:a14="http://schemas.microsoft.com/office/drawing/2010/main" val="0"/>
              </a:ext>
            </a:extLst>
          </a:blip>
          <a:stretch>
            <a:fillRect/>
          </a:stretch>
        </p:blipFill>
        <p:spPr>
          <a:xfrm>
            <a:off x="0" y="0"/>
            <a:ext cx="2870282" cy="1214651"/>
          </a:xfrm>
          <a:prstGeom prst="rect">
            <a:avLst/>
          </a:prstGeom>
        </p:spPr>
      </p:pic>
      <p:grpSp>
        <p:nvGrpSpPr>
          <p:cNvPr id="40" name="组合 39"/>
          <p:cNvGrpSpPr/>
          <p:nvPr/>
        </p:nvGrpSpPr>
        <p:grpSpPr>
          <a:xfrm>
            <a:off x="0" y="1305569"/>
            <a:ext cx="9144000" cy="56736"/>
            <a:chOff x="30834" y="1305568"/>
            <a:chExt cx="8816454" cy="66133"/>
          </a:xfrm>
        </p:grpSpPr>
        <p:sp>
          <p:nvSpPr>
            <p:cNvPr id="41" name="矩形 40"/>
            <p:cNvSpPr/>
            <p:nvPr/>
          </p:nvSpPr>
          <p:spPr>
            <a:xfrm>
              <a:off x="30834" y="1305568"/>
              <a:ext cx="5800300" cy="6598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p:cNvSpPr/>
            <p:nvPr/>
          </p:nvSpPr>
          <p:spPr>
            <a:xfrm>
              <a:off x="5886861" y="1305712"/>
              <a:ext cx="2960427" cy="6598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aphicFrame>
        <p:nvGraphicFramePr>
          <p:cNvPr id="3" name="表格 2"/>
          <p:cNvGraphicFramePr>
            <a:graphicFrameLocks noGrp="1"/>
          </p:cNvGraphicFramePr>
          <p:nvPr>
            <p:extLst>
              <p:ext uri="{D42A27DB-BD31-4B8C-83A1-F6EECF244321}">
                <p14:modId xmlns:p14="http://schemas.microsoft.com/office/powerpoint/2010/main" val="4194933308"/>
              </p:ext>
            </p:extLst>
          </p:nvPr>
        </p:nvGraphicFramePr>
        <p:xfrm>
          <a:off x="1211702" y="2652358"/>
          <a:ext cx="6926832" cy="2743200"/>
        </p:xfrm>
        <a:graphic>
          <a:graphicData uri="http://schemas.openxmlformats.org/drawingml/2006/table">
            <a:tbl>
              <a:tblPr firstRow="1" bandRow="1">
                <a:solidFill>
                  <a:srgbClr val="5C307D"/>
                </a:solidFill>
                <a:tableStyleId>{5C22544A-7EE6-4342-B048-85BDC9FD1C3A}</a:tableStyleId>
              </a:tblPr>
              <a:tblGrid>
                <a:gridCol w="2736843">
                  <a:extLst>
                    <a:ext uri="{9D8B030D-6E8A-4147-A177-3AD203B41FA5}">
                      <a16:colId xmlns:a16="http://schemas.microsoft.com/office/drawing/2014/main" val="2825719104"/>
                    </a:ext>
                  </a:extLst>
                </a:gridCol>
                <a:gridCol w="1745673">
                  <a:extLst>
                    <a:ext uri="{9D8B030D-6E8A-4147-A177-3AD203B41FA5}">
                      <a16:colId xmlns:a16="http://schemas.microsoft.com/office/drawing/2014/main" val="2757788562"/>
                    </a:ext>
                  </a:extLst>
                </a:gridCol>
                <a:gridCol w="2444316">
                  <a:extLst>
                    <a:ext uri="{9D8B030D-6E8A-4147-A177-3AD203B41FA5}">
                      <a16:colId xmlns:a16="http://schemas.microsoft.com/office/drawing/2014/main" val="2844626709"/>
                    </a:ext>
                  </a:extLst>
                </a:gridCol>
              </a:tblGrid>
              <a:tr h="457200">
                <a:tc>
                  <a:txBody>
                    <a:bodyPr/>
                    <a:lstStyle/>
                    <a:p>
                      <a:pPr algn="ctr"/>
                      <a:r>
                        <a:rPr lang="en-US" altLang="zh-CN" sz="2400" kern="1200" dirty="0" smtClean="0">
                          <a:solidFill>
                            <a:schemeClr val="tx1">
                              <a:lumMod val="75000"/>
                              <a:lumOff val="25000"/>
                            </a:schemeClr>
                          </a:solidFill>
                          <a:latin typeface="+mn-lt"/>
                          <a:ea typeface="华文楷体" panose="02010600040101010101" pitchFamily="2" charset="-122"/>
                          <a:cs typeface="+mn-cs"/>
                        </a:rPr>
                        <a:t>#Samples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400" kern="1200" dirty="0" smtClean="0">
                          <a:solidFill>
                            <a:schemeClr val="tx1">
                              <a:lumMod val="75000"/>
                              <a:lumOff val="25000"/>
                            </a:schemeClr>
                          </a:solidFill>
                          <a:latin typeface="+mn-lt"/>
                          <a:ea typeface="华文楷体" panose="02010600040101010101" pitchFamily="2" charset="-122"/>
                          <a:cs typeface="+mn-cs"/>
                        </a:rPr>
                        <a:t>MAPE</a:t>
                      </a:r>
                      <a:endParaRPr lang="zh-CN" altLang="en-US" sz="2400" kern="1200" dirty="0" smtClean="0">
                        <a:solidFill>
                          <a:schemeClr val="tx1">
                            <a:lumMod val="75000"/>
                            <a:lumOff val="25000"/>
                          </a:schemeClr>
                        </a:solidFill>
                        <a:latin typeface="+mn-lt"/>
                        <a:ea typeface="华文楷体" panose="02010600040101010101" pitchFamily="2"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400" kern="1200" dirty="0" smtClean="0">
                          <a:solidFill>
                            <a:schemeClr val="tx1">
                              <a:lumMod val="75000"/>
                              <a:lumOff val="25000"/>
                            </a:schemeClr>
                          </a:solidFill>
                          <a:latin typeface="+mn-lt"/>
                          <a:ea typeface="华文楷体" panose="02010600040101010101" pitchFamily="2" charset="-122"/>
                          <a:cs typeface="+mn-cs"/>
                        </a:rPr>
                        <a:t>Time (per epoch)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93793475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400" kern="1200" dirty="0" smtClean="0">
                          <a:solidFill>
                            <a:schemeClr val="tx1">
                              <a:lumMod val="75000"/>
                              <a:lumOff val="25000"/>
                            </a:schemeClr>
                          </a:solidFill>
                          <a:latin typeface="+mn-lt"/>
                          <a:ea typeface="华文楷体" panose="02010600040101010101" pitchFamily="2" charset="-122"/>
                          <a:cs typeface="+mn-cs"/>
                        </a:rPr>
                        <a:t>DeepTTE-10</a:t>
                      </a:r>
                      <a:endParaRPr lang="zh-CN" altLang="en-US" sz="2400" kern="1200" dirty="0">
                        <a:solidFill>
                          <a:schemeClr val="tx1">
                            <a:lumMod val="75000"/>
                            <a:lumOff val="25000"/>
                          </a:schemeClr>
                        </a:solidFill>
                        <a:latin typeface="+mn-lt"/>
                        <a:ea typeface="华文楷体" panose="02010600040101010101" pitchFamily="2"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400" kern="1200" dirty="0" smtClean="0">
                          <a:solidFill>
                            <a:schemeClr val="tx1">
                              <a:lumMod val="75000"/>
                              <a:lumOff val="25000"/>
                            </a:schemeClr>
                          </a:solidFill>
                          <a:latin typeface="+mn-lt"/>
                          <a:ea typeface="华文楷体" panose="02010600040101010101" pitchFamily="2" charset="-122"/>
                          <a:cs typeface="+mn-cs"/>
                        </a:rPr>
                        <a:t>15.45%</a:t>
                      </a:r>
                      <a:endParaRPr lang="zh-CN" altLang="en-US" sz="2400" kern="1200" dirty="0">
                        <a:solidFill>
                          <a:schemeClr val="tx1">
                            <a:lumMod val="75000"/>
                            <a:lumOff val="25000"/>
                          </a:schemeClr>
                        </a:solidFill>
                        <a:latin typeface="+mn-lt"/>
                        <a:ea typeface="华文楷体" panose="02010600040101010101" pitchFamily="2"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400" kern="1200" dirty="0" smtClean="0">
                          <a:solidFill>
                            <a:schemeClr val="tx1">
                              <a:lumMod val="75000"/>
                              <a:lumOff val="25000"/>
                            </a:schemeClr>
                          </a:solidFill>
                          <a:latin typeface="+mn-lt"/>
                          <a:ea typeface="华文楷体" panose="02010600040101010101" pitchFamily="2" charset="-122"/>
                          <a:cs typeface="+mn-cs"/>
                        </a:rPr>
                        <a:t>674s</a:t>
                      </a:r>
                      <a:endParaRPr lang="zh-CN" altLang="en-US" sz="2400" kern="1200" dirty="0">
                        <a:solidFill>
                          <a:schemeClr val="tx1">
                            <a:lumMod val="75000"/>
                            <a:lumOff val="25000"/>
                          </a:schemeClr>
                        </a:solidFill>
                        <a:latin typeface="+mn-lt"/>
                        <a:ea typeface="华文楷体" panose="02010600040101010101" pitchFamily="2"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28163307"/>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400" kern="1200" dirty="0" smtClean="0">
                          <a:solidFill>
                            <a:schemeClr val="tx1">
                              <a:lumMod val="75000"/>
                              <a:lumOff val="25000"/>
                            </a:schemeClr>
                          </a:solidFill>
                          <a:latin typeface="+mn-lt"/>
                          <a:ea typeface="华文楷体" panose="02010600040101010101" pitchFamily="2" charset="-122"/>
                          <a:cs typeface="+mn-cs"/>
                        </a:rPr>
                        <a:t>DeepTTE-30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400" kern="1200" dirty="0" smtClean="0">
                          <a:solidFill>
                            <a:schemeClr val="tx1">
                              <a:lumMod val="75000"/>
                              <a:lumOff val="25000"/>
                            </a:schemeClr>
                          </a:solidFill>
                          <a:latin typeface="+mn-lt"/>
                          <a:ea typeface="华文楷体" panose="02010600040101010101" pitchFamily="2" charset="-122"/>
                          <a:cs typeface="+mn-cs"/>
                        </a:rPr>
                        <a:t>13.14%</a:t>
                      </a:r>
                      <a:endParaRPr lang="zh-CN" altLang="en-US" sz="2400" kern="1200" dirty="0">
                        <a:solidFill>
                          <a:schemeClr val="tx1">
                            <a:lumMod val="75000"/>
                            <a:lumOff val="25000"/>
                          </a:schemeClr>
                        </a:solidFill>
                        <a:latin typeface="+mn-lt"/>
                        <a:ea typeface="华文楷体" panose="02010600040101010101" pitchFamily="2"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400" kern="1200" dirty="0" smtClean="0">
                          <a:solidFill>
                            <a:schemeClr val="tx1">
                              <a:lumMod val="75000"/>
                              <a:lumOff val="25000"/>
                            </a:schemeClr>
                          </a:solidFill>
                          <a:latin typeface="+mn-lt"/>
                          <a:ea typeface="华文楷体" panose="02010600040101010101" pitchFamily="2" charset="-122"/>
                          <a:cs typeface="+mn-cs"/>
                        </a:rPr>
                        <a:t>1729s</a:t>
                      </a:r>
                      <a:endParaRPr lang="zh-CN" altLang="en-US" sz="2400" kern="1200" dirty="0">
                        <a:solidFill>
                          <a:schemeClr val="tx1">
                            <a:lumMod val="75000"/>
                            <a:lumOff val="25000"/>
                          </a:schemeClr>
                        </a:solidFill>
                        <a:latin typeface="+mn-lt"/>
                        <a:ea typeface="华文楷体" panose="02010600040101010101" pitchFamily="2"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03171016"/>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400" kern="1200" dirty="0" smtClean="0">
                          <a:solidFill>
                            <a:schemeClr val="tx1">
                              <a:lumMod val="75000"/>
                              <a:lumOff val="25000"/>
                            </a:schemeClr>
                          </a:solidFill>
                          <a:latin typeface="+mn-lt"/>
                          <a:ea typeface="华文楷体" panose="02010600040101010101" pitchFamily="2" charset="-122"/>
                          <a:cs typeface="+mn-cs"/>
                        </a:rPr>
                        <a:t>DeepTTE-70</a:t>
                      </a:r>
                      <a:endParaRPr lang="zh-CN" altLang="en-US" sz="2400" kern="1200" dirty="0">
                        <a:solidFill>
                          <a:schemeClr val="tx1">
                            <a:lumMod val="75000"/>
                            <a:lumOff val="25000"/>
                          </a:schemeClr>
                        </a:solidFill>
                        <a:latin typeface="+mn-lt"/>
                        <a:ea typeface="华文楷体" panose="02010600040101010101" pitchFamily="2"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400" kern="1200" dirty="0" smtClean="0">
                          <a:solidFill>
                            <a:schemeClr val="tx1">
                              <a:lumMod val="75000"/>
                              <a:lumOff val="25000"/>
                            </a:schemeClr>
                          </a:solidFill>
                          <a:latin typeface="+mn-lt"/>
                          <a:ea typeface="华文楷体" panose="02010600040101010101" pitchFamily="2" charset="-122"/>
                          <a:cs typeface="+mn-cs"/>
                        </a:rPr>
                        <a:t>13.02%</a:t>
                      </a:r>
                      <a:endParaRPr lang="zh-CN" altLang="en-US" sz="2400" kern="1200" dirty="0">
                        <a:solidFill>
                          <a:schemeClr val="tx1">
                            <a:lumMod val="75000"/>
                            <a:lumOff val="25000"/>
                          </a:schemeClr>
                        </a:solidFill>
                        <a:latin typeface="+mn-lt"/>
                        <a:ea typeface="华文楷体" panose="02010600040101010101" pitchFamily="2"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400" kern="1200" dirty="0" smtClean="0">
                          <a:solidFill>
                            <a:schemeClr val="tx1">
                              <a:lumMod val="75000"/>
                              <a:lumOff val="25000"/>
                            </a:schemeClr>
                          </a:solidFill>
                          <a:latin typeface="+mn-lt"/>
                          <a:ea typeface="华文楷体" panose="02010600040101010101" pitchFamily="2" charset="-122"/>
                          <a:cs typeface="+mn-cs"/>
                        </a:rPr>
                        <a:t>3879s</a:t>
                      </a:r>
                      <a:endParaRPr lang="zh-CN" altLang="en-US" sz="2400" kern="1200" dirty="0">
                        <a:solidFill>
                          <a:schemeClr val="tx1">
                            <a:lumMod val="75000"/>
                            <a:lumOff val="25000"/>
                          </a:schemeClr>
                        </a:solidFill>
                        <a:latin typeface="+mn-lt"/>
                        <a:ea typeface="华文楷体" panose="02010600040101010101" pitchFamily="2"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96935056"/>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400" kern="1200" dirty="0" smtClean="0">
                          <a:solidFill>
                            <a:schemeClr val="tx1">
                              <a:lumMod val="75000"/>
                              <a:lumOff val="25000"/>
                            </a:schemeClr>
                          </a:solidFill>
                          <a:latin typeface="+mn-lt"/>
                          <a:ea typeface="华文楷体" panose="02010600040101010101" pitchFamily="2" charset="-122"/>
                          <a:cs typeface="+mn-cs"/>
                        </a:rPr>
                        <a:t>DeepTTE-100</a:t>
                      </a:r>
                      <a:endParaRPr lang="zh-CN" altLang="en-US" sz="2400" kern="1200" dirty="0">
                        <a:solidFill>
                          <a:schemeClr val="tx1">
                            <a:lumMod val="75000"/>
                            <a:lumOff val="25000"/>
                          </a:schemeClr>
                        </a:solidFill>
                        <a:latin typeface="+mn-lt"/>
                        <a:ea typeface="华文楷体" panose="02010600040101010101" pitchFamily="2"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400" kern="1200" dirty="0" smtClean="0">
                          <a:solidFill>
                            <a:schemeClr val="tx1">
                              <a:lumMod val="75000"/>
                              <a:lumOff val="25000"/>
                            </a:schemeClr>
                          </a:solidFill>
                          <a:latin typeface="+mn-lt"/>
                          <a:ea typeface="华文楷体" panose="02010600040101010101" pitchFamily="2" charset="-122"/>
                          <a:cs typeface="+mn-cs"/>
                        </a:rPr>
                        <a:t>12.74%</a:t>
                      </a:r>
                      <a:endParaRPr lang="zh-CN" altLang="en-US" sz="2400" kern="1200" dirty="0">
                        <a:solidFill>
                          <a:schemeClr val="tx1">
                            <a:lumMod val="75000"/>
                            <a:lumOff val="25000"/>
                          </a:schemeClr>
                        </a:solidFill>
                        <a:latin typeface="+mn-lt"/>
                        <a:ea typeface="华文楷体" panose="02010600040101010101" pitchFamily="2"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400" kern="1200" dirty="0" smtClean="0">
                          <a:solidFill>
                            <a:schemeClr val="tx1">
                              <a:lumMod val="75000"/>
                              <a:lumOff val="25000"/>
                            </a:schemeClr>
                          </a:solidFill>
                          <a:latin typeface="+mn-lt"/>
                          <a:ea typeface="华文楷体" panose="02010600040101010101" pitchFamily="2" charset="-122"/>
                          <a:cs typeface="+mn-cs"/>
                        </a:rPr>
                        <a:t>5484s</a:t>
                      </a:r>
                      <a:endParaRPr lang="zh-CN" altLang="en-US" sz="2400" kern="1200" dirty="0">
                        <a:solidFill>
                          <a:schemeClr val="tx1">
                            <a:lumMod val="75000"/>
                            <a:lumOff val="25000"/>
                          </a:schemeClr>
                        </a:solidFill>
                        <a:latin typeface="+mn-lt"/>
                        <a:ea typeface="华文楷体" panose="02010600040101010101" pitchFamily="2"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538440079"/>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400" kern="1200" dirty="0" err="1" smtClean="0">
                          <a:solidFill>
                            <a:schemeClr val="tx1">
                              <a:lumMod val="75000"/>
                              <a:lumOff val="25000"/>
                            </a:schemeClr>
                          </a:solidFill>
                          <a:latin typeface="+mn-lt"/>
                          <a:ea typeface="华文楷体" panose="02010600040101010101" pitchFamily="2" charset="-122"/>
                          <a:cs typeface="+mn-cs"/>
                        </a:rPr>
                        <a:t>DeepTTE-Var</a:t>
                      </a:r>
                      <a:endParaRPr lang="en-US" altLang="zh-CN" sz="2400" kern="1200" dirty="0" smtClean="0">
                        <a:solidFill>
                          <a:schemeClr val="tx1">
                            <a:lumMod val="75000"/>
                            <a:lumOff val="25000"/>
                          </a:schemeClr>
                        </a:solidFill>
                        <a:latin typeface="+mn-lt"/>
                        <a:ea typeface="华文楷体" panose="02010600040101010101" pitchFamily="2"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400" kern="1200" dirty="0" smtClean="0">
                          <a:solidFill>
                            <a:schemeClr val="tx1">
                              <a:lumMod val="75000"/>
                              <a:lumOff val="25000"/>
                            </a:schemeClr>
                          </a:solidFill>
                          <a:latin typeface="+mn-lt"/>
                          <a:ea typeface="华文楷体" panose="02010600040101010101" pitchFamily="2" charset="-122"/>
                          <a:cs typeface="+mn-cs"/>
                        </a:rPr>
                        <a:t>12.87%</a:t>
                      </a:r>
                      <a:endParaRPr lang="zh-CN" altLang="en-US" sz="2400" kern="1200" dirty="0">
                        <a:solidFill>
                          <a:schemeClr val="tx1">
                            <a:lumMod val="75000"/>
                            <a:lumOff val="25000"/>
                          </a:schemeClr>
                        </a:solidFill>
                        <a:latin typeface="+mn-lt"/>
                        <a:ea typeface="华文楷体" panose="02010600040101010101" pitchFamily="2"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400" kern="1200" dirty="0" smtClean="0">
                          <a:solidFill>
                            <a:schemeClr val="tx1">
                              <a:lumMod val="75000"/>
                              <a:lumOff val="25000"/>
                            </a:schemeClr>
                          </a:solidFill>
                          <a:latin typeface="+mn-lt"/>
                          <a:ea typeface="华文楷体" panose="02010600040101010101" pitchFamily="2" charset="-122"/>
                          <a:cs typeface="+mn-cs"/>
                        </a:rPr>
                        <a:t>5841s</a:t>
                      </a:r>
                      <a:endParaRPr lang="zh-CN" altLang="en-US" sz="2400" kern="1200" dirty="0">
                        <a:solidFill>
                          <a:schemeClr val="tx1">
                            <a:lumMod val="75000"/>
                            <a:lumOff val="25000"/>
                          </a:schemeClr>
                        </a:solidFill>
                        <a:latin typeface="+mn-lt"/>
                        <a:ea typeface="华文楷体" panose="02010600040101010101" pitchFamily="2"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56351381"/>
                  </a:ext>
                </a:extLst>
              </a:tr>
            </a:tbl>
          </a:graphicData>
        </a:graphic>
      </p:graphicFrame>
      <p:sp>
        <p:nvSpPr>
          <p:cNvPr id="4" name="矩形 3"/>
          <p:cNvSpPr/>
          <p:nvPr/>
        </p:nvSpPr>
        <p:spPr>
          <a:xfrm>
            <a:off x="1452084" y="2190693"/>
            <a:ext cx="6643358" cy="461665"/>
          </a:xfrm>
          <a:prstGeom prst="rect">
            <a:avLst/>
          </a:prstGeom>
        </p:spPr>
        <p:txBody>
          <a:bodyPr wrap="none">
            <a:spAutoFit/>
          </a:bodyPr>
          <a:lstStyle/>
          <a:p>
            <a:pPr algn="ctr"/>
            <a:r>
              <a:rPr lang="en-US" altLang="zh-CN" sz="2400" dirty="0">
                <a:cs typeface="Times New Roman" panose="02020603050405020304" pitchFamily="18" charset="0"/>
              </a:rPr>
              <a:t>Table: Performance of Different </a:t>
            </a:r>
            <a:r>
              <a:rPr lang="en-US" altLang="zh-CN" sz="2400" dirty="0" smtClean="0">
                <a:cs typeface="Times New Roman" panose="02020603050405020304" pitchFamily="18" charset="0"/>
              </a:rPr>
              <a:t>Number of Samples</a:t>
            </a:r>
            <a:endParaRPr lang="zh-CN" altLang="en-US" sz="2400" dirty="0">
              <a:cs typeface="Times New Roman" panose="02020603050405020304" pitchFamily="18" charset="0"/>
            </a:endParaRPr>
          </a:p>
        </p:txBody>
      </p:sp>
      <p:sp>
        <p:nvSpPr>
          <p:cNvPr id="16" name="椭圆 16"/>
          <p:cNvSpPr/>
          <p:nvPr/>
        </p:nvSpPr>
        <p:spPr>
          <a:xfrm>
            <a:off x="8371221" y="6346632"/>
            <a:ext cx="288032" cy="288032"/>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华文楷体" panose="02010600040101010101" pitchFamily="2" charset="-122"/>
            </a:endParaRPr>
          </a:p>
        </p:txBody>
      </p:sp>
      <p:sp>
        <p:nvSpPr>
          <p:cNvPr id="17" name="椭圆 17"/>
          <p:cNvSpPr/>
          <p:nvPr/>
        </p:nvSpPr>
        <p:spPr>
          <a:xfrm>
            <a:off x="8692195" y="6029540"/>
            <a:ext cx="288032" cy="28803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华文楷体" panose="02010600040101010101" pitchFamily="2" charset="-122"/>
            </a:endParaRPr>
          </a:p>
        </p:txBody>
      </p:sp>
    </p:spTree>
    <p:extLst>
      <p:ext uri="{BB962C8B-B14F-4D97-AF65-F5344CB8AC3E}">
        <p14:creationId xmlns:p14="http://schemas.microsoft.com/office/powerpoint/2010/main" val="211126493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extBox 5"/>
          <p:cNvSpPr txBox="1"/>
          <p:nvPr/>
        </p:nvSpPr>
        <p:spPr>
          <a:xfrm>
            <a:off x="766169" y="1391910"/>
            <a:ext cx="7358655" cy="646331"/>
          </a:xfrm>
          <a:prstGeom prst="rect">
            <a:avLst/>
          </a:prstGeom>
          <a:noFill/>
        </p:spPr>
        <p:txBody>
          <a:bodyPr wrap="square" rtlCol="0">
            <a:spAutoFit/>
          </a:bodyPr>
          <a:lstStyle/>
          <a:p>
            <a:r>
              <a:rPr lang="en-US" altLang="zh-CN" sz="3600" b="1" dirty="0" smtClean="0">
                <a:solidFill>
                  <a:schemeClr val="tx1">
                    <a:lumMod val="75000"/>
                    <a:lumOff val="25000"/>
                  </a:schemeClr>
                </a:solidFill>
                <a:ea typeface="华文楷体" panose="02010600040101010101" pitchFamily="2" charset="-122"/>
              </a:rPr>
              <a:t>Experiment</a:t>
            </a:r>
            <a:endParaRPr lang="zh-CN" altLang="en-US" sz="3600" b="1" dirty="0">
              <a:solidFill>
                <a:schemeClr val="tx1">
                  <a:lumMod val="75000"/>
                  <a:lumOff val="25000"/>
                </a:schemeClr>
              </a:solidFill>
              <a:ea typeface="华文楷体" panose="02010600040101010101" pitchFamily="2" charset="-122"/>
            </a:endParaRPr>
          </a:p>
        </p:txBody>
      </p:sp>
      <p:sp>
        <p:nvSpPr>
          <p:cNvPr id="6" name="矩形 5"/>
          <p:cNvSpPr/>
          <p:nvPr/>
        </p:nvSpPr>
        <p:spPr>
          <a:xfrm rot="10800000">
            <a:off x="478138" y="1571059"/>
            <a:ext cx="288032" cy="288032"/>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华文楷体" panose="02010600040101010101" pitchFamily="2" charset="-122"/>
            </a:endParaRPr>
          </a:p>
        </p:txBody>
      </p:sp>
      <p:grpSp>
        <p:nvGrpSpPr>
          <p:cNvPr id="7" name="组合 6"/>
          <p:cNvGrpSpPr/>
          <p:nvPr/>
        </p:nvGrpSpPr>
        <p:grpSpPr>
          <a:xfrm rot="10800000">
            <a:off x="3380593" y="1592826"/>
            <a:ext cx="638547" cy="288032"/>
            <a:chOff x="1483073" y="1052736"/>
            <a:chExt cx="638547" cy="288032"/>
          </a:xfrm>
        </p:grpSpPr>
        <p:sp>
          <p:nvSpPr>
            <p:cNvPr id="8" name="椭圆 7"/>
            <p:cNvSpPr/>
            <p:nvPr/>
          </p:nvSpPr>
          <p:spPr>
            <a:xfrm>
              <a:off x="1483073" y="1052736"/>
              <a:ext cx="288032" cy="28803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华文楷体" panose="02010600040101010101" pitchFamily="2" charset="-122"/>
              </a:endParaRPr>
            </a:p>
          </p:txBody>
        </p:sp>
        <p:sp>
          <p:nvSpPr>
            <p:cNvPr id="9" name="椭圆 8"/>
            <p:cNvSpPr/>
            <p:nvPr/>
          </p:nvSpPr>
          <p:spPr>
            <a:xfrm>
              <a:off x="1833588" y="1052736"/>
              <a:ext cx="288032" cy="28803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华文楷体" panose="02010600040101010101" pitchFamily="2" charset="-122"/>
              </a:endParaRPr>
            </a:p>
          </p:txBody>
        </p:sp>
      </p:grpSp>
      <p:cxnSp>
        <p:nvCxnSpPr>
          <p:cNvPr id="32" name="直接连接符 31"/>
          <p:cNvCxnSpPr/>
          <p:nvPr/>
        </p:nvCxnSpPr>
        <p:spPr>
          <a:xfrm>
            <a:off x="8849203" y="1514901"/>
            <a:ext cx="0" cy="1522987"/>
          </a:xfrm>
          <a:prstGeom prst="line">
            <a:avLst/>
          </a:prstGeom>
          <a:ln w="38100">
            <a:solidFill>
              <a:srgbClr val="5C307D"/>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690984" y="6627119"/>
            <a:ext cx="7968269"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8" name="矩形 37"/>
          <p:cNvSpPr/>
          <p:nvPr/>
        </p:nvSpPr>
        <p:spPr>
          <a:xfrm>
            <a:off x="-13648" y="0"/>
            <a:ext cx="9157648" cy="1202643"/>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9" name="图片 38"/>
          <p:cNvPicPr>
            <a:picLocks noChangeAspect="1"/>
          </p:cNvPicPr>
          <p:nvPr/>
        </p:nvPicPr>
        <p:blipFill>
          <a:blip r:embed="rId3" cstate="print">
            <a:clrChange>
              <a:clrFrom>
                <a:srgbClr val="FFFFFF"/>
              </a:clrFrom>
              <a:clrTo>
                <a:srgbClr val="FFFFFF">
                  <a:alpha val="0"/>
                </a:srgbClr>
              </a:clrTo>
            </a:clrChange>
            <a:lum bright="70000" contrast="-70000"/>
            <a:extLst>
              <a:ext uri="{28A0092B-C50C-407E-A947-70E740481C1C}">
                <a14:useLocalDpi xmlns:a14="http://schemas.microsoft.com/office/drawing/2010/main" val="0"/>
              </a:ext>
            </a:extLst>
          </a:blip>
          <a:stretch>
            <a:fillRect/>
          </a:stretch>
        </p:blipFill>
        <p:spPr>
          <a:xfrm>
            <a:off x="0" y="0"/>
            <a:ext cx="2870282" cy="1214651"/>
          </a:xfrm>
          <a:prstGeom prst="rect">
            <a:avLst/>
          </a:prstGeom>
        </p:spPr>
      </p:pic>
      <p:grpSp>
        <p:nvGrpSpPr>
          <p:cNvPr id="40" name="组合 39"/>
          <p:cNvGrpSpPr/>
          <p:nvPr/>
        </p:nvGrpSpPr>
        <p:grpSpPr>
          <a:xfrm>
            <a:off x="0" y="1305569"/>
            <a:ext cx="9144000" cy="56736"/>
            <a:chOff x="30834" y="1305568"/>
            <a:chExt cx="8816454" cy="66133"/>
          </a:xfrm>
        </p:grpSpPr>
        <p:sp>
          <p:nvSpPr>
            <p:cNvPr id="41" name="矩形 40"/>
            <p:cNvSpPr/>
            <p:nvPr/>
          </p:nvSpPr>
          <p:spPr>
            <a:xfrm>
              <a:off x="30834" y="1305568"/>
              <a:ext cx="5800300" cy="6598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p:cNvSpPr/>
            <p:nvPr/>
          </p:nvSpPr>
          <p:spPr>
            <a:xfrm>
              <a:off x="5886861" y="1305712"/>
              <a:ext cx="2960427" cy="6598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6" name="TextBox 6"/>
          <p:cNvSpPr txBox="1"/>
          <p:nvPr/>
        </p:nvSpPr>
        <p:spPr>
          <a:xfrm>
            <a:off x="766168" y="2760056"/>
            <a:ext cx="7061649" cy="2631490"/>
          </a:xfrm>
          <a:prstGeom prst="rect">
            <a:avLst/>
          </a:prstGeom>
          <a:noFill/>
        </p:spPr>
        <p:txBody>
          <a:bodyPr wrap="square" rtlCol="0">
            <a:spAutoFit/>
          </a:bodyPr>
          <a:lstStyle/>
          <a:p>
            <a:pPr>
              <a:spcAft>
                <a:spcPts val="600"/>
              </a:spcAft>
            </a:pPr>
            <a:r>
              <a:rPr lang="en-US" altLang="zh-CN" sz="2400" dirty="0" smtClean="0">
                <a:solidFill>
                  <a:schemeClr val="tx1">
                    <a:lumMod val="75000"/>
                    <a:lumOff val="25000"/>
                  </a:schemeClr>
                </a:solidFill>
                <a:ea typeface="华文楷体" panose="02010600040101010101" pitchFamily="2" charset="-122"/>
              </a:rPr>
              <a:t>Effects </a:t>
            </a:r>
            <a:r>
              <a:rPr lang="en-US" altLang="zh-CN" sz="2400" dirty="0">
                <a:solidFill>
                  <a:schemeClr val="tx1">
                    <a:lumMod val="75000"/>
                    <a:lumOff val="25000"/>
                  </a:schemeClr>
                </a:solidFill>
                <a:ea typeface="华文楷体" panose="02010600040101010101" pitchFamily="2" charset="-122"/>
              </a:rPr>
              <a:t>of Components</a:t>
            </a:r>
          </a:p>
          <a:p>
            <a:pPr marL="342900" indent="-342900">
              <a:spcAft>
                <a:spcPts val="600"/>
              </a:spcAft>
              <a:buFont typeface="Arial" panose="020B0604020202020204" pitchFamily="34" charset="0"/>
              <a:buChar char="•"/>
            </a:pPr>
            <a:r>
              <a:rPr lang="en-US" altLang="zh-CN" sz="2400" dirty="0">
                <a:solidFill>
                  <a:schemeClr val="tx1">
                    <a:lumMod val="75000"/>
                    <a:lumOff val="25000"/>
                  </a:schemeClr>
                </a:solidFill>
                <a:ea typeface="华文楷体" panose="02010600040101010101" pitchFamily="2" charset="-122"/>
              </a:rPr>
              <a:t>Eliminate </a:t>
            </a:r>
            <a:r>
              <a:rPr lang="en-US" altLang="zh-CN" sz="2400" dirty="0" smtClean="0">
                <a:solidFill>
                  <a:schemeClr val="tx1">
                    <a:lumMod val="75000"/>
                    <a:lumOff val="25000"/>
                  </a:schemeClr>
                </a:solidFill>
                <a:ea typeface="华文楷体" panose="02010600040101010101" pitchFamily="2" charset="-122"/>
              </a:rPr>
              <a:t>Estimation </a:t>
            </a:r>
            <a:r>
              <a:rPr lang="en-US" altLang="zh-CN" sz="2400" dirty="0">
                <a:solidFill>
                  <a:schemeClr val="tx1">
                    <a:lumMod val="75000"/>
                    <a:lumOff val="25000"/>
                  </a:schemeClr>
                </a:solidFill>
                <a:ea typeface="华文楷体" panose="02010600040101010101" pitchFamily="2" charset="-122"/>
              </a:rPr>
              <a:t>Component, 28.44%;</a:t>
            </a:r>
          </a:p>
          <a:p>
            <a:pPr marL="342900" indent="-342900">
              <a:spcAft>
                <a:spcPts val="600"/>
              </a:spcAft>
              <a:buFont typeface="Arial" panose="020B0604020202020204" pitchFamily="34" charset="0"/>
              <a:buChar char="•"/>
            </a:pPr>
            <a:r>
              <a:rPr lang="en-US" altLang="zh-CN" sz="2400" dirty="0">
                <a:solidFill>
                  <a:schemeClr val="tx1">
                    <a:lumMod val="75000"/>
                    <a:lumOff val="25000"/>
                  </a:schemeClr>
                </a:solidFill>
                <a:ea typeface="华文楷体" panose="02010600040101010101" pitchFamily="2" charset="-122"/>
              </a:rPr>
              <a:t>Eliminate Auxiliary Component, 13.95%;</a:t>
            </a:r>
          </a:p>
          <a:p>
            <a:pPr marL="342900" indent="-342900">
              <a:spcAft>
                <a:spcPts val="600"/>
              </a:spcAft>
              <a:buFont typeface="Arial" panose="020B0604020202020204" pitchFamily="34" charset="0"/>
              <a:buChar char="•"/>
            </a:pPr>
            <a:r>
              <a:rPr lang="en-US" altLang="zh-CN" sz="2400" dirty="0">
                <a:solidFill>
                  <a:schemeClr val="tx1">
                    <a:lumMod val="75000"/>
                    <a:lumOff val="25000"/>
                  </a:schemeClr>
                </a:solidFill>
                <a:ea typeface="华文楷体" panose="02010600040101010101" pitchFamily="2" charset="-122"/>
              </a:rPr>
              <a:t>Our entire model, 13.14%.</a:t>
            </a:r>
          </a:p>
          <a:p>
            <a:pPr marL="342900" indent="-342900">
              <a:spcAft>
                <a:spcPts val="600"/>
              </a:spcAft>
              <a:buFont typeface="Arial" panose="020B0604020202020204" pitchFamily="34" charset="0"/>
              <a:buChar char="•"/>
            </a:pPr>
            <a:endParaRPr lang="en-US" altLang="zh-CN" sz="2400" dirty="0">
              <a:solidFill>
                <a:schemeClr val="tx1">
                  <a:lumMod val="75000"/>
                  <a:lumOff val="25000"/>
                </a:schemeClr>
              </a:solidFill>
              <a:ea typeface="华文楷体" panose="02010600040101010101" pitchFamily="2" charset="-122"/>
            </a:endParaRPr>
          </a:p>
          <a:p>
            <a:pPr marL="342900" indent="-342900">
              <a:buFont typeface="Arial" panose="020B0604020202020204" pitchFamily="34" charset="0"/>
              <a:buChar char="•"/>
            </a:pPr>
            <a:endParaRPr lang="en-US" altLang="zh-CN" sz="2000" dirty="0">
              <a:solidFill>
                <a:schemeClr val="tx1">
                  <a:lumMod val="75000"/>
                  <a:lumOff val="25000"/>
                </a:schemeClr>
              </a:solidFill>
              <a:ea typeface="华文楷体" panose="02010600040101010101" pitchFamily="2" charset="-122"/>
            </a:endParaRPr>
          </a:p>
        </p:txBody>
      </p:sp>
      <p:sp>
        <p:nvSpPr>
          <p:cNvPr id="15" name="椭圆 16"/>
          <p:cNvSpPr/>
          <p:nvPr/>
        </p:nvSpPr>
        <p:spPr>
          <a:xfrm>
            <a:off x="8371221" y="6346632"/>
            <a:ext cx="288032" cy="288032"/>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华文楷体" panose="02010600040101010101" pitchFamily="2" charset="-122"/>
            </a:endParaRPr>
          </a:p>
        </p:txBody>
      </p:sp>
      <p:sp>
        <p:nvSpPr>
          <p:cNvPr id="17" name="椭圆 17"/>
          <p:cNvSpPr/>
          <p:nvPr/>
        </p:nvSpPr>
        <p:spPr>
          <a:xfrm>
            <a:off x="8692195" y="6029540"/>
            <a:ext cx="288032" cy="28803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华文楷体" panose="02010600040101010101" pitchFamily="2" charset="-122"/>
            </a:endParaRPr>
          </a:p>
        </p:txBody>
      </p:sp>
    </p:spTree>
    <p:extLst>
      <p:ext uri="{BB962C8B-B14F-4D97-AF65-F5344CB8AC3E}">
        <p14:creationId xmlns:p14="http://schemas.microsoft.com/office/powerpoint/2010/main" val="46071810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extBox 5"/>
          <p:cNvSpPr txBox="1"/>
          <p:nvPr/>
        </p:nvSpPr>
        <p:spPr>
          <a:xfrm>
            <a:off x="766169" y="1391910"/>
            <a:ext cx="7358655" cy="646331"/>
          </a:xfrm>
          <a:prstGeom prst="rect">
            <a:avLst/>
          </a:prstGeom>
          <a:noFill/>
        </p:spPr>
        <p:txBody>
          <a:bodyPr wrap="square" rtlCol="0">
            <a:spAutoFit/>
          </a:bodyPr>
          <a:lstStyle/>
          <a:p>
            <a:r>
              <a:rPr lang="en-US" altLang="zh-CN" sz="3600" b="1" dirty="0" smtClean="0">
                <a:solidFill>
                  <a:schemeClr val="tx1">
                    <a:lumMod val="75000"/>
                    <a:lumOff val="25000"/>
                  </a:schemeClr>
                </a:solidFill>
                <a:ea typeface="华文楷体" panose="02010600040101010101" pitchFamily="2" charset="-122"/>
              </a:rPr>
              <a:t>Experiment</a:t>
            </a:r>
            <a:endParaRPr lang="zh-CN" altLang="en-US" sz="3600" b="1" dirty="0">
              <a:solidFill>
                <a:schemeClr val="tx1">
                  <a:lumMod val="75000"/>
                  <a:lumOff val="25000"/>
                </a:schemeClr>
              </a:solidFill>
              <a:ea typeface="华文楷体" panose="02010600040101010101" pitchFamily="2" charset="-122"/>
            </a:endParaRPr>
          </a:p>
        </p:txBody>
      </p:sp>
      <p:sp>
        <p:nvSpPr>
          <p:cNvPr id="6" name="矩形 5"/>
          <p:cNvSpPr/>
          <p:nvPr/>
        </p:nvSpPr>
        <p:spPr>
          <a:xfrm rot="10800000">
            <a:off x="478138" y="1571059"/>
            <a:ext cx="288032" cy="288032"/>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华文楷体" panose="02010600040101010101" pitchFamily="2" charset="-122"/>
            </a:endParaRPr>
          </a:p>
        </p:txBody>
      </p:sp>
      <p:grpSp>
        <p:nvGrpSpPr>
          <p:cNvPr id="7" name="组合 6"/>
          <p:cNvGrpSpPr/>
          <p:nvPr/>
        </p:nvGrpSpPr>
        <p:grpSpPr>
          <a:xfrm rot="10800000">
            <a:off x="3380593" y="1592826"/>
            <a:ext cx="638547" cy="288032"/>
            <a:chOff x="1483073" y="1052736"/>
            <a:chExt cx="638547" cy="288032"/>
          </a:xfrm>
        </p:grpSpPr>
        <p:sp>
          <p:nvSpPr>
            <p:cNvPr id="8" name="椭圆 7"/>
            <p:cNvSpPr/>
            <p:nvPr/>
          </p:nvSpPr>
          <p:spPr>
            <a:xfrm>
              <a:off x="1483073" y="1052736"/>
              <a:ext cx="288032" cy="28803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华文楷体" panose="02010600040101010101" pitchFamily="2" charset="-122"/>
              </a:endParaRPr>
            </a:p>
          </p:txBody>
        </p:sp>
        <p:sp>
          <p:nvSpPr>
            <p:cNvPr id="9" name="椭圆 8"/>
            <p:cNvSpPr/>
            <p:nvPr/>
          </p:nvSpPr>
          <p:spPr>
            <a:xfrm>
              <a:off x="1833588" y="1052736"/>
              <a:ext cx="288032" cy="28803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华文楷体" panose="02010600040101010101" pitchFamily="2" charset="-122"/>
              </a:endParaRPr>
            </a:p>
          </p:txBody>
        </p:sp>
      </p:grpSp>
      <p:cxnSp>
        <p:nvCxnSpPr>
          <p:cNvPr id="32" name="直接连接符 31"/>
          <p:cNvCxnSpPr/>
          <p:nvPr/>
        </p:nvCxnSpPr>
        <p:spPr>
          <a:xfrm>
            <a:off x="8849203" y="1514901"/>
            <a:ext cx="0" cy="1522987"/>
          </a:xfrm>
          <a:prstGeom prst="line">
            <a:avLst/>
          </a:prstGeom>
          <a:ln w="38100">
            <a:solidFill>
              <a:srgbClr val="5C307D"/>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690984" y="6627119"/>
            <a:ext cx="7968269"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8" name="矩形 37"/>
          <p:cNvSpPr/>
          <p:nvPr/>
        </p:nvSpPr>
        <p:spPr>
          <a:xfrm>
            <a:off x="-13648" y="0"/>
            <a:ext cx="9157648" cy="1202643"/>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9" name="图片 38"/>
          <p:cNvPicPr>
            <a:picLocks noChangeAspect="1"/>
          </p:cNvPicPr>
          <p:nvPr/>
        </p:nvPicPr>
        <p:blipFill>
          <a:blip r:embed="rId3" cstate="print">
            <a:clrChange>
              <a:clrFrom>
                <a:srgbClr val="FFFFFF"/>
              </a:clrFrom>
              <a:clrTo>
                <a:srgbClr val="FFFFFF">
                  <a:alpha val="0"/>
                </a:srgbClr>
              </a:clrTo>
            </a:clrChange>
            <a:lum bright="70000" contrast="-70000"/>
            <a:extLst>
              <a:ext uri="{28A0092B-C50C-407E-A947-70E740481C1C}">
                <a14:useLocalDpi xmlns:a14="http://schemas.microsoft.com/office/drawing/2010/main" val="0"/>
              </a:ext>
            </a:extLst>
          </a:blip>
          <a:stretch>
            <a:fillRect/>
          </a:stretch>
        </p:blipFill>
        <p:spPr>
          <a:xfrm>
            <a:off x="0" y="0"/>
            <a:ext cx="2870282" cy="1214651"/>
          </a:xfrm>
          <a:prstGeom prst="rect">
            <a:avLst/>
          </a:prstGeom>
        </p:spPr>
      </p:pic>
      <p:grpSp>
        <p:nvGrpSpPr>
          <p:cNvPr id="40" name="组合 39"/>
          <p:cNvGrpSpPr/>
          <p:nvPr/>
        </p:nvGrpSpPr>
        <p:grpSpPr>
          <a:xfrm>
            <a:off x="0" y="1305569"/>
            <a:ext cx="9144000" cy="56736"/>
            <a:chOff x="30834" y="1305568"/>
            <a:chExt cx="8816454" cy="66133"/>
          </a:xfrm>
        </p:grpSpPr>
        <p:sp>
          <p:nvSpPr>
            <p:cNvPr id="41" name="矩形 40"/>
            <p:cNvSpPr/>
            <p:nvPr/>
          </p:nvSpPr>
          <p:spPr>
            <a:xfrm>
              <a:off x="30834" y="1305568"/>
              <a:ext cx="5800300" cy="6598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p:cNvSpPr/>
            <p:nvPr/>
          </p:nvSpPr>
          <p:spPr>
            <a:xfrm>
              <a:off x="5886861" y="1305712"/>
              <a:ext cx="2960427" cy="6598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矩形 3"/>
          <p:cNvSpPr/>
          <p:nvPr/>
        </p:nvSpPr>
        <p:spPr>
          <a:xfrm>
            <a:off x="2332357" y="2190693"/>
            <a:ext cx="4882812" cy="461665"/>
          </a:xfrm>
          <a:prstGeom prst="rect">
            <a:avLst/>
          </a:prstGeom>
        </p:spPr>
        <p:txBody>
          <a:bodyPr wrap="none">
            <a:spAutoFit/>
          </a:bodyPr>
          <a:lstStyle/>
          <a:p>
            <a:pPr algn="ctr"/>
            <a:r>
              <a:rPr lang="en-US" altLang="zh-CN" sz="2400" dirty="0">
                <a:cs typeface="Times New Roman" panose="02020603050405020304" pitchFamily="18" charset="0"/>
              </a:rPr>
              <a:t>Table: Effects of Attribute Component</a:t>
            </a:r>
            <a:endParaRPr lang="zh-CN" altLang="en-US" sz="2400" dirty="0">
              <a:cs typeface="Times New Roman" panose="02020603050405020304" pitchFamily="18" charset="0"/>
            </a:endParaRPr>
          </a:p>
        </p:txBody>
      </p:sp>
      <p:graphicFrame>
        <p:nvGraphicFramePr>
          <p:cNvPr id="16" name="表格 15"/>
          <p:cNvGraphicFramePr>
            <a:graphicFrameLocks noGrp="1"/>
          </p:cNvGraphicFramePr>
          <p:nvPr>
            <p:extLst>
              <p:ext uri="{D42A27DB-BD31-4B8C-83A1-F6EECF244321}">
                <p14:modId xmlns:p14="http://schemas.microsoft.com/office/powerpoint/2010/main" val="1290401336"/>
              </p:ext>
            </p:extLst>
          </p:nvPr>
        </p:nvGraphicFramePr>
        <p:xfrm>
          <a:off x="2323361" y="2797403"/>
          <a:ext cx="4900804" cy="2418406"/>
        </p:xfrm>
        <a:graphic>
          <a:graphicData uri="http://schemas.openxmlformats.org/drawingml/2006/table">
            <a:tbl>
              <a:tblPr firstRow="1" bandRow="1">
                <a:solidFill>
                  <a:srgbClr val="5C307D"/>
                </a:solidFill>
                <a:tableStyleId>{5C22544A-7EE6-4342-B048-85BDC9FD1C3A}</a:tableStyleId>
              </a:tblPr>
              <a:tblGrid>
                <a:gridCol w="2601064">
                  <a:extLst>
                    <a:ext uri="{9D8B030D-6E8A-4147-A177-3AD203B41FA5}">
                      <a16:colId xmlns:a16="http://schemas.microsoft.com/office/drawing/2014/main" val="2825719104"/>
                    </a:ext>
                  </a:extLst>
                </a:gridCol>
                <a:gridCol w="2299740">
                  <a:extLst>
                    <a:ext uri="{9D8B030D-6E8A-4147-A177-3AD203B41FA5}">
                      <a16:colId xmlns:a16="http://schemas.microsoft.com/office/drawing/2014/main" val="2757788562"/>
                    </a:ext>
                  </a:extLst>
                </a:gridCol>
              </a:tblGrid>
              <a:tr h="589606">
                <a:tc>
                  <a:txBody>
                    <a:bodyPr/>
                    <a:lstStyle/>
                    <a:p>
                      <a:pPr algn="ctr"/>
                      <a:r>
                        <a:rPr lang="en-US" altLang="zh-CN" sz="2400" kern="1200" dirty="0" smtClean="0">
                          <a:solidFill>
                            <a:schemeClr val="tx1">
                              <a:lumMod val="75000"/>
                              <a:lumOff val="25000"/>
                            </a:schemeClr>
                          </a:solidFill>
                          <a:latin typeface="+mn-lt"/>
                          <a:ea typeface="华文楷体" panose="02010600040101010101" pitchFamily="2" charset="-122"/>
                          <a:cs typeface="+mn-cs"/>
                        </a:rPr>
                        <a:t>Model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400" kern="1200" dirty="0" smtClean="0">
                          <a:solidFill>
                            <a:schemeClr val="tx1">
                              <a:lumMod val="75000"/>
                              <a:lumOff val="25000"/>
                            </a:schemeClr>
                          </a:solidFill>
                          <a:latin typeface="+mn-lt"/>
                          <a:ea typeface="华文楷体" panose="02010600040101010101" pitchFamily="2" charset="-122"/>
                          <a:cs typeface="+mn-cs"/>
                        </a:rPr>
                        <a:t>MAPE</a:t>
                      </a:r>
                      <a:endParaRPr lang="zh-CN" altLang="en-US" sz="2400" kern="1200" dirty="0" smtClean="0">
                        <a:solidFill>
                          <a:schemeClr val="tx1">
                            <a:lumMod val="75000"/>
                            <a:lumOff val="25000"/>
                          </a:schemeClr>
                        </a:solidFill>
                        <a:latin typeface="+mn-lt"/>
                        <a:ea typeface="华文楷体" panose="02010600040101010101" pitchFamily="2"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30416269"/>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400" kern="1200" dirty="0" smtClean="0">
                          <a:solidFill>
                            <a:schemeClr val="tx1">
                              <a:lumMod val="75000"/>
                              <a:lumOff val="25000"/>
                            </a:schemeClr>
                          </a:solidFill>
                          <a:latin typeface="+mn-lt"/>
                          <a:ea typeface="华文楷体" panose="02010600040101010101" pitchFamily="2" charset="-122"/>
                          <a:cs typeface="+mn-cs"/>
                        </a:rPr>
                        <a:t>DeepTTE-30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400" b="1" kern="1200" dirty="0" smtClean="0">
                          <a:solidFill>
                            <a:schemeClr val="tx1">
                              <a:lumMod val="75000"/>
                              <a:lumOff val="25000"/>
                            </a:schemeClr>
                          </a:solidFill>
                          <a:latin typeface="+mn-lt"/>
                          <a:ea typeface="华文楷体" panose="02010600040101010101" pitchFamily="2" charset="-122"/>
                          <a:cs typeface="+mn-cs"/>
                        </a:rPr>
                        <a:t>13.14%</a:t>
                      </a:r>
                      <a:endParaRPr lang="zh-CN" altLang="en-US" sz="2400" b="1" kern="1200" dirty="0">
                        <a:solidFill>
                          <a:schemeClr val="tx1">
                            <a:lumMod val="75000"/>
                            <a:lumOff val="25000"/>
                          </a:schemeClr>
                        </a:solidFill>
                        <a:latin typeface="+mn-lt"/>
                        <a:ea typeface="华文楷体" panose="02010600040101010101" pitchFamily="2"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28163307"/>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400" kern="1200" dirty="0" smtClean="0">
                          <a:solidFill>
                            <a:schemeClr val="tx1">
                              <a:lumMod val="75000"/>
                              <a:lumOff val="25000"/>
                            </a:schemeClr>
                          </a:solidFill>
                          <a:latin typeface="+mn-lt"/>
                          <a:ea typeface="华文楷体" panose="02010600040101010101" pitchFamily="2" charset="-122"/>
                          <a:cs typeface="+mn-cs"/>
                        </a:rPr>
                        <a:t>Eliminate </a:t>
                      </a:r>
                      <a:r>
                        <a:rPr lang="en-US" altLang="zh-CN" sz="2400" kern="1200" dirty="0" err="1" smtClean="0">
                          <a:solidFill>
                            <a:schemeClr val="tx1">
                              <a:lumMod val="75000"/>
                              <a:lumOff val="25000"/>
                            </a:schemeClr>
                          </a:solidFill>
                          <a:latin typeface="+mn-lt"/>
                          <a:ea typeface="华文楷体" panose="02010600040101010101" pitchFamily="2" charset="-122"/>
                          <a:cs typeface="+mn-cs"/>
                        </a:rPr>
                        <a:t>driverID</a:t>
                      </a:r>
                      <a:endParaRPr lang="en-US" altLang="zh-CN" sz="2400" kern="1200" dirty="0" smtClean="0">
                        <a:solidFill>
                          <a:schemeClr val="tx1">
                            <a:lumMod val="75000"/>
                            <a:lumOff val="25000"/>
                          </a:schemeClr>
                        </a:solidFill>
                        <a:latin typeface="+mn-lt"/>
                        <a:ea typeface="华文楷体" panose="02010600040101010101" pitchFamily="2"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400" kern="1200" dirty="0" smtClean="0">
                          <a:solidFill>
                            <a:schemeClr val="tx1">
                              <a:lumMod val="75000"/>
                              <a:lumOff val="25000"/>
                            </a:schemeClr>
                          </a:solidFill>
                          <a:latin typeface="+mn-lt"/>
                          <a:ea typeface="华文楷体" panose="02010600040101010101" pitchFamily="2" charset="-122"/>
                          <a:cs typeface="+mn-cs"/>
                        </a:rPr>
                        <a:t>13.37%</a:t>
                      </a:r>
                      <a:endParaRPr lang="zh-CN" altLang="en-US" sz="2400" kern="1200" dirty="0">
                        <a:solidFill>
                          <a:schemeClr val="tx1">
                            <a:lumMod val="75000"/>
                            <a:lumOff val="25000"/>
                          </a:schemeClr>
                        </a:solidFill>
                        <a:latin typeface="+mn-lt"/>
                        <a:ea typeface="华文楷体" panose="02010600040101010101" pitchFamily="2"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03171016"/>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400" kern="1200" dirty="0" smtClean="0">
                          <a:solidFill>
                            <a:schemeClr val="tx1">
                              <a:lumMod val="75000"/>
                              <a:lumOff val="25000"/>
                            </a:schemeClr>
                          </a:solidFill>
                          <a:latin typeface="+mn-lt"/>
                          <a:ea typeface="华文楷体" panose="02010600040101010101" pitchFamily="2" charset="-122"/>
                          <a:cs typeface="+mn-cs"/>
                        </a:rPr>
                        <a:t>Eliminate </a:t>
                      </a:r>
                      <a:r>
                        <a:rPr lang="en-US" altLang="zh-CN" sz="2400" kern="1200" dirty="0" err="1" smtClean="0">
                          <a:solidFill>
                            <a:schemeClr val="tx1">
                              <a:lumMod val="75000"/>
                              <a:lumOff val="25000"/>
                            </a:schemeClr>
                          </a:solidFill>
                          <a:latin typeface="+mn-lt"/>
                          <a:ea typeface="华文楷体" panose="02010600040101010101" pitchFamily="2" charset="-122"/>
                          <a:cs typeface="+mn-cs"/>
                        </a:rPr>
                        <a:t>weekID</a:t>
                      </a:r>
                      <a:endParaRPr lang="en-US" altLang="zh-CN" sz="2400" kern="1200" dirty="0" smtClean="0">
                        <a:solidFill>
                          <a:schemeClr val="tx1">
                            <a:lumMod val="75000"/>
                            <a:lumOff val="25000"/>
                          </a:schemeClr>
                        </a:solidFill>
                        <a:latin typeface="+mn-lt"/>
                        <a:ea typeface="华文楷体" panose="02010600040101010101" pitchFamily="2"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400" kern="1200" dirty="0" smtClean="0">
                          <a:solidFill>
                            <a:schemeClr val="tx1">
                              <a:lumMod val="75000"/>
                              <a:lumOff val="25000"/>
                            </a:schemeClr>
                          </a:solidFill>
                          <a:latin typeface="+mn-lt"/>
                          <a:ea typeface="华文楷体" panose="02010600040101010101" pitchFamily="2" charset="-122"/>
                          <a:cs typeface="+mn-cs"/>
                        </a:rPr>
                        <a:t>13.58%</a:t>
                      </a:r>
                      <a:endParaRPr lang="zh-CN" altLang="en-US" sz="2400" kern="1200" dirty="0">
                        <a:solidFill>
                          <a:schemeClr val="tx1">
                            <a:lumMod val="75000"/>
                            <a:lumOff val="25000"/>
                          </a:schemeClr>
                        </a:solidFill>
                        <a:latin typeface="+mn-lt"/>
                        <a:ea typeface="华文楷体" panose="02010600040101010101" pitchFamily="2"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96935056"/>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400" kern="1200" dirty="0" smtClean="0">
                          <a:solidFill>
                            <a:schemeClr val="tx1">
                              <a:lumMod val="75000"/>
                              <a:lumOff val="25000"/>
                            </a:schemeClr>
                          </a:solidFill>
                          <a:latin typeface="+mn-lt"/>
                          <a:ea typeface="华文楷体" panose="02010600040101010101" pitchFamily="2" charset="-122"/>
                          <a:cs typeface="+mn-cs"/>
                        </a:rPr>
                        <a:t>Eliminate both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400" kern="1200" dirty="0" smtClean="0">
                          <a:solidFill>
                            <a:schemeClr val="tx1">
                              <a:lumMod val="75000"/>
                              <a:lumOff val="25000"/>
                            </a:schemeClr>
                          </a:solidFill>
                          <a:latin typeface="+mn-lt"/>
                          <a:ea typeface="华文楷体" panose="02010600040101010101" pitchFamily="2" charset="-122"/>
                          <a:cs typeface="+mn-cs"/>
                        </a:rPr>
                        <a:t>13.59%</a:t>
                      </a:r>
                      <a:endParaRPr lang="zh-CN" altLang="en-US" sz="2400" kern="1200" dirty="0">
                        <a:solidFill>
                          <a:schemeClr val="tx1">
                            <a:lumMod val="75000"/>
                            <a:lumOff val="25000"/>
                          </a:schemeClr>
                        </a:solidFill>
                        <a:latin typeface="+mn-lt"/>
                        <a:ea typeface="华文楷体" panose="02010600040101010101" pitchFamily="2"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538440079"/>
                  </a:ext>
                </a:extLst>
              </a:tr>
            </a:tbl>
          </a:graphicData>
        </a:graphic>
      </p:graphicFrame>
      <p:sp>
        <p:nvSpPr>
          <p:cNvPr id="17" name="椭圆 16"/>
          <p:cNvSpPr/>
          <p:nvPr/>
        </p:nvSpPr>
        <p:spPr>
          <a:xfrm>
            <a:off x="8371221" y="6346632"/>
            <a:ext cx="288032" cy="288032"/>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华文楷体" panose="02010600040101010101" pitchFamily="2" charset="-122"/>
            </a:endParaRPr>
          </a:p>
        </p:txBody>
      </p:sp>
      <p:sp>
        <p:nvSpPr>
          <p:cNvPr id="18" name="椭圆 17"/>
          <p:cNvSpPr/>
          <p:nvPr/>
        </p:nvSpPr>
        <p:spPr>
          <a:xfrm>
            <a:off x="8692195" y="6029540"/>
            <a:ext cx="288032" cy="28803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华文楷体" panose="02010600040101010101" pitchFamily="2" charset="-122"/>
            </a:endParaRPr>
          </a:p>
        </p:txBody>
      </p:sp>
    </p:spTree>
    <p:extLst>
      <p:ext uri="{BB962C8B-B14F-4D97-AF65-F5344CB8AC3E}">
        <p14:creationId xmlns:p14="http://schemas.microsoft.com/office/powerpoint/2010/main" val="12413938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extBox 5"/>
          <p:cNvSpPr txBox="1"/>
          <p:nvPr/>
        </p:nvSpPr>
        <p:spPr>
          <a:xfrm>
            <a:off x="766169" y="1391910"/>
            <a:ext cx="7358655" cy="646331"/>
          </a:xfrm>
          <a:prstGeom prst="rect">
            <a:avLst/>
          </a:prstGeom>
          <a:noFill/>
        </p:spPr>
        <p:txBody>
          <a:bodyPr wrap="square" rtlCol="0">
            <a:spAutoFit/>
          </a:bodyPr>
          <a:lstStyle/>
          <a:p>
            <a:r>
              <a:rPr lang="en-US" altLang="zh-CN" sz="3600" b="1" dirty="0" smtClean="0">
                <a:solidFill>
                  <a:schemeClr val="tx1">
                    <a:lumMod val="75000"/>
                    <a:lumOff val="25000"/>
                  </a:schemeClr>
                </a:solidFill>
                <a:ea typeface="华文楷体" panose="02010600040101010101" pitchFamily="2" charset="-122"/>
              </a:rPr>
              <a:t>Conclusion</a:t>
            </a:r>
            <a:endParaRPr lang="zh-CN" altLang="en-US" sz="3600" b="1" dirty="0">
              <a:solidFill>
                <a:schemeClr val="tx1">
                  <a:lumMod val="75000"/>
                  <a:lumOff val="25000"/>
                </a:schemeClr>
              </a:solidFill>
              <a:ea typeface="华文楷体" panose="02010600040101010101" pitchFamily="2" charset="-122"/>
            </a:endParaRPr>
          </a:p>
        </p:txBody>
      </p:sp>
      <p:sp>
        <p:nvSpPr>
          <p:cNvPr id="6" name="矩形 5"/>
          <p:cNvSpPr/>
          <p:nvPr/>
        </p:nvSpPr>
        <p:spPr>
          <a:xfrm rot="10800000">
            <a:off x="478138" y="1571059"/>
            <a:ext cx="288032" cy="288032"/>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华文楷体" panose="02010600040101010101" pitchFamily="2" charset="-122"/>
            </a:endParaRPr>
          </a:p>
        </p:txBody>
      </p:sp>
      <p:grpSp>
        <p:nvGrpSpPr>
          <p:cNvPr id="7" name="组合 6"/>
          <p:cNvGrpSpPr/>
          <p:nvPr/>
        </p:nvGrpSpPr>
        <p:grpSpPr>
          <a:xfrm rot="10800000">
            <a:off x="3135895" y="1571059"/>
            <a:ext cx="638547" cy="288032"/>
            <a:chOff x="1483073" y="1052736"/>
            <a:chExt cx="638547" cy="288032"/>
          </a:xfrm>
        </p:grpSpPr>
        <p:sp>
          <p:nvSpPr>
            <p:cNvPr id="8" name="椭圆 7"/>
            <p:cNvSpPr/>
            <p:nvPr/>
          </p:nvSpPr>
          <p:spPr>
            <a:xfrm>
              <a:off x="1483073" y="1052736"/>
              <a:ext cx="288032" cy="28803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华文楷体" panose="02010600040101010101" pitchFamily="2" charset="-122"/>
              </a:endParaRPr>
            </a:p>
          </p:txBody>
        </p:sp>
        <p:sp>
          <p:nvSpPr>
            <p:cNvPr id="9" name="椭圆 8"/>
            <p:cNvSpPr/>
            <p:nvPr/>
          </p:nvSpPr>
          <p:spPr>
            <a:xfrm>
              <a:off x="1833588" y="1052736"/>
              <a:ext cx="288032" cy="28803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华文楷体" panose="02010600040101010101" pitchFamily="2" charset="-122"/>
              </a:endParaRPr>
            </a:p>
          </p:txBody>
        </p:sp>
      </p:grpSp>
      <p:cxnSp>
        <p:nvCxnSpPr>
          <p:cNvPr id="32" name="直接连接符 31"/>
          <p:cNvCxnSpPr/>
          <p:nvPr/>
        </p:nvCxnSpPr>
        <p:spPr>
          <a:xfrm>
            <a:off x="8849203" y="1514901"/>
            <a:ext cx="0" cy="1522987"/>
          </a:xfrm>
          <a:prstGeom prst="line">
            <a:avLst/>
          </a:prstGeom>
          <a:ln w="38100">
            <a:solidFill>
              <a:srgbClr val="5C307D"/>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690984" y="6627119"/>
            <a:ext cx="7968269"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8" name="矩形 37"/>
          <p:cNvSpPr/>
          <p:nvPr/>
        </p:nvSpPr>
        <p:spPr>
          <a:xfrm>
            <a:off x="-13648" y="0"/>
            <a:ext cx="9157648" cy="1202643"/>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9" name="图片 38"/>
          <p:cNvPicPr>
            <a:picLocks noChangeAspect="1"/>
          </p:cNvPicPr>
          <p:nvPr/>
        </p:nvPicPr>
        <p:blipFill>
          <a:blip r:embed="rId4" cstate="print">
            <a:clrChange>
              <a:clrFrom>
                <a:srgbClr val="FFFFFF"/>
              </a:clrFrom>
              <a:clrTo>
                <a:srgbClr val="FFFFFF">
                  <a:alpha val="0"/>
                </a:srgbClr>
              </a:clrTo>
            </a:clrChange>
            <a:lum bright="70000" contrast="-70000"/>
            <a:extLst>
              <a:ext uri="{28A0092B-C50C-407E-A947-70E740481C1C}">
                <a14:useLocalDpi xmlns:a14="http://schemas.microsoft.com/office/drawing/2010/main" val="0"/>
              </a:ext>
            </a:extLst>
          </a:blip>
          <a:stretch>
            <a:fillRect/>
          </a:stretch>
        </p:blipFill>
        <p:spPr>
          <a:xfrm>
            <a:off x="0" y="0"/>
            <a:ext cx="2870282" cy="1214651"/>
          </a:xfrm>
          <a:prstGeom prst="rect">
            <a:avLst/>
          </a:prstGeom>
        </p:spPr>
      </p:pic>
      <p:grpSp>
        <p:nvGrpSpPr>
          <p:cNvPr id="40" name="组合 39"/>
          <p:cNvGrpSpPr/>
          <p:nvPr/>
        </p:nvGrpSpPr>
        <p:grpSpPr>
          <a:xfrm>
            <a:off x="0" y="1305569"/>
            <a:ext cx="9144000" cy="56736"/>
            <a:chOff x="30834" y="1305568"/>
            <a:chExt cx="8816454" cy="66133"/>
          </a:xfrm>
        </p:grpSpPr>
        <p:sp>
          <p:nvSpPr>
            <p:cNvPr id="41" name="矩形 40"/>
            <p:cNvSpPr/>
            <p:nvPr/>
          </p:nvSpPr>
          <p:spPr>
            <a:xfrm>
              <a:off x="30834" y="1305568"/>
              <a:ext cx="5800300" cy="6598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p:cNvSpPr/>
            <p:nvPr/>
          </p:nvSpPr>
          <p:spPr>
            <a:xfrm>
              <a:off x="5886861" y="1305712"/>
              <a:ext cx="2960427" cy="6598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0" name="TextBox 6"/>
          <p:cNvSpPr txBox="1"/>
          <p:nvPr/>
        </p:nvSpPr>
        <p:spPr>
          <a:xfrm>
            <a:off x="164895" y="2277597"/>
            <a:ext cx="4914155" cy="2539157"/>
          </a:xfrm>
          <a:prstGeom prst="rect">
            <a:avLst/>
          </a:prstGeom>
          <a:noFill/>
        </p:spPr>
        <p:txBody>
          <a:bodyPr wrap="square" rtlCol="0">
            <a:spAutoFit/>
          </a:bodyPr>
          <a:lstStyle/>
          <a:p>
            <a:pPr marL="457200" indent="-457200">
              <a:spcAft>
                <a:spcPts val="600"/>
              </a:spcAft>
              <a:buFont typeface="+mj-lt"/>
              <a:buAutoNum type="arabicPeriod"/>
            </a:pPr>
            <a:r>
              <a:rPr lang="en-US" altLang="zh-CN" sz="2400" dirty="0" smtClean="0">
                <a:solidFill>
                  <a:schemeClr val="tx1">
                    <a:lumMod val="75000"/>
                    <a:lumOff val="25000"/>
                  </a:schemeClr>
                </a:solidFill>
                <a:ea typeface="华文楷体" panose="02010600040101010101" pitchFamily="2" charset="-122"/>
              </a:rPr>
              <a:t>New block for handle trajectory (with LSTM)</a:t>
            </a:r>
          </a:p>
          <a:p>
            <a:pPr marL="265113" indent="-265113">
              <a:spcAft>
                <a:spcPts val="600"/>
              </a:spcAft>
              <a:buFont typeface="+mj-lt"/>
              <a:buAutoNum type="arabicPeriod"/>
            </a:pPr>
            <a:r>
              <a:rPr lang="en-US" altLang="zh-CN" sz="2400" dirty="0" smtClean="0">
                <a:solidFill>
                  <a:schemeClr val="tx1">
                    <a:lumMod val="75000"/>
                    <a:lumOff val="25000"/>
                  </a:schemeClr>
                </a:solidFill>
                <a:ea typeface="华文楷体" panose="02010600040101010101" pitchFamily="2" charset="-122"/>
              </a:rPr>
              <a:t>  Extend </a:t>
            </a:r>
            <a:r>
              <a:rPr lang="en-US" altLang="zh-CN" sz="2400" dirty="0">
                <a:solidFill>
                  <a:schemeClr val="tx1">
                    <a:lumMod val="75000"/>
                    <a:lumOff val="25000"/>
                  </a:schemeClr>
                </a:solidFill>
                <a:ea typeface="华文楷体" panose="02010600040101010101" pitchFamily="2" charset="-122"/>
              </a:rPr>
              <a:t>to multi-task learning by introducing an Auxiliary Component</a:t>
            </a:r>
          </a:p>
          <a:p>
            <a:pPr marL="457200" indent="-457200">
              <a:spcAft>
                <a:spcPts val="600"/>
              </a:spcAft>
              <a:buFont typeface="+mj-lt"/>
              <a:buAutoNum type="arabicPeriod"/>
            </a:pPr>
            <a:endParaRPr lang="en-US" altLang="zh-CN" sz="2400" dirty="0">
              <a:solidFill>
                <a:schemeClr val="tx1">
                  <a:lumMod val="75000"/>
                  <a:lumOff val="25000"/>
                </a:schemeClr>
              </a:solidFill>
              <a:ea typeface="华文楷体" panose="02010600040101010101" pitchFamily="2" charset="-122"/>
            </a:endParaRPr>
          </a:p>
          <a:p>
            <a:pPr marL="457200" indent="-457200">
              <a:spcAft>
                <a:spcPts val="600"/>
              </a:spcAft>
              <a:buFont typeface="+mj-lt"/>
              <a:buAutoNum type="arabicPeriod"/>
            </a:pPr>
            <a:endParaRPr lang="zh-CN" altLang="en-US" sz="2400" dirty="0">
              <a:solidFill>
                <a:schemeClr val="tx1">
                  <a:lumMod val="75000"/>
                  <a:lumOff val="25000"/>
                </a:schemeClr>
              </a:solidFill>
              <a:ea typeface="华文楷体" panose="02010600040101010101" pitchFamily="2" charset="-122"/>
            </a:endParaRPr>
          </a:p>
        </p:txBody>
      </p:sp>
      <p:graphicFrame>
        <p:nvGraphicFramePr>
          <p:cNvPr id="53" name="对象 52"/>
          <p:cNvGraphicFramePr>
            <a:graphicFrameLocks noChangeAspect="1"/>
          </p:cNvGraphicFramePr>
          <p:nvPr>
            <p:extLst>
              <p:ext uri="{D42A27DB-BD31-4B8C-83A1-F6EECF244321}">
                <p14:modId xmlns:p14="http://schemas.microsoft.com/office/powerpoint/2010/main" val="227183663"/>
              </p:ext>
            </p:extLst>
          </p:nvPr>
        </p:nvGraphicFramePr>
        <p:xfrm>
          <a:off x="5435600" y="4587773"/>
          <a:ext cx="3363912" cy="1622425"/>
        </p:xfrm>
        <a:graphic>
          <a:graphicData uri="http://schemas.openxmlformats.org/presentationml/2006/ole">
            <mc:AlternateContent xmlns:mc="http://schemas.openxmlformats.org/markup-compatibility/2006">
              <mc:Choice xmlns:v="urn:schemas-microsoft-com:vml" Requires="v">
                <p:oleObj spid="_x0000_s24754" name="Visio" r:id="rId5" imgW="4753913" imgH="2294544" progId="Visio.Drawing.11">
                  <p:embed/>
                </p:oleObj>
              </mc:Choice>
              <mc:Fallback>
                <p:oleObj name="Visio" r:id="rId5" imgW="4753913" imgH="2294544" progId="Visio.Drawing.11">
                  <p:embed/>
                  <p:pic>
                    <p:nvPicPr>
                      <p:cNvPr id="2" name="对象 1"/>
                      <p:cNvPicPr/>
                      <p:nvPr/>
                    </p:nvPicPr>
                    <p:blipFill>
                      <a:blip r:embed="rId6"/>
                      <a:stretch>
                        <a:fillRect/>
                      </a:stretch>
                    </p:blipFill>
                    <p:spPr>
                      <a:xfrm>
                        <a:off x="5435600" y="4587773"/>
                        <a:ext cx="3363912" cy="1622425"/>
                      </a:xfrm>
                      <a:prstGeom prst="rect">
                        <a:avLst/>
                      </a:prstGeom>
                    </p:spPr>
                  </p:pic>
                </p:oleObj>
              </mc:Fallback>
            </mc:AlternateContent>
          </a:graphicData>
        </a:graphic>
      </p:graphicFrame>
      <p:pic>
        <p:nvPicPr>
          <p:cNvPr id="14" name="图片 13"/>
          <p:cNvPicPr>
            <a:picLocks noChangeAspect="1"/>
          </p:cNvPicPr>
          <p:nvPr/>
        </p:nvPicPr>
        <p:blipFill>
          <a:blip r:embed="rId7"/>
          <a:stretch>
            <a:fillRect/>
          </a:stretch>
        </p:blipFill>
        <p:spPr>
          <a:xfrm>
            <a:off x="5583316" y="1391786"/>
            <a:ext cx="3075937" cy="2523974"/>
          </a:xfrm>
          <a:prstGeom prst="rect">
            <a:avLst/>
          </a:prstGeom>
        </p:spPr>
      </p:pic>
    </p:spTree>
    <p:extLst>
      <p:ext uri="{BB962C8B-B14F-4D97-AF65-F5344CB8AC3E}">
        <p14:creationId xmlns:p14="http://schemas.microsoft.com/office/powerpoint/2010/main" val="270792355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extBox 5"/>
          <p:cNvSpPr txBox="1"/>
          <p:nvPr/>
        </p:nvSpPr>
        <p:spPr>
          <a:xfrm>
            <a:off x="766169" y="1391910"/>
            <a:ext cx="7358655" cy="1200329"/>
          </a:xfrm>
          <a:prstGeom prst="rect">
            <a:avLst/>
          </a:prstGeom>
          <a:noFill/>
        </p:spPr>
        <p:txBody>
          <a:bodyPr wrap="square" rtlCol="0">
            <a:spAutoFit/>
          </a:bodyPr>
          <a:lstStyle/>
          <a:p>
            <a:r>
              <a:rPr lang="en-US" altLang="zh-CN" sz="3600" b="1" dirty="0" smtClean="0">
                <a:solidFill>
                  <a:schemeClr val="tx1">
                    <a:lumMod val="75000"/>
                    <a:lumOff val="25000"/>
                  </a:schemeClr>
                </a:solidFill>
                <a:ea typeface="华文楷体" panose="02010600040101010101" pitchFamily="2" charset="-122"/>
              </a:rPr>
              <a:t>Automatic </a:t>
            </a:r>
            <a:r>
              <a:rPr lang="en-US" altLang="zh-CN" sz="3600" b="1" dirty="0">
                <a:solidFill>
                  <a:schemeClr val="tx1">
                    <a:lumMod val="75000"/>
                    <a:lumOff val="25000"/>
                  </a:schemeClr>
                </a:solidFill>
                <a:ea typeface="华文楷体" panose="02010600040101010101" pitchFamily="2" charset="-122"/>
              </a:rPr>
              <a:t>User </a:t>
            </a:r>
            <a:r>
              <a:rPr lang="en-US" altLang="zh-CN" sz="3600" b="1" dirty="0" smtClean="0">
                <a:solidFill>
                  <a:schemeClr val="tx1">
                    <a:lumMod val="75000"/>
                    <a:lumOff val="25000"/>
                  </a:schemeClr>
                </a:solidFill>
                <a:ea typeface="华文楷体" panose="02010600040101010101" pitchFamily="2" charset="-122"/>
              </a:rPr>
              <a:t>Identification </a:t>
            </a:r>
            <a:r>
              <a:rPr lang="en-US" altLang="zh-CN" sz="3600" b="1" dirty="0">
                <a:solidFill>
                  <a:schemeClr val="tx1">
                    <a:lumMod val="75000"/>
                    <a:lumOff val="25000"/>
                  </a:schemeClr>
                </a:solidFill>
                <a:ea typeface="华文楷体" panose="02010600040101010101" pitchFamily="2" charset="-122"/>
              </a:rPr>
              <a:t>across Heterogeneous Data Sources</a:t>
            </a:r>
            <a:endParaRPr lang="zh-CN" altLang="en-US" sz="3600" b="1" dirty="0">
              <a:solidFill>
                <a:schemeClr val="tx1">
                  <a:lumMod val="75000"/>
                  <a:lumOff val="25000"/>
                </a:schemeClr>
              </a:solidFill>
              <a:ea typeface="华文楷体" panose="02010600040101010101" pitchFamily="2" charset="-122"/>
            </a:endParaRPr>
          </a:p>
        </p:txBody>
      </p:sp>
      <p:sp>
        <p:nvSpPr>
          <p:cNvPr id="6" name="矩形 5"/>
          <p:cNvSpPr/>
          <p:nvPr/>
        </p:nvSpPr>
        <p:spPr>
          <a:xfrm rot="10800000">
            <a:off x="478138" y="1571059"/>
            <a:ext cx="288032" cy="288032"/>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华文楷体" panose="02010600040101010101" pitchFamily="2" charset="-122"/>
            </a:endParaRPr>
          </a:p>
        </p:txBody>
      </p:sp>
      <p:grpSp>
        <p:nvGrpSpPr>
          <p:cNvPr id="7" name="组合 6"/>
          <p:cNvGrpSpPr/>
          <p:nvPr/>
        </p:nvGrpSpPr>
        <p:grpSpPr>
          <a:xfrm rot="10800000">
            <a:off x="6630987" y="2132378"/>
            <a:ext cx="638547" cy="288032"/>
            <a:chOff x="1483073" y="1052736"/>
            <a:chExt cx="638547" cy="288032"/>
          </a:xfrm>
        </p:grpSpPr>
        <p:sp>
          <p:nvSpPr>
            <p:cNvPr id="8" name="椭圆 7"/>
            <p:cNvSpPr/>
            <p:nvPr/>
          </p:nvSpPr>
          <p:spPr>
            <a:xfrm>
              <a:off x="1483073" y="1052736"/>
              <a:ext cx="288032" cy="28803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华文楷体" panose="02010600040101010101" pitchFamily="2" charset="-122"/>
              </a:endParaRPr>
            </a:p>
          </p:txBody>
        </p:sp>
        <p:sp>
          <p:nvSpPr>
            <p:cNvPr id="9" name="椭圆 8"/>
            <p:cNvSpPr/>
            <p:nvPr/>
          </p:nvSpPr>
          <p:spPr>
            <a:xfrm>
              <a:off x="1833588" y="1052736"/>
              <a:ext cx="288032" cy="28803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华文楷体" panose="02010600040101010101" pitchFamily="2" charset="-122"/>
              </a:endParaRPr>
            </a:p>
          </p:txBody>
        </p:sp>
      </p:grpSp>
      <p:cxnSp>
        <p:nvCxnSpPr>
          <p:cNvPr id="32" name="直接连接符 31"/>
          <p:cNvCxnSpPr/>
          <p:nvPr/>
        </p:nvCxnSpPr>
        <p:spPr>
          <a:xfrm>
            <a:off x="8849203" y="1514901"/>
            <a:ext cx="0" cy="1522987"/>
          </a:xfrm>
          <a:prstGeom prst="line">
            <a:avLst/>
          </a:prstGeom>
          <a:ln w="38100">
            <a:solidFill>
              <a:srgbClr val="5C307D"/>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13648" y="6663524"/>
            <a:ext cx="7968269"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8" name="矩形 37"/>
          <p:cNvSpPr/>
          <p:nvPr/>
        </p:nvSpPr>
        <p:spPr>
          <a:xfrm>
            <a:off x="-13648" y="0"/>
            <a:ext cx="9157648" cy="1202643"/>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9" name="图片 38"/>
          <p:cNvPicPr>
            <a:picLocks noChangeAspect="1"/>
          </p:cNvPicPr>
          <p:nvPr/>
        </p:nvPicPr>
        <p:blipFill>
          <a:blip r:embed="rId3" cstate="print">
            <a:clrChange>
              <a:clrFrom>
                <a:srgbClr val="FFFFFF"/>
              </a:clrFrom>
              <a:clrTo>
                <a:srgbClr val="FFFFFF">
                  <a:alpha val="0"/>
                </a:srgbClr>
              </a:clrTo>
            </a:clrChange>
            <a:lum bright="70000" contrast="-70000"/>
            <a:extLst>
              <a:ext uri="{28A0092B-C50C-407E-A947-70E740481C1C}">
                <a14:useLocalDpi xmlns:a14="http://schemas.microsoft.com/office/drawing/2010/main" val="0"/>
              </a:ext>
            </a:extLst>
          </a:blip>
          <a:stretch>
            <a:fillRect/>
          </a:stretch>
        </p:blipFill>
        <p:spPr>
          <a:xfrm>
            <a:off x="0" y="0"/>
            <a:ext cx="2870282" cy="1214651"/>
          </a:xfrm>
          <a:prstGeom prst="rect">
            <a:avLst/>
          </a:prstGeom>
        </p:spPr>
      </p:pic>
      <p:grpSp>
        <p:nvGrpSpPr>
          <p:cNvPr id="40" name="组合 39"/>
          <p:cNvGrpSpPr/>
          <p:nvPr/>
        </p:nvGrpSpPr>
        <p:grpSpPr>
          <a:xfrm>
            <a:off x="0" y="1305569"/>
            <a:ext cx="9144000" cy="56736"/>
            <a:chOff x="30834" y="1305568"/>
            <a:chExt cx="8816454" cy="66133"/>
          </a:xfrm>
        </p:grpSpPr>
        <p:sp>
          <p:nvSpPr>
            <p:cNvPr id="41" name="矩形 40"/>
            <p:cNvSpPr/>
            <p:nvPr/>
          </p:nvSpPr>
          <p:spPr>
            <a:xfrm>
              <a:off x="30834" y="1305568"/>
              <a:ext cx="5800300" cy="6598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p:cNvSpPr/>
            <p:nvPr/>
          </p:nvSpPr>
          <p:spPr>
            <a:xfrm>
              <a:off x="5886861" y="1305712"/>
              <a:ext cx="2960427" cy="6598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9" name="TextBox 6"/>
          <p:cNvSpPr txBox="1"/>
          <p:nvPr/>
        </p:nvSpPr>
        <p:spPr>
          <a:xfrm>
            <a:off x="320155" y="2621844"/>
            <a:ext cx="5100253" cy="3785652"/>
          </a:xfrm>
          <a:prstGeom prst="rect">
            <a:avLst/>
          </a:prstGeom>
          <a:noFill/>
        </p:spPr>
        <p:txBody>
          <a:bodyPr wrap="square" rtlCol="0">
            <a:spAutoFit/>
          </a:bodyPr>
          <a:lstStyle/>
          <a:p>
            <a:r>
              <a:rPr lang="en-US" altLang="zh-CN" sz="2000" b="1" dirty="0" smtClean="0">
                <a:solidFill>
                  <a:schemeClr val="tx1">
                    <a:lumMod val="75000"/>
                    <a:lumOff val="25000"/>
                  </a:schemeClr>
                </a:solidFill>
                <a:ea typeface="华文楷体" panose="02010600040101010101" pitchFamily="2" charset="-122"/>
              </a:rPr>
              <a:t>Goal: </a:t>
            </a:r>
            <a:r>
              <a:rPr lang="en-US" altLang="zh-CN" sz="2000" dirty="0" smtClean="0">
                <a:solidFill>
                  <a:schemeClr val="tx1">
                    <a:lumMod val="75000"/>
                    <a:lumOff val="25000"/>
                  </a:schemeClr>
                </a:solidFill>
                <a:ea typeface="华文楷体" panose="02010600040101010101" pitchFamily="2" charset="-122"/>
              </a:rPr>
              <a:t>Identify the same user from the historical trajectory data set.</a:t>
            </a:r>
          </a:p>
          <a:p>
            <a:endParaRPr lang="en-US" altLang="zh-CN" sz="2000" dirty="0">
              <a:solidFill>
                <a:schemeClr val="tx1">
                  <a:lumMod val="75000"/>
                  <a:lumOff val="25000"/>
                </a:schemeClr>
              </a:solidFill>
              <a:ea typeface="华文楷体" panose="02010600040101010101" pitchFamily="2" charset="-122"/>
            </a:endParaRPr>
          </a:p>
          <a:p>
            <a:r>
              <a:rPr lang="en-US" altLang="zh-CN" sz="2000" b="1" dirty="0" smtClean="0">
                <a:solidFill>
                  <a:schemeClr val="tx1">
                    <a:lumMod val="75000"/>
                    <a:lumOff val="25000"/>
                  </a:schemeClr>
                </a:solidFill>
                <a:ea typeface="华文楷体" panose="02010600040101010101" pitchFamily="2" charset="-122"/>
              </a:rPr>
              <a:t>Motivation: </a:t>
            </a:r>
            <a:r>
              <a:rPr lang="en-US" altLang="zh-CN" sz="2000" dirty="0" smtClean="0">
                <a:solidFill>
                  <a:schemeClr val="tx1">
                    <a:lumMod val="75000"/>
                    <a:lumOff val="25000"/>
                  </a:schemeClr>
                </a:solidFill>
                <a:ea typeface="华文楷体" panose="02010600040101010101" pitchFamily="2" charset="-122"/>
              </a:rPr>
              <a:t>human mobility, data integration, improve data quality</a:t>
            </a:r>
            <a:endParaRPr lang="en-US" altLang="zh-CN" sz="2000" dirty="0">
              <a:solidFill>
                <a:schemeClr val="tx1">
                  <a:lumMod val="75000"/>
                  <a:lumOff val="25000"/>
                </a:schemeClr>
              </a:solidFill>
              <a:ea typeface="华文楷体" panose="02010600040101010101" pitchFamily="2" charset="-122"/>
            </a:endParaRPr>
          </a:p>
          <a:p>
            <a:endParaRPr lang="en-US" altLang="zh-CN" sz="2000" dirty="0">
              <a:solidFill>
                <a:schemeClr val="tx1">
                  <a:lumMod val="75000"/>
                  <a:lumOff val="25000"/>
                </a:schemeClr>
              </a:solidFill>
              <a:ea typeface="华文楷体" panose="02010600040101010101" pitchFamily="2" charset="-122"/>
            </a:endParaRPr>
          </a:p>
          <a:p>
            <a:r>
              <a:rPr lang="en-US" altLang="zh-CN" sz="2000" b="1" dirty="0" smtClean="0">
                <a:solidFill>
                  <a:schemeClr val="tx1">
                    <a:lumMod val="75000"/>
                    <a:lumOff val="25000"/>
                  </a:schemeClr>
                </a:solidFill>
                <a:ea typeface="华文楷体" panose="02010600040101010101" pitchFamily="2" charset="-122"/>
              </a:rPr>
              <a:t>Challenges:</a:t>
            </a:r>
          </a:p>
          <a:p>
            <a:pPr marL="342900" indent="-342900">
              <a:buFont typeface="Arial" panose="020B0604020202020204" pitchFamily="34" charset="0"/>
              <a:buChar char="•"/>
            </a:pPr>
            <a:r>
              <a:rPr lang="en-US" altLang="zh-CN" dirty="0" smtClean="0">
                <a:solidFill>
                  <a:schemeClr val="tx1">
                    <a:lumMod val="75000"/>
                    <a:lumOff val="25000"/>
                  </a:schemeClr>
                </a:solidFill>
                <a:ea typeface="华文楷体" panose="02010600040101010101" pitchFamily="2" charset="-122"/>
              </a:rPr>
              <a:t>Very different sampling rates</a:t>
            </a:r>
          </a:p>
          <a:p>
            <a:pPr marL="342900" indent="-342900">
              <a:buFont typeface="Arial" panose="020B0604020202020204" pitchFamily="34" charset="0"/>
              <a:buChar char="•"/>
            </a:pPr>
            <a:r>
              <a:rPr lang="en-US" altLang="zh-CN" dirty="0" smtClean="0">
                <a:solidFill>
                  <a:schemeClr val="tx1">
                    <a:lumMod val="75000"/>
                    <a:lumOff val="25000"/>
                  </a:schemeClr>
                </a:solidFill>
                <a:ea typeface="华文楷体" panose="02010600040101010101" pitchFamily="2" charset="-122"/>
              </a:rPr>
              <a:t>Information loss in sparse trajectories</a:t>
            </a:r>
          </a:p>
          <a:p>
            <a:pPr marL="342900" indent="-342900">
              <a:buFont typeface="Arial" panose="020B0604020202020204" pitchFamily="34" charset="0"/>
              <a:buChar char="•"/>
            </a:pPr>
            <a:r>
              <a:rPr lang="en-US" altLang="zh-CN" dirty="0" smtClean="0">
                <a:solidFill>
                  <a:schemeClr val="tx1">
                    <a:lumMod val="75000"/>
                    <a:lumOff val="25000"/>
                  </a:schemeClr>
                </a:solidFill>
                <a:ea typeface="华文楷体" panose="02010600040101010101" pitchFamily="2" charset="-122"/>
              </a:rPr>
              <a:t>Temporally disjoint</a:t>
            </a:r>
          </a:p>
          <a:p>
            <a:pPr marL="342900" indent="-342900">
              <a:buFont typeface="Arial" panose="020B0604020202020204" pitchFamily="34" charset="0"/>
              <a:buChar char="•"/>
            </a:pPr>
            <a:r>
              <a:rPr lang="en-US" altLang="zh-CN" dirty="0" smtClean="0">
                <a:solidFill>
                  <a:schemeClr val="tx1">
                    <a:lumMod val="75000"/>
                    <a:lumOff val="25000"/>
                  </a:schemeClr>
                </a:solidFill>
                <a:ea typeface="华文楷体" panose="02010600040101010101" pitchFamily="2" charset="-122"/>
              </a:rPr>
              <a:t>Distinguish the overlaps</a:t>
            </a:r>
          </a:p>
          <a:p>
            <a:pPr marL="342900" indent="-342900">
              <a:buFont typeface="Arial" panose="020B0604020202020204" pitchFamily="34" charset="0"/>
              <a:buChar char="•"/>
            </a:pPr>
            <a:endParaRPr lang="en-US" altLang="zh-CN" sz="2000" dirty="0">
              <a:solidFill>
                <a:schemeClr val="tx1">
                  <a:lumMod val="75000"/>
                  <a:lumOff val="25000"/>
                </a:schemeClr>
              </a:solidFill>
              <a:ea typeface="华文楷体" panose="02010600040101010101" pitchFamily="2" charset="-122"/>
            </a:endParaRPr>
          </a:p>
        </p:txBody>
      </p:sp>
      <p:pic>
        <p:nvPicPr>
          <p:cNvPr id="10" name="图片 9"/>
          <p:cNvPicPr>
            <a:picLocks noChangeAspect="1"/>
          </p:cNvPicPr>
          <p:nvPr/>
        </p:nvPicPr>
        <p:blipFill rotWithShape="1">
          <a:blip r:embed="rId4"/>
          <a:srcRect l="8196" r="5015" b="35483"/>
          <a:stretch/>
        </p:blipFill>
        <p:spPr>
          <a:xfrm>
            <a:off x="4340994" y="4228714"/>
            <a:ext cx="1703671" cy="1633071"/>
          </a:xfrm>
          <a:prstGeom prst="rect">
            <a:avLst/>
          </a:prstGeom>
        </p:spPr>
      </p:pic>
      <p:pic>
        <p:nvPicPr>
          <p:cNvPr id="11" name="图片 10"/>
          <p:cNvPicPr>
            <a:picLocks noChangeAspect="1"/>
          </p:cNvPicPr>
          <p:nvPr/>
        </p:nvPicPr>
        <p:blipFill rotWithShape="1">
          <a:blip r:embed="rId5"/>
          <a:srcRect l="8977" r="9108" b="37508"/>
          <a:stretch/>
        </p:blipFill>
        <p:spPr>
          <a:xfrm>
            <a:off x="6691199" y="4181502"/>
            <a:ext cx="1657339" cy="1680284"/>
          </a:xfrm>
          <a:prstGeom prst="rect">
            <a:avLst/>
          </a:prstGeom>
        </p:spPr>
      </p:pic>
      <p:pic>
        <p:nvPicPr>
          <p:cNvPr id="13" name="图片 12"/>
          <p:cNvPicPr>
            <a:picLocks noChangeAspect="1"/>
          </p:cNvPicPr>
          <p:nvPr/>
        </p:nvPicPr>
        <p:blipFill rotWithShape="1">
          <a:blip r:embed="rId6"/>
          <a:srcRect b="32557"/>
          <a:stretch/>
        </p:blipFill>
        <p:spPr>
          <a:xfrm>
            <a:off x="5420408" y="2556924"/>
            <a:ext cx="1875822" cy="1565077"/>
          </a:xfrm>
          <a:prstGeom prst="rect">
            <a:avLst/>
          </a:prstGeom>
        </p:spPr>
      </p:pic>
      <p:sp>
        <p:nvSpPr>
          <p:cNvPr id="2" name="矩形 1"/>
          <p:cNvSpPr/>
          <p:nvPr/>
        </p:nvSpPr>
        <p:spPr>
          <a:xfrm>
            <a:off x="7161196" y="3101543"/>
            <a:ext cx="2116468" cy="923330"/>
          </a:xfrm>
          <a:prstGeom prst="rect">
            <a:avLst/>
          </a:prstGeom>
        </p:spPr>
        <p:txBody>
          <a:bodyPr wrap="square">
            <a:spAutoFit/>
          </a:bodyPr>
          <a:lstStyle/>
          <a:p>
            <a:r>
              <a:rPr lang="en-US" altLang="zh-CN" dirty="0" smtClean="0">
                <a:solidFill>
                  <a:schemeClr val="tx1">
                    <a:lumMod val="75000"/>
                    <a:lumOff val="25000"/>
                  </a:schemeClr>
                </a:solidFill>
                <a:ea typeface="华文楷体" panose="02010600040101010101" pitchFamily="2" charset="-122"/>
              </a:rPr>
              <a:t>Same person, </a:t>
            </a:r>
          </a:p>
          <a:p>
            <a:r>
              <a:rPr lang="en-US" altLang="zh-CN" dirty="0" smtClean="0">
                <a:solidFill>
                  <a:schemeClr val="tx1">
                    <a:lumMod val="75000"/>
                    <a:lumOff val="25000"/>
                  </a:schemeClr>
                </a:solidFill>
                <a:ea typeface="华文楷体" panose="02010600040101010101" pitchFamily="2" charset="-122"/>
              </a:rPr>
              <a:t>different sampling rates</a:t>
            </a:r>
            <a:endParaRPr lang="en-US" altLang="zh-CN" dirty="0">
              <a:solidFill>
                <a:schemeClr val="tx1">
                  <a:lumMod val="75000"/>
                  <a:lumOff val="25000"/>
                </a:schemeClr>
              </a:solidFill>
              <a:ea typeface="华文楷体" panose="02010600040101010101" pitchFamily="2" charset="-122"/>
            </a:endParaRPr>
          </a:p>
        </p:txBody>
      </p:sp>
      <p:sp>
        <p:nvSpPr>
          <p:cNvPr id="22" name="矩形 21"/>
          <p:cNvSpPr/>
          <p:nvPr/>
        </p:nvSpPr>
        <p:spPr>
          <a:xfrm>
            <a:off x="4199375" y="5972003"/>
            <a:ext cx="2215886" cy="646331"/>
          </a:xfrm>
          <a:prstGeom prst="rect">
            <a:avLst/>
          </a:prstGeom>
        </p:spPr>
        <p:txBody>
          <a:bodyPr wrap="square">
            <a:spAutoFit/>
          </a:bodyPr>
          <a:lstStyle/>
          <a:p>
            <a:r>
              <a:rPr lang="en-US" altLang="zh-CN" dirty="0" smtClean="0">
                <a:solidFill>
                  <a:schemeClr val="tx1">
                    <a:lumMod val="75000"/>
                    <a:lumOff val="25000"/>
                  </a:schemeClr>
                </a:solidFill>
                <a:ea typeface="华文楷体" panose="02010600040101010101" pitchFamily="2" charset="-122"/>
              </a:rPr>
              <a:t>School mates, significant overlap</a:t>
            </a:r>
            <a:endParaRPr lang="en-US" altLang="zh-CN" dirty="0">
              <a:solidFill>
                <a:schemeClr val="tx1">
                  <a:lumMod val="75000"/>
                  <a:lumOff val="25000"/>
                </a:schemeClr>
              </a:solidFill>
              <a:ea typeface="华文楷体" panose="02010600040101010101" pitchFamily="2" charset="-122"/>
            </a:endParaRPr>
          </a:p>
        </p:txBody>
      </p:sp>
      <p:sp>
        <p:nvSpPr>
          <p:cNvPr id="24" name="矩形 23"/>
          <p:cNvSpPr/>
          <p:nvPr/>
        </p:nvSpPr>
        <p:spPr>
          <a:xfrm>
            <a:off x="6415261" y="5980788"/>
            <a:ext cx="2821192" cy="646331"/>
          </a:xfrm>
          <a:prstGeom prst="rect">
            <a:avLst/>
          </a:prstGeom>
        </p:spPr>
        <p:txBody>
          <a:bodyPr wrap="square">
            <a:spAutoFit/>
          </a:bodyPr>
          <a:lstStyle/>
          <a:p>
            <a:r>
              <a:rPr lang="en-US" altLang="zh-CN" dirty="0" smtClean="0">
                <a:solidFill>
                  <a:schemeClr val="tx1">
                    <a:lumMod val="75000"/>
                    <a:lumOff val="25000"/>
                  </a:schemeClr>
                </a:solidFill>
                <a:ea typeface="华文楷体" panose="02010600040101010101" pitchFamily="2" charset="-122"/>
              </a:rPr>
              <a:t>Same person, sparse rate, occurred in several places</a:t>
            </a:r>
            <a:endParaRPr lang="en-US" altLang="zh-CN" dirty="0">
              <a:solidFill>
                <a:schemeClr val="tx1">
                  <a:lumMod val="75000"/>
                  <a:lumOff val="25000"/>
                </a:schemeClr>
              </a:solidFill>
              <a:ea typeface="华文楷体" panose="02010600040101010101" pitchFamily="2" charset="-122"/>
            </a:endParaRPr>
          </a:p>
        </p:txBody>
      </p:sp>
      <p:sp>
        <p:nvSpPr>
          <p:cNvPr id="21" name="文本框 20"/>
          <p:cNvSpPr txBox="1"/>
          <p:nvPr/>
        </p:nvSpPr>
        <p:spPr>
          <a:xfrm>
            <a:off x="7948245" y="6449998"/>
            <a:ext cx="1141659" cy="369332"/>
          </a:xfrm>
          <a:prstGeom prst="rect">
            <a:avLst/>
          </a:prstGeom>
          <a:noFill/>
        </p:spPr>
        <p:txBody>
          <a:bodyPr wrap="none" rtlCol="0">
            <a:spAutoFit/>
          </a:bodyPr>
          <a:lstStyle/>
          <a:p>
            <a:r>
              <a:rPr lang="en-US" altLang="zh-CN" dirty="0" smtClean="0"/>
              <a:t>ICDE 2016</a:t>
            </a:r>
            <a:endParaRPr lang="zh-CN" altLang="en-US" dirty="0"/>
          </a:p>
        </p:txBody>
      </p:sp>
    </p:spTree>
    <p:extLst>
      <p:ext uri="{BB962C8B-B14F-4D97-AF65-F5344CB8AC3E}">
        <p14:creationId xmlns:p14="http://schemas.microsoft.com/office/powerpoint/2010/main" val="16792934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extBox 5"/>
          <p:cNvSpPr txBox="1"/>
          <p:nvPr/>
        </p:nvSpPr>
        <p:spPr>
          <a:xfrm>
            <a:off x="766169" y="1391910"/>
            <a:ext cx="7358655" cy="1200329"/>
          </a:xfrm>
          <a:prstGeom prst="rect">
            <a:avLst/>
          </a:prstGeom>
          <a:noFill/>
        </p:spPr>
        <p:txBody>
          <a:bodyPr wrap="square" rtlCol="0">
            <a:spAutoFit/>
          </a:bodyPr>
          <a:lstStyle/>
          <a:p>
            <a:r>
              <a:rPr lang="en-US" altLang="zh-CN" sz="3600" b="1" dirty="0" smtClean="0">
                <a:solidFill>
                  <a:schemeClr val="tx1">
                    <a:lumMod val="75000"/>
                    <a:lumOff val="25000"/>
                  </a:schemeClr>
                </a:solidFill>
                <a:ea typeface="华文楷体" panose="02010600040101010101" pitchFamily="2" charset="-122"/>
              </a:rPr>
              <a:t>Automatic User Identification </a:t>
            </a:r>
            <a:r>
              <a:rPr lang="en-US" altLang="zh-CN" sz="3600" b="1" dirty="0">
                <a:solidFill>
                  <a:schemeClr val="tx1">
                    <a:lumMod val="75000"/>
                    <a:lumOff val="25000"/>
                  </a:schemeClr>
                </a:solidFill>
                <a:ea typeface="华文楷体" panose="02010600040101010101" pitchFamily="2" charset="-122"/>
              </a:rPr>
              <a:t>across Heterogeneous Data Sources</a:t>
            </a:r>
            <a:endParaRPr lang="zh-CN" altLang="en-US" sz="3600" b="1" dirty="0">
              <a:solidFill>
                <a:schemeClr val="tx1">
                  <a:lumMod val="75000"/>
                  <a:lumOff val="25000"/>
                </a:schemeClr>
              </a:solidFill>
              <a:ea typeface="华文楷体" panose="02010600040101010101" pitchFamily="2" charset="-122"/>
            </a:endParaRPr>
          </a:p>
        </p:txBody>
      </p:sp>
      <p:sp>
        <p:nvSpPr>
          <p:cNvPr id="6" name="矩形 5"/>
          <p:cNvSpPr/>
          <p:nvPr/>
        </p:nvSpPr>
        <p:spPr>
          <a:xfrm rot="10800000">
            <a:off x="478138" y="1571059"/>
            <a:ext cx="288032" cy="288032"/>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华文楷体" panose="02010600040101010101" pitchFamily="2" charset="-122"/>
            </a:endParaRPr>
          </a:p>
        </p:txBody>
      </p:sp>
      <p:grpSp>
        <p:nvGrpSpPr>
          <p:cNvPr id="7" name="组合 6"/>
          <p:cNvGrpSpPr/>
          <p:nvPr/>
        </p:nvGrpSpPr>
        <p:grpSpPr>
          <a:xfrm rot="10800000">
            <a:off x="6630987" y="2132378"/>
            <a:ext cx="638547" cy="288032"/>
            <a:chOff x="1483073" y="1052736"/>
            <a:chExt cx="638547" cy="288032"/>
          </a:xfrm>
        </p:grpSpPr>
        <p:sp>
          <p:nvSpPr>
            <p:cNvPr id="8" name="椭圆 7"/>
            <p:cNvSpPr/>
            <p:nvPr/>
          </p:nvSpPr>
          <p:spPr>
            <a:xfrm>
              <a:off x="1483073" y="1052736"/>
              <a:ext cx="288032" cy="28803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华文楷体" panose="02010600040101010101" pitchFamily="2" charset="-122"/>
              </a:endParaRPr>
            </a:p>
          </p:txBody>
        </p:sp>
        <p:sp>
          <p:nvSpPr>
            <p:cNvPr id="9" name="椭圆 8"/>
            <p:cNvSpPr/>
            <p:nvPr/>
          </p:nvSpPr>
          <p:spPr>
            <a:xfrm>
              <a:off x="1833588" y="1052736"/>
              <a:ext cx="288032" cy="28803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华文楷体" panose="02010600040101010101" pitchFamily="2" charset="-122"/>
              </a:endParaRPr>
            </a:p>
          </p:txBody>
        </p:sp>
      </p:grpSp>
      <p:cxnSp>
        <p:nvCxnSpPr>
          <p:cNvPr id="32" name="直接连接符 31"/>
          <p:cNvCxnSpPr/>
          <p:nvPr/>
        </p:nvCxnSpPr>
        <p:spPr>
          <a:xfrm>
            <a:off x="8849203" y="1514901"/>
            <a:ext cx="0" cy="1522987"/>
          </a:xfrm>
          <a:prstGeom prst="line">
            <a:avLst/>
          </a:prstGeom>
          <a:ln w="38100">
            <a:solidFill>
              <a:srgbClr val="5C307D"/>
            </a:solidFill>
          </a:ln>
        </p:spPr>
        <p:style>
          <a:lnRef idx="1">
            <a:schemeClr val="accent1"/>
          </a:lnRef>
          <a:fillRef idx="0">
            <a:schemeClr val="accent1"/>
          </a:fillRef>
          <a:effectRef idx="0">
            <a:schemeClr val="accent1"/>
          </a:effectRef>
          <a:fontRef idx="minor">
            <a:schemeClr val="tx1"/>
          </a:fontRef>
        </p:style>
      </p:cxnSp>
      <p:sp>
        <p:nvSpPr>
          <p:cNvPr id="36" name="矩形 35"/>
          <p:cNvSpPr/>
          <p:nvPr/>
        </p:nvSpPr>
        <p:spPr>
          <a:xfrm>
            <a:off x="4996606" y="4258319"/>
            <a:ext cx="1281704" cy="707886"/>
          </a:xfrm>
          <a:prstGeom prst="rect">
            <a:avLst/>
          </a:prstGeom>
        </p:spPr>
        <p:txBody>
          <a:bodyPr wrap="square">
            <a:spAutoFit/>
          </a:bodyPr>
          <a:lstStyle/>
          <a:p>
            <a:pPr algn="ctr"/>
            <a:r>
              <a:rPr lang="zh-CN" altLang="en-US" sz="2000" dirty="0">
                <a:solidFill>
                  <a:schemeClr val="bg1"/>
                </a:solidFill>
                <a:ea typeface="华文楷体" panose="02010600040101010101" pitchFamily="2" charset="-122"/>
              </a:rPr>
              <a:t>这里说明图片</a:t>
            </a:r>
            <a:r>
              <a:rPr lang="zh-CN" altLang="en-US" sz="2000" dirty="0" smtClean="0">
                <a:solidFill>
                  <a:schemeClr val="bg1"/>
                </a:solidFill>
                <a:ea typeface="华文楷体" panose="02010600040101010101" pitchFamily="2" charset="-122"/>
              </a:rPr>
              <a:t>内 </a:t>
            </a:r>
            <a:endParaRPr lang="zh-CN" altLang="en-US" sz="2000" dirty="0">
              <a:solidFill>
                <a:schemeClr val="bg1"/>
              </a:solidFill>
            </a:endParaRPr>
          </a:p>
        </p:txBody>
      </p:sp>
      <p:cxnSp>
        <p:nvCxnSpPr>
          <p:cNvPr id="31" name="直接连接符 30"/>
          <p:cNvCxnSpPr/>
          <p:nvPr/>
        </p:nvCxnSpPr>
        <p:spPr>
          <a:xfrm>
            <a:off x="690984" y="6627119"/>
            <a:ext cx="7968269"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3" name="椭圆 16"/>
          <p:cNvSpPr/>
          <p:nvPr/>
        </p:nvSpPr>
        <p:spPr>
          <a:xfrm>
            <a:off x="8371221" y="6346632"/>
            <a:ext cx="288032" cy="288032"/>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华文楷体" panose="02010600040101010101" pitchFamily="2" charset="-122"/>
            </a:endParaRPr>
          </a:p>
        </p:txBody>
      </p:sp>
      <p:sp>
        <p:nvSpPr>
          <p:cNvPr id="37" name="椭圆 17"/>
          <p:cNvSpPr/>
          <p:nvPr/>
        </p:nvSpPr>
        <p:spPr>
          <a:xfrm>
            <a:off x="8692195" y="6029540"/>
            <a:ext cx="288032" cy="28803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华文楷体" panose="02010600040101010101" pitchFamily="2" charset="-122"/>
            </a:endParaRPr>
          </a:p>
        </p:txBody>
      </p:sp>
      <p:sp>
        <p:nvSpPr>
          <p:cNvPr id="38" name="矩形 37"/>
          <p:cNvSpPr/>
          <p:nvPr/>
        </p:nvSpPr>
        <p:spPr>
          <a:xfrm>
            <a:off x="-13648" y="0"/>
            <a:ext cx="9157648" cy="1202643"/>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9" name="图片 38"/>
          <p:cNvPicPr>
            <a:picLocks noChangeAspect="1"/>
          </p:cNvPicPr>
          <p:nvPr/>
        </p:nvPicPr>
        <p:blipFill>
          <a:blip r:embed="rId3" cstate="print">
            <a:clrChange>
              <a:clrFrom>
                <a:srgbClr val="FFFFFF"/>
              </a:clrFrom>
              <a:clrTo>
                <a:srgbClr val="FFFFFF">
                  <a:alpha val="0"/>
                </a:srgbClr>
              </a:clrTo>
            </a:clrChange>
            <a:lum bright="70000" contrast="-70000"/>
            <a:extLst>
              <a:ext uri="{28A0092B-C50C-407E-A947-70E740481C1C}">
                <a14:useLocalDpi xmlns:a14="http://schemas.microsoft.com/office/drawing/2010/main" val="0"/>
              </a:ext>
            </a:extLst>
          </a:blip>
          <a:stretch>
            <a:fillRect/>
          </a:stretch>
        </p:blipFill>
        <p:spPr>
          <a:xfrm>
            <a:off x="0" y="0"/>
            <a:ext cx="2870282" cy="1214651"/>
          </a:xfrm>
          <a:prstGeom prst="rect">
            <a:avLst/>
          </a:prstGeom>
        </p:spPr>
      </p:pic>
      <p:grpSp>
        <p:nvGrpSpPr>
          <p:cNvPr id="40" name="组合 39"/>
          <p:cNvGrpSpPr/>
          <p:nvPr/>
        </p:nvGrpSpPr>
        <p:grpSpPr>
          <a:xfrm>
            <a:off x="0" y="1305569"/>
            <a:ext cx="9144000" cy="56736"/>
            <a:chOff x="30834" y="1305568"/>
            <a:chExt cx="8816454" cy="66133"/>
          </a:xfrm>
        </p:grpSpPr>
        <p:sp>
          <p:nvSpPr>
            <p:cNvPr id="41" name="矩形 40"/>
            <p:cNvSpPr/>
            <p:nvPr/>
          </p:nvSpPr>
          <p:spPr>
            <a:xfrm>
              <a:off x="30834" y="1305568"/>
              <a:ext cx="5800300" cy="6598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p:cNvSpPr/>
            <p:nvPr/>
          </p:nvSpPr>
          <p:spPr>
            <a:xfrm>
              <a:off x="5886861" y="1305712"/>
              <a:ext cx="2960427" cy="6598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9" name="TextBox 6"/>
          <p:cNvSpPr txBox="1"/>
          <p:nvPr/>
        </p:nvSpPr>
        <p:spPr>
          <a:xfrm>
            <a:off x="320155" y="2621844"/>
            <a:ext cx="4415131" cy="2154436"/>
          </a:xfrm>
          <a:prstGeom prst="rect">
            <a:avLst/>
          </a:prstGeom>
          <a:noFill/>
        </p:spPr>
        <p:txBody>
          <a:bodyPr wrap="square" rtlCol="0">
            <a:spAutoFit/>
          </a:bodyPr>
          <a:lstStyle/>
          <a:p>
            <a:pPr marL="342900" indent="-342900">
              <a:buFont typeface="Arial" panose="020B0604020202020204" pitchFamily="34" charset="0"/>
              <a:buChar char="•"/>
            </a:pPr>
            <a:r>
              <a:rPr lang="en-US" altLang="zh-CN" sz="2000" b="1" dirty="0" smtClean="0">
                <a:solidFill>
                  <a:schemeClr val="tx1">
                    <a:lumMod val="75000"/>
                    <a:lumOff val="25000"/>
                  </a:schemeClr>
                </a:solidFill>
                <a:ea typeface="华文楷体" panose="02010600040101010101" pitchFamily="2" charset="-122"/>
              </a:rPr>
              <a:t>Novel </a:t>
            </a:r>
            <a:r>
              <a:rPr lang="en-US" altLang="zh-CN" sz="2000" b="1" dirty="0">
                <a:solidFill>
                  <a:schemeClr val="tx1">
                    <a:lumMod val="75000"/>
                    <a:lumOff val="25000"/>
                  </a:schemeClr>
                </a:solidFill>
                <a:ea typeface="华文楷体" panose="02010600040101010101" pitchFamily="2" charset="-122"/>
              </a:rPr>
              <a:t>similarity measure based on </a:t>
            </a:r>
            <a:r>
              <a:rPr lang="en-US" altLang="zh-CN" sz="2000" b="1" dirty="0" smtClean="0">
                <a:solidFill>
                  <a:schemeClr val="tx1">
                    <a:lumMod val="75000"/>
                    <a:lumOff val="25000"/>
                  </a:schemeClr>
                </a:solidFill>
                <a:ea typeface="华文楷体" panose="02010600040101010101" pitchFamily="2" charset="-122"/>
              </a:rPr>
              <a:t>signals:</a:t>
            </a:r>
          </a:p>
          <a:p>
            <a:pPr marL="800100" lvl="1" indent="-342900">
              <a:buFont typeface="Arial" panose="020B0604020202020204" pitchFamily="34" charset="0"/>
              <a:buChar char="•"/>
            </a:pPr>
            <a:r>
              <a:rPr lang="en-US" altLang="zh-CN" i="1" dirty="0" smtClean="0">
                <a:solidFill>
                  <a:schemeClr val="tx1">
                    <a:lumMod val="75000"/>
                    <a:lumOff val="25000"/>
                  </a:schemeClr>
                </a:solidFill>
                <a:ea typeface="华文楷体" panose="02010600040101010101" pitchFamily="2" charset="-122"/>
              </a:rPr>
              <a:t>co-occurrence, sampling rate, distance </a:t>
            </a:r>
          </a:p>
          <a:p>
            <a:pPr marL="800100" lvl="1" indent="-342900">
              <a:buFont typeface="Arial" panose="020B0604020202020204" pitchFamily="34" charset="0"/>
              <a:buChar char="•"/>
            </a:pPr>
            <a:r>
              <a:rPr lang="en-US" altLang="zh-CN" i="1" dirty="0" smtClean="0">
                <a:solidFill>
                  <a:schemeClr val="tx1">
                    <a:lumMod val="75000"/>
                    <a:lumOff val="25000"/>
                  </a:schemeClr>
                </a:solidFill>
                <a:ea typeface="华文楷体" panose="02010600040101010101" pitchFamily="2" charset="-122"/>
              </a:rPr>
              <a:t>Robust performance </a:t>
            </a:r>
          </a:p>
          <a:p>
            <a:pPr marL="342900" indent="-342900">
              <a:buFont typeface="Arial" panose="020B0604020202020204" pitchFamily="34" charset="0"/>
              <a:buChar char="•"/>
            </a:pPr>
            <a:r>
              <a:rPr lang="en-US" altLang="zh-CN" sz="2000" b="1" dirty="0">
                <a:solidFill>
                  <a:schemeClr val="tx1">
                    <a:lumMod val="75000"/>
                    <a:lumOff val="25000"/>
                  </a:schemeClr>
                </a:solidFill>
                <a:ea typeface="华文楷体" panose="02010600040101010101" pitchFamily="2" charset="-122"/>
              </a:rPr>
              <a:t>Efficient framework based on </a:t>
            </a:r>
            <a:r>
              <a:rPr lang="en-US" altLang="zh-CN" sz="2000" b="1" dirty="0" err="1">
                <a:solidFill>
                  <a:schemeClr val="tx1">
                    <a:lumMod val="75000"/>
                    <a:lumOff val="25000"/>
                  </a:schemeClr>
                </a:solidFill>
                <a:ea typeface="华文楷体" panose="02010600040101010101" pitchFamily="2" charset="-122"/>
              </a:rPr>
              <a:t>MapReduce</a:t>
            </a:r>
            <a:endParaRPr lang="en-US" altLang="zh-CN" sz="2000" b="1" dirty="0">
              <a:solidFill>
                <a:schemeClr val="tx1">
                  <a:lumMod val="75000"/>
                  <a:lumOff val="25000"/>
                </a:schemeClr>
              </a:solidFill>
              <a:ea typeface="华文楷体" panose="02010600040101010101" pitchFamily="2" charset="-122"/>
            </a:endParaRPr>
          </a:p>
        </p:txBody>
      </p:sp>
      <p:pic>
        <p:nvPicPr>
          <p:cNvPr id="2" name="图片 1"/>
          <p:cNvPicPr>
            <a:picLocks noChangeAspect="1"/>
          </p:cNvPicPr>
          <p:nvPr/>
        </p:nvPicPr>
        <p:blipFill>
          <a:blip r:embed="rId4"/>
          <a:stretch>
            <a:fillRect/>
          </a:stretch>
        </p:blipFill>
        <p:spPr>
          <a:xfrm>
            <a:off x="1142583" y="4952493"/>
            <a:ext cx="7185405" cy="1662976"/>
          </a:xfrm>
          <a:prstGeom prst="rect">
            <a:avLst/>
          </a:prstGeom>
        </p:spPr>
      </p:pic>
      <p:pic>
        <p:nvPicPr>
          <p:cNvPr id="3" name="图片 2"/>
          <p:cNvPicPr>
            <a:picLocks noChangeAspect="1"/>
          </p:cNvPicPr>
          <p:nvPr/>
        </p:nvPicPr>
        <p:blipFill>
          <a:blip r:embed="rId5"/>
          <a:stretch>
            <a:fillRect/>
          </a:stretch>
        </p:blipFill>
        <p:spPr>
          <a:xfrm>
            <a:off x="4506515" y="2636361"/>
            <a:ext cx="3947473" cy="2218807"/>
          </a:xfrm>
          <a:prstGeom prst="rect">
            <a:avLst/>
          </a:prstGeom>
        </p:spPr>
      </p:pic>
    </p:spTree>
    <p:extLst>
      <p:ext uri="{BB962C8B-B14F-4D97-AF65-F5344CB8AC3E}">
        <p14:creationId xmlns:p14="http://schemas.microsoft.com/office/powerpoint/2010/main" val="6838086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extBox 5"/>
          <p:cNvSpPr txBox="1"/>
          <p:nvPr/>
        </p:nvSpPr>
        <p:spPr>
          <a:xfrm>
            <a:off x="766170" y="1391910"/>
            <a:ext cx="4342279" cy="646331"/>
          </a:xfrm>
          <a:prstGeom prst="rect">
            <a:avLst/>
          </a:prstGeom>
          <a:noFill/>
        </p:spPr>
        <p:txBody>
          <a:bodyPr wrap="none" rtlCol="0">
            <a:spAutoFit/>
          </a:bodyPr>
          <a:lstStyle/>
          <a:p>
            <a:r>
              <a:rPr lang="en-US" altLang="zh-CN" sz="3600" b="1" dirty="0" smtClean="0">
                <a:solidFill>
                  <a:schemeClr val="tx1">
                    <a:lumMod val="75000"/>
                    <a:lumOff val="25000"/>
                  </a:schemeClr>
                </a:solidFill>
                <a:ea typeface="华文楷体" panose="02010600040101010101" pitchFamily="2" charset="-122"/>
              </a:rPr>
              <a:t>Spatial Temporal data</a:t>
            </a:r>
            <a:endParaRPr lang="zh-CN" altLang="en-US" sz="3600" b="1" dirty="0">
              <a:solidFill>
                <a:schemeClr val="tx1">
                  <a:lumMod val="75000"/>
                  <a:lumOff val="25000"/>
                </a:schemeClr>
              </a:solidFill>
              <a:ea typeface="华文楷体" panose="02010600040101010101" pitchFamily="2" charset="-122"/>
            </a:endParaRPr>
          </a:p>
        </p:txBody>
      </p:sp>
      <p:sp>
        <p:nvSpPr>
          <p:cNvPr id="6" name="矩形 5"/>
          <p:cNvSpPr/>
          <p:nvPr/>
        </p:nvSpPr>
        <p:spPr>
          <a:xfrm rot="10800000">
            <a:off x="478138" y="1571059"/>
            <a:ext cx="288032" cy="288032"/>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华文楷体" panose="02010600040101010101" pitchFamily="2" charset="-122"/>
            </a:endParaRPr>
          </a:p>
        </p:txBody>
      </p:sp>
      <p:grpSp>
        <p:nvGrpSpPr>
          <p:cNvPr id="7" name="组合 6"/>
          <p:cNvGrpSpPr/>
          <p:nvPr/>
        </p:nvGrpSpPr>
        <p:grpSpPr>
          <a:xfrm rot="10800000">
            <a:off x="5223198" y="1573008"/>
            <a:ext cx="648072" cy="288032"/>
            <a:chOff x="1483073" y="1052736"/>
            <a:chExt cx="648072" cy="288032"/>
          </a:xfrm>
        </p:grpSpPr>
        <p:sp>
          <p:nvSpPr>
            <p:cNvPr id="8" name="椭圆 7"/>
            <p:cNvSpPr/>
            <p:nvPr/>
          </p:nvSpPr>
          <p:spPr>
            <a:xfrm>
              <a:off x="1483073" y="1052736"/>
              <a:ext cx="288032" cy="28803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华文楷体" panose="02010600040101010101" pitchFamily="2" charset="-122"/>
              </a:endParaRPr>
            </a:p>
          </p:txBody>
        </p:sp>
        <p:sp>
          <p:nvSpPr>
            <p:cNvPr id="9" name="椭圆 8"/>
            <p:cNvSpPr/>
            <p:nvPr/>
          </p:nvSpPr>
          <p:spPr>
            <a:xfrm>
              <a:off x="1843113" y="1052736"/>
              <a:ext cx="288032" cy="28803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华文楷体" panose="02010600040101010101" pitchFamily="2" charset="-122"/>
              </a:endParaRPr>
            </a:p>
          </p:txBody>
        </p:sp>
      </p:grpSp>
      <p:cxnSp>
        <p:nvCxnSpPr>
          <p:cNvPr id="32" name="直接连接符 31"/>
          <p:cNvCxnSpPr/>
          <p:nvPr/>
        </p:nvCxnSpPr>
        <p:spPr>
          <a:xfrm>
            <a:off x="8849203" y="1514901"/>
            <a:ext cx="0" cy="1522987"/>
          </a:xfrm>
          <a:prstGeom prst="line">
            <a:avLst/>
          </a:prstGeom>
          <a:ln w="38100">
            <a:solidFill>
              <a:srgbClr val="5C307D"/>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690984" y="6627119"/>
            <a:ext cx="7968269"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7" name="椭圆 17"/>
          <p:cNvSpPr/>
          <p:nvPr/>
        </p:nvSpPr>
        <p:spPr>
          <a:xfrm>
            <a:off x="8692195" y="6029540"/>
            <a:ext cx="288032" cy="28803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华文楷体" panose="02010600040101010101" pitchFamily="2" charset="-122"/>
            </a:endParaRPr>
          </a:p>
        </p:txBody>
      </p:sp>
      <p:sp>
        <p:nvSpPr>
          <p:cNvPr id="38" name="矩形 37"/>
          <p:cNvSpPr/>
          <p:nvPr/>
        </p:nvSpPr>
        <p:spPr>
          <a:xfrm>
            <a:off x="-13648" y="0"/>
            <a:ext cx="9157648" cy="1202643"/>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9" name="图片 38"/>
          <p:cNvPicPr>
            <a:picLocks noChangeAspect="1"/>
          </p:cNvPicPr>
          <p:nvPr/>
        </p:nvPicPr>
        <p:blipFill>
          <a:blip r:embed="rId3" cstate="print">
            <a:clrChange>
              <a:clrFrom>
                <a:srgbClr val="FFFFFF"/>
              </a:clrFrom>
              <a:clrTo>
                <a:srgbClr val="FFFFFF">
                  <a:alpha val="0"/>
                </a:srgbClr>
              </a:clrTo>
            </a:clrChange>
            <a:lum bright="70000" contrast="-70000"/>
            <a:extLst>
              <a:ext uri="{28A0092B-C50C-407E-A947-70E740481C1C}">
                <a14:useLocalDpi xmlns:a14="http://schemas.microsoft.com/office/drawing/2010/main" val="0"/>
              </a:ext>
            </a:extLst>
          </a:blip>
          <a:stretch>
            <a:fillRect/>
          </a:stretch>
        </p:blipFill>
        <p:spPr>
          <a:xfrm>
            <a:off x="0" y="0"/>
            <a:ext cx="2870282" cy="1214651"/>
          </a:xfrm>
          <a:prstGeom prst="rect">
            <a:avLst/>
          </a:prstGeom>
        </p:spPr>
      </p:pic>
      <p:grpSp>
        <p:nvGrpSpPr>
          <p:cNvPr id="40" name="组合 39"/>
          <p:cNvGrpSpPr/>
          <p:nvPr/>
        </p:nvGrpSpPr>
        <p:grpSpPr>
          <a:xfrm>
            <a:off x="0" y="1305569"/>
            <a:ext cx="9144000" cy="56736"/>
            <a:chOff x="30834" y="1305568"/>
            <a:chExt cx="8816454" cy="66133"/>
          </a:xfrm>
        </p:grpSpPr>
        <p:sp>
          <p:nvSpPr>
            <p:cNvPr id="41" name="矩形 40"/>
            <p:cNvSpPr/>
            <p:nvPr/>
          </p:nvSpPr>
          <p:spPr>
            <a:xfrm>
              <a:off x="30834" y="1305568"/>
              <a:ext cx="5800300" cy="6598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p:cNvSpPr/>
            <p:nvPr/>
          </p:nvSpPr>
          <p:spPr>
            <a:xfrm>
              <a:off x="5886861" y="1305712"/>
              <a:ext cx="2960427" cy="6598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 name="TextBox 6"/>
          <p:cNvSpPr txBox="1"/>
          <p:nvPr/>
        </p:nvSpPr>
        <p:spPr>
          <a:xfrm>
            <a:off x="429042" y="2168092"/>
            <a:ext cx="4819482" cy="830997"/>
          </a:xfrm>
          <a:prstGeom prst="rect">
            <a:avLst/>
          </a:prstGeom>
          <a:noFill/>
        </p:spPr>
        <p:txBody>
          <a:bodyPr wrap="square" rtlCol="0">
            <a:spAutoFit/>
          </a:bodyPr>
          <a:lstStyle/>
          <a:p>
            <a:pPr marL="342900" indent="-342900">
              <a:buFont typeface="Wingdings" panose="05000000000000000000" pitchFamily="2" charset="2"/>
              <a:buChar char="n"/>
            </a:pPr>
            <a:r>
              <a:rPr lang="en-US" altLang="zh-CN" sz="2400" b="1" dirty="0" smtClean="0">
                <a:solidFill>
                  <a:schemeClr val="tx1">
                    <a:lumMod val="75000"/>
                    <a:lumOff val="25000"/>
                  </a:schemeClr>
                </a:solidFill>
                <a:ea typeface="华文楷体" panose="02010600040101010101" pitchFamily="2" charset="-122"/>
              </a:rPr>
              <a:t>Social</a:t>
            </a:r>
            <a:endParaRPr lang="en-US" altLang="zh-CN" sz="2400" b="1" dirty="0">
              <a:solidFill>
                <a:schemeClr val="tx1">
                  <a:lumMod val="75000"/>
                  <a:lumOff val="25000"/>
                </a:schemeClr>
              </a:solidFill>
              <a:ea typeface="华文楷体" panose="02010600040101010101" pitchFamily="2" charset="-122"/>
            </a:endParaRPr>
          </a:p>
          <a:p>
            <a:pPr marL="342900" indent="-342900">
              <a:buFont typeface="Wingdings" panose="05000000000000000000" pitchFamily="2" charset="2"/>
              <a:buChar char="n"/>
            </a:pPr>
            <a:endParaRPr lang="en-US" altLang="zh-CN" sz="2400" dirty="0" smtClean="0">
              <a:solidFill>
                <a:schemeClr val="tx1">
                  <a:lumMod val="75000"/>
                  <a:lumOff val="25000"/>
                </a:schemeClr>
              </a:solidFill>
              <a:ea typeface="华文楷体" panose="02010600040101010101" pitchFamily="2" charset="-122"/>
            </a:endParaRPr>
          </a:p>
        </p:txBody>
      </p:sp>
      <p:pic>
        <p:nvPicPr>
          <p:cNvPr id="23" name="图片 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81828" y="4396849"/>
            <a:ext cx="2064733" cy="2057399"/>
          </a:xfrm>
          <a:prstGeom prst="rect">
            <a:avLst/>
          </a:prstGeom>
        </p:spPr>
      </p:pic>
      <p:pic>
        <p:nvPicPr>
          <p:cNvPr id="17" name="图片 1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2936" y="3071845"/>
            <a:ext cx="3188494" cy="2276687"/>
          </a:xfrm>
          <a:prstGeom prst="rect">
            <a:avLst/>
          </a:prstGeom>
        </p:spPr>
      </p:pic>
      <p:sp>
        <p:nvSpPr>
          <p:cNvPr id="3" name="矩形 2"/>
          <p:cNvSpPr/>
          <p:nvPr/>
        </p:nvSpPr>
        <p:spPr>
          <a:xfrm>
            <a:off x="505079" y="2482609"/>
            <a:ext cx="4135427" cy="646331"/>
          </a:xfrm>
          <a:prstGeom prst="rect">
            <a:avLst/>
          </a:prstGeom>
        </p:spPr>
        <p:txBody>
          <a:bodyPr wrap="none">
            <a:spAutoFit/>
          </a:bodyPr>
          <a:lstStyle/>
          <a:p>
            <a:pPr marL="285750" indent="-285750">
              <a:buFontTx/>
              <a:buChar char="-"/>
            </a:pPr>
            <a:r>
              <a:rPr lang="en-US" altLang="zh-CN" dirty="0" smtClean="0"/>
              <a:t>Check-in data</a:t>
            </a:r>
          </a:p>
          <a:p>
            <a:pPr marL="285750" indent="-285750">
              <a:buFontTx/>
              <a:buChar char="-"/>
            </a:pPr>
            <a:r>
              <a:rPr lang="en-US" altLang="zh-CN" dirty="0" smtClean="0"/>
              <a:t>Infer </a:t>
            </a:r>
            <a:r>
              <a:rPr lang="en-US" altLang="zh-CN" dirty="0"/>
              <a:t>or recommend the friend to users</a:t>
            </a:r>
            <a:endParaRPr lang="zh-CN" altLang="en-US" dirty="0"/>
          </a:p>
        </p:txBody>
      </p:sp>
      <p:sp>
        <p:nvSpPr>
          <p:cNvPr id="33" name="椭圆 16"/>
          <p:cNvSpPr/>
          <p:nvPr/>
        </p:nvSpPr>
        <p:spPr>
          <a:xfrm>
            <a:off x="8371221" y="6346632"/>
            <a:ext cx="288032" cy="288032"/>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华文楷体" panose="02010600040101010101" pitchFamily="2" charset="-122"/>
            </a:endParaRPr>
          </a:p>
        </p:txBody>
      </p:sp>
      <p:pic>
        <p:nvPicPr>
          <p:cNvPr id="26" name="图片 2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942882" y="4431283"/>
            <a:ext cx="3305909" cy="1858666"/>
          </a:xfrm>
          <a:prstGeom prst="rect">
            <a:avLst/>
          </a:prstGeom>
        </p:spPr>
      </p:pic>
      <p:pic>
        <p:nvPicPr>
          <p:cNvPr id="28" name="图片 2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480244" y="2983177"/>
            <a:ext cx="2320146" cy="1427434"/>
          </a:xfrm>
          <a:prstGeom prst="rect">
            <a:avLst/>
          </a:prstGeom>
        </p:spPr>
      </p:pic>
      <p:pic>
        <p:nvPicPr>
          <p:cNvPr id="29" name="图片 28"/>
          <p:cNvPicPr>
            <a:picLocks noChangeAspect="1"/>
          </p:cNvPicPr>
          <p:nvPr/>
        </p:nvPicPr>
        <p:blipFill rotWithShape="1">
          <a:blip r:embed="rId8" cstate="print">
            <a:extLst>
              <a:ext uri="{28A0092B-C50C-407E-A947-70E740481C1C}">
                <a14:useLocalDpi xmlns:a14="http://schemas.microsoft.com/office/drawing/2010/main" val="0"/>
              </a:ext>
            </a:extLst>
          </a:blip>
          <a:srcRect r="15240"/>
          <a:stretch/>
        </p:blipFill>
        <p:spPr>
          <a:xfrm>
            <a:off x="4568531" y="3201306"/>
            <a:ext cx="1911713" cy="1210974"/>
          </a:xfrm>
          <a:prstGeom prst="rect">
            <a:avLst/>
          </a:prstGeom>
        </p:spPr>
      </p:pic>
      <p:sp>
        <p:nvSpPr>
          <p:cNvPr id="30" name="TextBox 6"/>
          <p:cNvSpPr txBox="1"/>
          <p:nvPr/>
        </p:nvSpPr>
        <p:spPr>
          <a:xfrm>
            <a:off x="4358641" y="2130493"/>
            <a:ext cx="4300612" cy="461665"/>
          </a:xfrm>
          <a:prstGeom prst="rect">
            <a:avLst/>
          </a:prstGeom>
          <a:noFill/>
        </p:spPr>
        <p:txBody>
          <a:bodyPr wrap="square" rtlCol="0">
            <a:spAutoFit/>
          </a:bodyPr>
          <a:lstStyle/>
          <a:p>
            <a:pPr marL="800100" lvl="1" indent="-342900">
              <a:buFont typeface="Wingdings" panose="05000000000000000000" pitchFamily="2" charset="2"/>
              <a:buChar char="n"/>
            </a:pPr>
            <a:r>
              <a:rPr lang="en-US" altLang="zh-CN" sz="2400" b="1" dirty="0">
                <a:solidFill>
                  <a:schemeClr val="tx1">
                    <a:lumMod val="75000"/>
                    <a:lumOff val="25000"/>
                  </a:schemeClr>
                </a:solidFill>
                <a:ea typeface="华文楷体" panose="02010600040101010101" pitchFamily="2" charset="-122"/>
              </a:rPr>
              <a:t>Warehouse management</a:t>
            </a:r>
          </a:p>
        </p:txBody>
      </p:sp>
      <p:sp>
        <p:nvSpPr>
          <p:cNvPr id="34" name="矩形 33"/>
          <p:cNvSpPr/>
          <p:nvPr/>
        </p:nvSpPr>
        <p:spPr>
          <a:xfrm>
            <a:off x="5029515" y="2391557"/>
            <a:ext cx="3577147" cy="646331"/>
          </a:xfrm>
          <a:prstGeom prst="rect">
            <a:avLst/>
          </a:prstGeom>
        </p:spPr>
        <p:txBody>
          <a:bodyPr wrap="square">
            <a:spAutoFit/>
          </a:bodyPr>
          <a:lstStyle/>
          <a:p>
            <a:pPr marL="285750" indent="-285750">
              <a:buFontTx/>
              <a:buChar char="-"/>
            </a:pPr>
            <a:r>
              <a:rPr lang="en-US" altLang="zh-CN" dirty="0" smtClean="0"/>
              <a:t>Pick requests</a:t>
            </a:r>
          </a:p>
          <a:p>
            <a:pPr marL="285750" indent="-285750">
              <a:buFontTx/>
              <a:buChar char="-"/>
            </a:pPr>
            <a:r>
              <a:rPr lang="en-US" altLang="zh-CN" dirty="0" smtClean="0"/>
              <a:t>Delivering data</a:t>
            </a:r>
            <a:endParaRPr lang="zh-CN" altLang="en-US" dirty="0"/>
          </a:p>
        </p:txBody>
      </p:sp>
    </p:spTree>
    <p:extLst>
      <p:ext uri="{BB962C8B-B14F-4D97-AF65-F5344CB8AC3E}">
        <p14:creationId xmlns:p14="http://schemas.microsoft.com/office/powerpoint/2010/main" val="5167445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extBox 5"/>
          <p:cNvSpPr txBox="1"/>
          <p:nvPr/>
        </p:nvSpPr>
        <p:spPr>
          <a:xfrm>
            <a:off x="766169" y="1391910"/>
            <a:ext cx="7358655" cy="1200329"/>
          </a:xfrm>
          <a:prstGeom prst="rect">
            <a:avLst/>
          </a:prstGeom>
          <a:noFill/>
        </p:spPr>
        <p:txBody>
          <a:bodyPr wrap="square" rtlCol="0">
            <a:spAutoFit/>
          </a:bodyPr>
          <a:lstStyle/>
          <a:p>
            <a:r>
              <a:rPr lang="en-US" altLang="zh-CN" sz="3600" b="1" dirty="0">
                <a:solidFill>
                  <a:schemeClr val="tx1">
                    <a:lumMod val="75000"/>
                    <a:lumOff val="25000"/>
                  </a:schemeClr>
                </a:solidFill>
                <a:ea typeface="华文楷体" panose="02010600040101010101" pitchFamily="2" charset="-122"/>
              </a:rPr>
              <a:t>ETCPS: An </a:t>
            </a:r>
            <a:r>
              <a:rPr lang="en-US" altLang="zh-CN" sz="3600" b="1" dirty="0" smtClean="0">
                <a:solidFill>
                  <a:schemeClr val="tx1">
                    <a:lumMod val="75000"/>
                    <a:lumOff val="25000"/>
                  </a:schemeClr>
                </a:solidFill>
                <a:ea typeface="华文楷体" panose="02010600040101010101" pitchFamily="2" charset="-122"/>
              </a:rPr>
              <a:t>Effective </a:t>
            </a:r>
            <a:r>
              <a:rPr lang="en-US" altLang="zh-CN" sz="3600" b="1" dirty="0">
                <a:solidFill>
                  <a:schemeClr val="tx1">
                    <a:lumMod val="75000"/>
                    <a:lumOff val="25000"/>
                  </a:schemeClr>
                </a:solidFill>
                <a:ea typeface="华文楷体" panose="02010600040101010101" pitchFamily="2" charset="-122"/>
              </a:rPr>
              <a:t>and Scalable </a:t>
            </a:r>
            <a:r>
              <a:rPr lang="en-US" altLang="zh-CN" sz="3600" b="1" dirty="0" smtClean="0">
                <a:solidFill>
                  <a:schemeClr val="tx1">
                    <a:lumMod val="75000"/>
                    <a:lumOff val="25000"/>
                  </a:schemeClr>
                </a:solidFill>
                <a:ea typeface="华文楷体" panose="02010600040101010101" pitchFamily="2" charset="-122"/>
              </a:rPr>
              <a:t>Traffic </a:t>
            </a:r>
            <a:r>
              <a:rPr lang="en-US" altLang="zh-CN" sz="3600" b="1" dirty="0">
                <a:solidFill>
                  <a:schemeClr val="tx1">
                    <a:lumMod val="75000"/>
                    <a:lumOff val="25000"/>
                  </a:schemeClr>
                </a:solidFill>
                <a:ea typeface="华文楷体" panose="02010600040101010101" pitchFamily="2" charset="-122"/>
              </a:rPr>
              <a:t>Condition Prediction </a:t>
            </a:r>
            <a:r>
              <a:rPr lang="en-US" altLang="zh-CN" sz="3600" b="1" dirty="0" smtClean="0">
                <a:solidFill>
                  <a:schemeClr val="tx1">
                    <a:lumMod val="75000"/>
                    <a:lumOff val="25000"/>
                  </a:schemeClr>
                </a:solidFill>
                <a:ea typeface="华文楷体" panose="02010600040101010101" pitchFamily="2" charset="-122"/>
              </a:rPr>
              <a:t>System</a:t>
            </a:r>
            <a:endParaRPr lang="zh-CN" altLang="en-US" sz="3600" b="1" dirty="0">
              <a:solidFill>
                <a:schemeClr val="tx1">
                  <a:lumMod val="75000"/>
                  <a:lumOff val="25000"/>
                </a:schemeClr>
              </a:solidFill>
              <a:ea typeface="华文楷体" panose="02010600040101010101" pitchFamily="2" charset="-122"/>
            </a:endParaRPr>
          </a:p>
        </p:txBody>
      </p:sp>
      <p:sp>
        <p:nvSpPr>
          <p:cNvPr id="6" name="矩形 5"/>
          <p:cNvSpPr/>
          <p:nvPr/>
        </p:nvSpPr>
        <p:spPr>
          <a:xfrm rot="10800000">
            <a:off x="478138" y="1571059"/>
            <a:ext cx="288032" cy="288032"/>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华文楷体" panose="02010600040101010101" pitchFamily="2" charset="-122"/>
            </a:endParaRPr>
          </a:p>
        </p:txBody>
      </p:sp>
      <p:grpSp>
        <p:nvGrpSpPr>
          <p:cNvPr id="7" name="组合 6"/>
          <p:cNvGrpSpPr/>
          <p:nvPr/>
        </p:nvGrpSpPr>
        <p:grpSpPr>
          <a:xfrm rot="10800000">
            <a:off x="7714929" y="2098952"/>
            <a:ext cx="638547" cy="288032"/>
            <a:chOff x="1483073" y="1052736"/>
            <a:chExt cx="638547" cy="288032"/>
          </a:xfrm>
        </p:grpSpPr>
        <p:sp>
          <p:nvSpPr>
            <p:cNvPr id="8" name="椭圆 7"/>
            <p:cNvSpPr/>
            <p:nvPr/>
          </p:nvSpPr>
          <p:spPr>
            <a:xfrm>
              <a:off x="1483073" y="1052736"/>
              <a:ext cx="288032" cy="28803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华文楷体" panose="02010600040101010101" pitchFamily="2" charset="-122"/>
              </a:endParaRPr>
            </a:p>
          </p:txBody>
        </p:sp>
        <p:sp>
          <p:nvSpPr>
            <p:cNvPr id="9" name="椭圆 8"/>
            <p:cNvSpPr/>
            <p:nvPr/>
          </p:nvSpPr>
          <p:spPr>
            <a:xfrm>
              <a:off x="1833588" y="1052736"/>
              <a:ext cx="288032" cy="28803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华文楷体" panose="02010600040101010101" pitchFamily="2" charset="-122"/>
              </a:endParaRPr>
            </a:p>
          </p:txBody>
        </p:sp>
      </p:grpSp>
      <p:cxnSp>
        <p:nvCxnSpPr>
          <p:cNvPr id="32" name="直接连接符 31"/>
          <p:cNvCxnSpPr/>
          <p:nvPr/>
        </p:nvCxnSpPr>
        <p:spPr>
          <a:xfrm>
            <a:off x="8849203" y="1514901"/>
            <a:ext cx="0" cy="1522987"/>
          </a:xfrm>
          <a:prstGeom prst="line">
            <a:avLst/>
          </a:prstGeom>
          <a:ln w="38100">
            <a:solidFill>
              <a:srgbClr val="5C307D"/>
            </a:solidFill>
          </a:ln>
        </p:spPr>
        <p:style>
          <a:lnRef idx="1">
            <a:schemeClr val="accent1"/>
          </a:lnRef>
          <a:fillRef idx="0">
            <a:schemeClr val="accent1"/>
          </a:fillRef>
          <a:effectRef idx="0">
            <a:schemeClr val="accent1"/>
          </a:effectRef>
          <a:fontRef idx="minor">
            <a:schemeClr val="tx1"/>
          </a:fontRef>
        </p:style>
      </p:cxnSp>
      <p:sp>
        <p:nvSpPr>
          <p:cNvPr id="36" name="矩形 35"/>
          <p:cNvSpPr/>
          <p:nvPr/>
        </p:nvSpPr>
        <p:spPr>
          <a:xfrm>
            <a:off x="4996606" y="4258319"/>
            <a:ext cx="1281704" cy="707886"/>
          </a:xfrm>
          <a:prstGeom prst="rect">
            <a:avLst/>
          </a:prstGeom>
        </p:spPr>
        <p:txBody>
          <a:bodyPr wrap="square">
            <a:spAutoFit/>
          </a:bodyPr>
          <a:lstStyle/>
          <a:p>
            <a:pPr algn="ctr"/>
            <a:r>
              <a:rPr lang="zh-CN" altLang="en-US" sz="2000" dirty="0">
                <a:solidFill>
                  <a:schemeClr val="bg1"/>
                </a:solidFill>
                <a:ea typeface="华文楷体" panose="02010600040101010101" pitchFamily="2" charset="-122"/>
              </a:rPr>
              <a:t>这里说明图片</a:t>
            </a:r>
            <a:r>
              <a:rPr lang="zh-CN" altLang="en-US" sz="2000" dirty="0" smtClean="0">
                <a:solidFill>
                  <a:schemeClr val="bg1"/>
                </a:solidFill>
                <a:ea typeface="华文楷体" panose="02010600040101010101" pitchFamily="2" charset="-122"/>
              </a:rPr>
              <a:t>内 </a:t>
            </a:r>
            <a:endParaRPr lang="zh-CN" altLang="en-US" sz="2000" dirty="0">
              <a:solidFill>
                <a:schemeClr val="bg1"/>
              </a:solidFill>
            </a:endParaRPr>
          </a:p>
        </p:txBody>
      </p:sp>
      <p:cxnSp>
        <p:nvCxnSpPr>
          <p:cNvPr id="31" name="直接连接符 30"/>
          <p:cNvCxnSpPr>
            <a:endCxn id="20" idx="1"/>
          </p:cNvCxnSpPr>
          <p:nvPr/>
        </p:nvCxnSpPr>
        <p:spPr>
          <a:xfrm>
            <a:off x="409627" y="6627119"/>
            <a:ext cx="7257261" cy="7545"/>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7" name="椭圆 17"/>
          <p:cNvSpPr/>
          <p:nvPr/>
        </p:nvSpPr>
        <p:spPr>
          <a:xfrm>
            <a:off x="8692195" y="6029540"/>
            <a:ext cx="288032" cy="28803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华文楷体" panose="02010600040101010101" pitchFamily="2" charset="-122"/>
            </a:endParaRPr>
          </a:p>
        </p:txBody>
      </p:sp>
      <p:sp>
        <p:nvSpPr>
          <p:cNvPr id="38" name="矩形 37"/>
          <p:cNvSpPr/>
          <p:nvPr/>
        </p:nvSpPr>
        <p:spPr>
          <a:xfrm>
            <a:off x="-13648" y="0"/>
            <a:ext cx="9157648" cy="1202643"/>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9" name="图片 38"/>
          <p:cNvPicPr>
            <a:picLocks noChangeAspect="1"/>
          </p:cNvPicPr>
          <p:nvPr/>
        </p:nvPicPr>
        <p:blipFill>
          <a:blip r:embed="rId3" cstate="print">
            <a:clrChange>
              <a:clrFrom>
                <a:srgbClr val="FFFFFF"/>
              </a:clrFrom>
              <a:clrTo>
                <a:srgbClr val="FFFFFF">
                  <a:alpha val="0"/>
                </a:srgbClr>
              </a:clrTo>
            </a:clrChange>
            <a:lum bright="70000" contrast="-70000"/>
            <a:extLst>
              <a:ext uri="{28A0092B-C50C-407E-A947-70E740481C1C}">
                <a14:useLocalDpi xmlns:a14="http://schemas.microsoft.com/office/drawing/2010/main" val="0"/>
              </a:ext>
            </a:extLst>
          </a:blip>
          <a:stretch>
            <a:fillRect/>
          </a:stretch>
        </p:blipFill>
        <p:spPr>
          <a:xfrm>
            <a:off x="0" y="0"/>
            <a:ext cx="2870282" cy="1214651"/>
          </a:xfrm>
          <a:prstGeom prst="rect">
            <a:avLst/>
          </a:prstGeom>
        </p:spPr>
      </p:pic>
      <p:grpSp>
        <p:nvGrpSpPr>
          <p:cNvPr id="40" name="组合 39"/>
          <p:cNvGrpSpPr/>
          <p:nvPr/>
        </p:nvGrpSpPr>
        <p:grpSpPr>
          <a:xfrm>
            <a:off x="0" y="1305569"/>
            <a:ext cx="9144000" cy="56736"/>
            <a:chOff x="30834" y="1305568"/>
            <a:chExt cx="8816454" cy="66133"/>
          </a:xfrm>
        </p:grpSpPr>
        <p:sp>
          <p:nvSpPr>
            <p:cNvPr id="41" name="矩形 40"/>
            <p:cNvSpPr/>
            <p:nvPr/>
          </p:nvSpPr>
          <p:spPr>
            <a:xfrm>
              <a:off x="30834" y="1305568"/>
              <a:ext cx="5800300" cy="6598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p:cNvSpPr/>
            <p:nvPr/>
          </p:nvSpPr>
          <p:spPr>
            <a:xfrm>
              <a:off x="5886861" y="1305712"/>
              <a:ext cx="2960427" cy="6598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8" name="TextBox 6"/>
          <p:cNvSpPr txBox="1"/>
          <p:nvPr/>
        </p:nvSpPr>
        <p:spPr>
          <a:xfrm>
            <a:off x="338208" y="2695681"/>
            <a:ext cx="5336082" cy="3970318"/>
          </a:xfrm>
          <a:prstGeom prst="rect">
            <a:avLst/>
          </a:prstGeom>
          <a:noFill/>
        </p:spPr>
        <p:txBody>
          <a:bodyPr wrap="square" rtlCol="0">
            <a:spAutoFit/>
          </a:bodyPr>
          <a:lstStyle/>
          <a:p>
            <a:r>
              <a:rPr lang="en-US" altLang="zh-CN" sz="2000" b="1" dirty="0" smtClean="0">
                <a:solidFill>
                  <a:schemeClr val="tx1">
                    <a:lumMod val="75000"/>
                    <a:lumOff val="25000"/>
                  </a:schemeClr>
                </a:solidFill>
                <a:ea typeface="华文楷体" panose="02010600040101010101" pitchFamily="2" charset="-122"/>
              </a:rPr>
              <a:t>Goal: </a:t>
            </a:r>
            <a:r>
              <a:rPr lang="en-US" altLang="zh-CN" sz="2000" dirty="0" smtClean="0">
                <a:solidFill>
                  <a:schemeClr val="tx1">
                    <a:lumMod val="75000"/>
                    <a:lumOff val="25000"/>
                  </a:schemeClr>
                </a:solidFill>
                <a:ea typeface="华文楷体" panose="02010600040101010101" pitchFamily="2" charset="-122"/>
              </a:rPr>
              <a:t>Predict </a:t>
            </a:r>
            <a:r>
              <a:rPr lang="en-US" altLang="zh-CN" sz="2000" dirty="0">
                <a:solidFill>
                  <a:schemeClr val="tx1">
                    <a:lumMod val="75000"/>
                    <a:lumOff val="25000"/>
                  </a:schemeClr>
                </a:solidFill>
                <a:ea typeface="华文楷体" panose="02010600040101010101" pitchFamily="2" charset="-122"/>
              </a:rPr>
              <a:t>the </a:t>
            </a:r>
            <a:r>
              <a:rPr lang="en-US" altLang="zh-CN" sz="2000" dirty="0" smtClean="0">
                <a:solidFill>
                  <a:schemeClr val="tx1">
                    <a:lumMod val="75000"/>
                    <a:lumOff val="25000"/>
                  </a:schemeClr>
                </a:solidFill>
                <a:ea typeface="华文楷体" panose="02010600040101010101" pitchFamily="2" charset="-122"/>
              </a:rPr>
              <a:t>traffic </a:t>
            </a:r>
            <a:r>
              <a:rPr lang="en-US" altLang="zh-CN" sz="2000" dirty="0">
                <a:solidFill>
                  <a:schemeClr val="tx1">
                    <a:lumMod val="75000"/>
                    <a:lumOff val="25000"/>
                  </a:schemeClr>
                </a:solidFill>
                <a:ea typeface="华文楷体" panose="02010600040101010101" pitchFamily="2" charset="-122"/>
              </a:rPr>
              <a:t>condition of each road in the urban </a:t>
            </a:r>
            <a:r>
              <a:rPr lang="en-US" altLang="zh-CN" sz="2000" dirty="0" smtClean="0">
                <a:solidFill>
                  <a:schemeClr val="tx1">
                    <a:lumMod val="75000"/>
                    <a:lumOff val="25000"/>
                  </a:schemeClr>
                </a:solidFill>
                <a:ea typeface="华文楷体" panose="02010600040101010101" pitchFamily="2" charset="-122"/>
              </a:rPr>
              <a:t>area after 15 minutes</a:t>
            </a:r>
          </a:p>
          <a:p>
            <a:endParaRPr lang="en-US" altLang="zh-CN" sz="2000" dirty="0" smtClean="0">
              <a:solidFill>
                <a:schemeClr val="tx1">
                  <a:lumMod val="75000"/>
                  <a:lumOff val="25000"/>
                </a:schemeClr>
              </a:solidFill>
              <a:ea typeface="华文楷体" panose="02010600040101010101" pitchFamily="2" charset="-122"/>
            </a:endParaRPr>
          </a:p>
          <a:p>
            <a:r>
              <a:rPr lang="en-US" altLang="zh-CN" sz="2000" b="1" dirty="0">
                <a:solidFill>
                  <a:schemeClr val="tx1">
                    <a:lumMod val="75000"/>
                    <a:lumOff val="25000"/>
                  </a:schemeClr>
                </a:solidFill>
                <a:ea typeface="华文楷体" panose="02010600040101010101" pitchFamily="2" charset="-122"/>
              </a:rPr>
              <a:t>Motivation: </a:t>
            </a:r>
            <a:r>
              <a:rPr lang="en-US" altLang="zh-CN" sz="2000" dirty="0">
                <a:solidFill>
                  <a:schemeClr val="tx1">
                    <a:lumMod val="75000"/>
                    <a:lumOff val="25000"/>
                  </a:schemeClr>
                </a:solidFill>
                <a:ea typeface="华文楷体" panose="02010600040101010101" pitchFamily="2" charset="-122"/>
              </a:rPr>
              <a:t>traffic </a:t>
            </a:r>
            <a:r>
              <a:rPr lang="en-US" altLang="zh-CN" sz="2000" dirty="0" smtClean="0">
                <a:solidFill>
                  <a:schemeClr val="tx1">
                    <a:lumMod val="75000"/>
                    <a:lumOff val="25000"/>
                  </a:schemeClr>
                </a:solidFill>
                <a:ea typeface="华文楷体" panose="02010600040101010101" pitchFamily="2" charset="-122"/>
              </a:rPr>
              <a:t>management, </a:t>
            </a:r>
            <a:r>
              <a:rPr lang="en-US" altLang="zh-CN" sz="2000" dirty="0">
                <a:solidFill>
                  <a:schemeClr val="tx1">
                    <a:lumMod val="75000"/>
                    <a:lumOff val="25000"/>
                  </a:schemeClr>
                </a:solidFill>
                <a:ea typeface="华文楷体" panose="02010600040101010101" pitchFamily="2" charset="-122"/>
              </a:rPr>
              <a:t>routing </a:t>
            </a:r>
            <a:r>
              <a:rPr lang="en-US" altLang="zh-CN" sz="2000" dirty="0" smtClean="0">
                <a:solidFill>
                  <a:schemeClr val="tx1">
                    <a:lumMod val="75000"/>
                    <a:lumOff val="25000"/>
                  </a:schemeClr>
                </a:solidFill>
                <a:ea typeface="华文楷体" panose="02010600040101010101" pitchFamily="2" charset="-122"/>
              </a:rPr>
              <a:t>service, taxi ride sharing</a:t>
            </a:r>
          </a:p>
          <a:p>
            <a:endParaRPr lang="en-US" altLang="zh-CN" sz="2000" dirty="0" smtClean="0">
              <a:solidFill>
                <a:schemeClr val="tx1">
                  <a:lumMod val="75000"/>
                  <a:lumOff val="25000"/>
                </a:schemeClr>
              </a:solidFill>
              <a:ea typeface="华文楷体" panose="02010600040101010101" pitchFamily="2" charset="-122"/>
            </a:endParaRPr>
          </a:p>
          <a:p>
            <a:r>
              <a:rPr lang="en-US" altLang="zh-CN" sz="2000" b="1" dirty="0" smtClean="0">
                <a:solidFill>
                  <a:schemeClr val="tx1">
                    <a:lumMod val="75000"/>
                    <a:lumOff val="25000"/>
                  </a:schemeClr>
                </a:solidFill>
                <a:ea typeface="华文楷体" panose="02010600040101010101" pitchFamily="2" charset="-122"/>
              </a:rPr>
              <a:t>Previous work:</a:t>
            </a:r>
          </a:p>
          <a:p>
            <a:pPr marL="342900" indent="-342900">
              <a:buFont typeface="Arial" panose="020B0604020202020204" pitchFamily="34" charset="0"/>
              <a:buChar char="•"/>
            </a:pPr>
            <a:r>
              <a:rPr lang="en-US" altLang="zh-CN" sz="2000" dirty="0" smtClean="0">
                <a:solidFill>
                  <a:schemeClr val="tx1">
                    <a:lumMod val="75000"/>
                    <a:lumOff val="25000"/>
                  </a:schemeClr>
                </a:solidFill>
                <a:ea typeface="华文楷体" panose="02010600040101010101" pitchFamily="2" charset="-122"/>
              </a:rPr>
              <a:t>road </a:t>
            </a:r>
            <a:r>
              <a:rPr lang="en-US" altLang="zh-CN" sz="2000" dirty="0">
                <a:solidFill>
                  <a:schemeClr val="tx1">
                    <a:lumMod val="75000"/>
                    <a:lumOff val="25000"/>
                  </a:schemeClr>
                </a:solidFill>
                <a:ea typeface="华文楷体" panose="02010600040101010101" pitchFamily="2" charset="-122"/>
              </a:rPr>
              <a:t>side loop </a:t>
            </a:r>
            <a:r>
              <a:rPr lang="en-US" altLang="zh-CN" sz="2000" dirty="0" smtClean="0">
                <a:solidFill>
                  <a:schemeClr val="tx1">
                    <a:lumMod val="75000"/>
                    <a:lumOff val="25000"/>
                  </a:schemeClr>
                </a:solidFill>
                <a:ea typeface="华文楷体" panose="02010600040101010101" pitchFamily="2" charset="-122"/>
              </a:rPr>
              <a:t>sensors data</a:t>
            </a:r>
          </a:p>
          <a:p>
            <a:pPr marL="342900" indent="-342900">
              <a:buFont typeface="Arial" panose="020B0604020202020204" pitchFamily="34" charset="0"/>
              <a:buChar char="•"/>
            </a:pPr>
            <a:r>
              <a:rPr lang="en-US" altLang="zh-CN" sz="2000" dirty="0" smtClean="0">
                <a:solidFill>
                  <a:schemeClr val="tx1">
                    <a:lumMod val="75000"/>
                    <a:lumOff val="25000"/>
                  </a:schemeClr>
                </a:solidFill>
                <a:ea typeface="华文楷体" panose="02010600040101010101" pitchFamily="2" charset="-122"/>
              </a:rPr>
              <a:t>GPS </a:t>
            </a:r>
            <a:r>
              <a:rPr lang="en-US" altLang="zh-CN" sz="2000" dirty="0">
                <a:solidFill>
                  <a:schemeClr val="tx1">
                    <a:lumMod val="75000"/>
                    <a:lumOff val="25000"/>
                  </a:schemeClr>
                </a:solidFill>
                <a:ea typeface="华文楷体" panose="02010600040101010101" pitchFamily="2" charset="-122"/>
              </a:rPr>
              <a:t>data collected from floating vehicles</a:t>
            </a:r>
            <a:endParaRPr lang="en-US" altLang="zh-CN" sz="2000" dirty="0" smtClean="0">
              <a:solidFill>
                <a:schemeClr val="tx1">
                  <a:lumMod val="75000"/>
                  <a:lumOff val="25000"/>
                </a:schemeClr>
              </a:solidFill>
              <a:ea typeface="华文楷体" panose="02010600040101010101" pitchFamily="2" charset="-122"/>
            </a:endParaRPr>
          </a:p>
          <a:p>
            <a:pPr marL="800100" lvl="1" indent="-342900">
              <a:buFont typeface="Arial" panose="020B0604020202020204" pitchFamily="34" charset="0"/>
              <a:buChar char="•"/>
            </a:pPr>
            <a:r>
              <a:rPr lang="en-US" altLang="zh-CN" dirty="0" smtClean="0">
                <a:solidFill>
                  <a:schemeClr val="tx1">
                    <a:lumMod val="75000"/>
                    <a:lumOff val="25000"/>
                  </a:schemeClr>
                </a:solidFill>
                <a:ea typeface="华文楷体" panose="02010600040101010101" pitchFamily="2" charset="-122"/>
              </a:rPr>
              <a:t>only </a:t>
            </a:r>
            <a:r>
              <a:rPr lang="en-US" altLang="zh-CN" dirty="0">
                <a:solidFill>
                  <a:schemeClr val="tx1">
                    <a:lumMod val="75000"/>
                    <a:lumOff val="25000"/>
                  </a:schemeClr>
                </a:solidFill>
                <a:ea typeface="华文楷体" panose="02010600040101010101" pitchFamily="2" charset="-122"/>
              </a:rPr>
              <a:t>focused on the arterial </a:t>
            </a:r>
            <a:r>
              <a:rPr lang="en-US" altLang="zh-CN" dirty="0" smtClean="0">
                <a:solidFill>
                  <a:schemeClr val="tx1">
                    <a:lumMod val="75000"/>
                    <a:lumOff val="25000"/>
                  </a:schemeClr>
                </a:solidFill>
                <a:ea typeface="华文楷体" panose="02010600040101010101" pitchFamily="2" charset="-122"/>
              </a:rPr>
              <a:t>roads</a:t>
            </a:r>
            <a:endParaRPr lang="en-US" altLang="zh-CN" dirty="0">
              <a:solidFill>
                <a:schemeClr val="tx1">
                  <a:lumMod val="75000"/>
                  <a:lumOff val="25000"/>
                </a:schemeClr>
              </a:solidFill>
              <a:ea typeface="华文楷体" panose="02010600040101010101" pitchFamily="2" charset="-122"/>
            </a:endParaRPr>
          </a:p>
          <a:p>
            <a:pPr marL="800100" lvl="1" indent="-342900">
              <a:buFont typeface="Arial" panose="020B0604020202020204" pitchFamily="34" charset="0"/>
              <a:buChar char="•"/>
            </a:pPr>
            <a:r>
              <a:rPr lang="en-US" altLang="zh-CN" dirty="0" smtClean="0">
                <a:solidFill>
                  <a:schemeClr val="tx1">
                    <a:lumMod val="75000"/>
                    <a:lumOff val="25000"/>
                  </a:schemeClr>
                </a:solidFill>
                <a:ea typeface="华文楷体" panose="02010600040101010101" pitchFamily="2" charset="-122"/>
              </a:rPr>
              <a:t>urban roads</a:t>
            </a:r>
            <a:r>
              <a:rPr lang="en-US" altLang="zh-CN" dirty="0">
                <a:solidFill>
                  <a:schemeClr val="tx1">
                    <a:lumMod val="75000"/>
                    <a:lumOff val="25000"/>
                  </a:schemeClr>
                </a:solidFill>
                <a:ea typeface="华文楷体" panose="02010600040101010101" pitchFamily="2" charset="-122"/>
              </a:rPr>
              <a:t> </a:t>
            </a:r>
            <a:r>
              <a:rPr lang="en-US" altLang="zh-CN" dirty="0" smtClean="0">
                <a:solidFill>
                  <a:schemeClr val="tx1">
                    <a:lumMod val="75000"/>
                    <a:lumOff val="25000"/>
                  </a:schemeClr>
                </a:solidFill>
                <a:ea typeface="华文楷体" panose="02010600040101010101" pitchFamily="2" charset="-122"/>
              </a:rPr>
              <a:t>not considered</a:t>
            </a:r>
            <a:endParaRPr lang="en-US" altLang="zh-CN" sz="2000" b="1" dirty="0">
              <a:solidFill>
                <a:prstClr val="black">
                  <a:lumMod val="75000"/>
                  <a:lumOff val="25000"/>
                </a:prstClr>
              </a:solidFill>
              <a:ea typeface="华文楷体" panose="02010600040101010101" pitchFamily="2" charset="-122"/>
            </a:endParaRPr>
          </a:p>
          <a:p>
            <a:pPr marL="800100" lvl="1" indent="-342900">
              <a:buFont typeface="Arial" panose="020B0604020202020204" pitchFamily="34" charset="0"/>
              <a:buChar char="•"/>
            </a:pPr>
            <a:endParaRPr lang="en-US" altLang="zh-CN" dirty="0" smtClean="0">
              <a:solidFill>
                <a:schemeClr val="tx1">
                  <a:lumMod val="75000"/>
                  <a:lumOff val="25000"/>
                </a:schemeClr>
              </a:solidFill>
              <a:ea typeface="华文楷体" panose="02010600040101010101" pitchFamily="2" charset="-122"/>
            </a:endParaRPr>
          </a:p>
          <a:p>
            <a:pPr lvl="1"/>
            <a:endParaRPr lang="en-US" altLang="zh-CN" dirty="0" smtClean="0">
              <a:solidFill>
                <a:schemeClr val="tx1">
                  <a:lumMod val="75000"/>
                  <a:lumOff val="25000"/>
                </a:schemeClr>
              </a:solidFill>
              <a:ea typeface="华文楷体" panose="02010600040101010101" pitchFamily="2" charset="-122"/>
            </a:endParaRPr>
          </a:p>
        </p:txBody>
      </p:sp>
      <p:pic>
        <p:nvPicPr>
          <p:cNvPr id="2" name="图片 1"/>
          <p:cNvPicPr>
            <a:picLocks noChangeAspect="1"/>
          </p:cNvPicPr>
          <p:nvPr/>
        </p:nvPicPr>
        <p:blipFill rotWithShape="1">
          <a:blip r:embed="rId4" cstate="print">
            <a:extLst>
              <a:ext uri="{28A0092B-C50C-407E-A947-70E740481C1C}">
                <a14:useLocalDpi xmlns:a14="http://schemas.microsoft.com/office/drawing/2010/main" val="0"/>
              </a:ext>
            </a:extLst>
          </a:blip>
          <a:srcRect b="2135"/>
          <a:stretch/>
        </p:blipFill>
        <p:spPr>
          <a:xfrm>
            <a:off x="5857952" y="2668454"/>
            <a:ext cx="2153399" cy="1822918"/>
          </a:xfrm>
          <a:prstGeom prst="rect">
            <a:avLst/>
          </a:prstGeom>
        </p:spPr>
      </p:pic>
      <p:pic>
        <p:nvPicPr>
          <p:cNvPr id="3" name="图片 2"/>
          <p:cNvPicPr>
            <a:picLocks noChangeAspect="1"/>
          </p:cNvPicPr>
          <p:nvPr/>
        </p:nvPicPr>
        <p:blipFill rotWithShape="1">
          <a:blip r:embed="rId5" cstate="print">
            <a:extLst>
              <a:ext uri="{28A0092B-C50C-407E-A947-70E740481C1C}">
                <a14:useLocalDpi xmlns:a14="http://schemas.microsoft.com/office/drawing/2010/main" val="0"/>
              </a:ext>
            </a:extLst>
          </a:blip>
          <a:srcRect t="8445" b="9285"/>
          <a:stretch/>
        </p:blipFill>
        <p:spPr>
          <a:xfrm>
            <a:off x="5794188" y="4629815"/>
            <a:ext cx="2261951" cy="1645753"/>
          </a:xfrm>
          <a:prstGeom prst="rect">
            <a:avLst/>
          </a:prstGeom>
        </p:spPr>
      </p:pic>
      <p:sp>
        <p:nvSpPr>
          <p:cNvPr id="20" name="文本框 19"/>
          <p:cNvSpPr txBox="1"/>
          <p:nvPr/>
        </p:nvSpPr>
        <p:spPr>
          <a:xfrm>
            <a:off x="7666888" y="6449998"/>
            <a:ext cx="1442703" cy="369332"/>
          </a:xfrm>
          <a:prstGeom prst="rect">
            <a:avLst/>
          </a:prstGeom>
          <a:noFill/>
        </p:spPr>
        <p:txBody>
          <a:bodyPr wrap="none" rtlCol="0">
            <a:spAutoFit/>
          </a:bodyPr>
          <a:lstStyle/>
          <a:p>
            <a:r>
              <a:rPr lang="en-US" altLang="zh-CN" dirty="0" smtClean="0"/>
              <a:t>DASFAA 2017</a:t>
            </a:r>
            <a:endParaRPr lang="zh-CN" altLang="en-US" dirty="0"/>
          </a:p>
        </p:txBody>
      </p:sp>
    </p:spTree>
    <p:extLst>
      <p:ext uri="{BB962C8B-B14F-4D97-AF65-F5344CB8AC3E}">
        <p14:creationId xmlns:p14="http://schemas.microsoft.com/office/powerpoint/2010/main" val="91060791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extBox 5"/>
          <p:cNvSpPr txBox="1"/>
          <p:nvPr/>
        </p:nvSpPr>
        <p:spPr>
          <a:xfrm>
            <a:off x="766169" y="1391910"/>
            <a:ext cx="7358655" cy="646331"/>
          </a:xfrm>
          <a:prstGeom prst="rect">
            <a:avLst/>
          </a:prstGeom>
          <a:noFill/>
        </p:spPr>
        <p:txBody>
          <a:bodyPr wrap="square" rtlCol="0">
            <a:spAutoFit/>
          </a:bodyPr>
          <a:lstStyle/>
          <a:p>
            <a:r>
              <a:rPr lang="en-US" altLang="zh-CN" sz="3600" b="1" dirty="0">
                <a:solidFill>
                  <a:schemeClr val="tx1">
                    <a:lumMod val="75000"/>
                    <a:lumOff val="25000"/>
                  </a:schemeClr>
                </a:solidFill>
                <a:ea typeface="华文楷体" panose="02010600040101010101" pitchFamily="2" charset="-122"/>
              </a:rPr>
              <a:t>Traffic </a:t>
            </a:r>
            <a:r>
              <a:rPr lang="en-US" altLang="zh-CN" sz="3600" b="1" dirty="0" smtClean="0">
                <a:solidFill>
                  <a:schemeClr val="tx1">
                    <a:lumMod val="75000"/>
                    <a:lumOff val="25000"/>
                  </a:schemeClr>
                </a:solidFill>
                <a:ea typeface="华文楷体" panose="02010600040101010101" pitchFamily="2" charset="-122"/>
              </a:rPr>
              <a:t>Condition Prediction </a:t>
            </a:r>
            <a:r>
              <a:rPr lang="en-US" altLang="zh-CN" sz="3600" b="1" dirty="0">
                <a:solidFill>
                  <a:schemeClr val="tx1">
                    <a:lumMod val="75000"/>
                    <a:lumOff val="25000"/>
                  </a:schemeClr>
                </a:solidFill>
                <a:ea typeface="华文楷体" panose="02010600040101010101" pitchFamily="2" charset="-122"/>
              </a:rPr>
              <a:t>System</a:t>
            </a:r>
            <a:endParaRPr lang="zh-CN" altLang="en-US" sz="3600" b="1" dirty="0">
              <a:solidFill>
                <a:schemeClr val="tx1">
                  <a:lumMod val="75000"/>
                  <a:lumOff val="25000"/>
                </a:schemeClr>
              </a:solidFill>
              <a:ea typeface="华文楷体" panose="02010600040101010101" pitchFamily="2" charset="-122"/>
            </a:endParaRPr>
          </a:p>
        </p:txBody>
      </p:sp>
      <p:sp>
        <p:nvSpPr>
          <p:cNvPr id="6" name="矩形 5"/>
          <p:cNvSpPr/>
          <p:nvPr/>
        </p:nvSpPr>
        <p:spPr>
          <a:xfrm rot="10800000">
            <a:off x="478138" y="1571059"/>
            <a:ext cx="288032" cy="288032"/>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华文楷体" panose="02010600040101010101" pitchFamily="2" charset="-122"/>
            </a:endParaRPr>
          </a:p>
        </p:txBody>
      </p:sp>
      <p:grpSp>
        <p:nvGrpSpPr>
          <p:cNvPr id="7" name="组合 6"/>
          <p:cNvGrpSpPr/>
          <p:nvPr/>
        </p:nvGrpSpPr>
        <p:grpSpPr>
          <a:xfrm rot="10800000">
            <a:off x="7732674" y="1580303"/>
            <a:ext cx="638547" cy="288032"/>
            <a:chOff x="1483073" y="1052736"/>
            <a:chExt cx="638547" cy="288032"/>
          </a:xfrm>
        </p:grpSpPr>
        <p:sp>
          <p:nvSpPr>
            <p:cNvPr id="8" name="椭圆 7"/>
            <p:cNvSpPr/>
            <p:nvPr/>
          </p:nvSpPr>
          <p:spPr>
            <a:xfrm>
              <a:off x="1483073" y="1052736"/>
              <a:ext cx="288032" cy="28803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华文楷体" panose="02010600040101010101" pitchFamily="2" charset="-122"/>
              </a:endParaRPr>
            </a:p>
          </p:txBody>
        </p:sp>
        <p:sp>
          <p:nvSpPr>
            <p:cNvPr id="9" name="椭圆 8"/>
            <p:cNvSpPr/>
            <p:nvPr/>
          </p:nvSpPr>
          <p:spPr>
            <a:xfrm>
              <a:off x="1833588" y="1052736"/>
              <a:ext cx="288032" cy="28803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华文楷体" panose="02010600040101010101" pitchFamily="2" charset="-122"/>
              </a:endParaRPr>
            </a:p>
          </p:txBody>
        </p:sp>
      </p:grpSp>
      <p:cxnSp>
        <p:nvCxnSpPr>
          <p:cNvPr id="32" name="直接连接符 31"/>
          <p:cNvCxnSpPr/>
          <p:nvPr/>
        </p:nvCxnSpPr>
        <p:spPr>
          <a:xfrm>
            <a:off x="8849203" y="1514901"/>
            <a:ext cx="0" cy="1522987"/>
          </a:xfrm>
          <a:prstGeom prst="line">
            <a:avLst/>
          </a:prstGeom>
          <a:ln w="38100">
            <a:solidFill>
              <a:srgbClr val="5C307D"/>
            </a:solidFill>
          </a:ln>
        </p:spPr>
        <p:style>
          <a:lnRef idx="1">
            <a:schemeClr val="accent1"/>
          </a:lnRef>
          <a:fillRef idx="0">
            <a:schemeClr val="accent1"/>
          </a:fillRef>
          <a:effectRef idx="0">
            <a:schemeClr val="accent1"/>
          </a:effectRef>
          <a:fontRef idx="minor">
            <a:schemeClr val="tx1"/>
          </a:fontRef>
        </p:style>
      </p:cxnSp>
      <p:sp>
        <p:nvSpPr>
          <p:cNvPr id="36" name="矩形 35"/>
          <p:cNvSpPr/>
          <p:nvPr/>
        </p:nvSpPr>
        <p:spPr>
          <a:xfrm>
            <a:off x="4996606" y="4258319"/>
            <a:ext cx="1281704" cy="707886"/>
          </a:xfrm>
          <a:prstGeom prst="rect">
            <a:avLst/>
          </a:prstGeom>
        </p:spPr>
        <p:txBody>
          <a:bodyPr wrap="square">
            <a:spAutoFit/>
          </a:bodyPr>
          <a:lstStyle/>
          <a:p>
            <a:pPr algn="ctr"/>
            <a:r>
              <a:rPr lang="zh-CN" altLang="en-US" sz="2000" dirty="0">
                <a:solidFill>
                  <a:schemeClr val="bg1"/>
                </a:solidFill>
                <a:ea typeface="华文楷体" panose="02010600040101010101" pitchFamily="2" charset="-122"/>
              </a:rPr>
              <a:t>这里说明图片</a:t>
            </a:r>
            <a:r>
              <a:rPr lang="zh-CN" altLang="en-US" sz="2000" dirty="0" smtClean="0">
                <a:solidFill>
                  <a:schemeClr val="bg1"/>
                </a:solidFill>
                <a:ea typeface="华文楷体" panose="02010600040101010101" pitchFamily="2" charset="-122"/>
              </a:rPr>
              <a:t>内 </a:t>
            </a:r>
            <a:endParaRPr lang="zh-CN" altLang="en-US" sz="2000" dirty="0">
              <a:solidFill>
                <a:schemeClr val="bg1"/>
              </a:solidFill>
            </a:endParaRPr>
          </a:p>
        </p:txBody>
      </p:sp>
      <p:cxnSp>
        <p:nvCxnSpPr>
          <p:cNvPr id="31" name="直接连接符 30"/>
          <p:cNvCxnSpPr>
            <a:endCxn id="23" idx="1"/>
          </p:cNvCxnSpPr>
          <p:nvPr/>
        </p:nvCxnSpPr>
        <p:spPr>
          <a:xfrm>
            <a:off x="690984" y="6627119"/>
            <a:ext cx="7257261" cy="7545"/>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7" name="椭圆 17"/>
          <p:cNvSpPr/>
          <p:nvPr/>
        </p:nvSpPr>
        <p:spPr>
          <a:xfrm>
            <a:off x="8692195" y="6029540"/>
            <a:ext cx="288032" cy="28803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华文楷体" panose="02010600040101010101" pitchFamily="2" charset="-122"/>
            </a:endParaRPr>
          </a:p>
        </p:txBody>
      </p:sp>
      <p:sp>
        <p:nvSpPr>
          <p:cNvPr id="38" name="矩形 37"/>
          <p:cNvSpPr/>
          <p:nvPr/>
        </p:nvSpPr>
        <p:spPr>
          <a:xfrm>
            <a:off x="-13648" y="0"/>
            <a:ext cx="9157648" cy="1202643"/>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9" name="图片 38"/>
          <p:cNvPicPr>
            <a:picLocks noChangeAspect="1"/>
          </p:cNvPicPr>
          <p:nvPr/>
        </p:nvPicPr>
        <p:blipFill>
          <a:blip r:embed="rId3" cstate="print">
            <a:clrChange>
              <a:clrFrom>
                <a:srgbClr val="FFFFFF"/>
              </a:clrFrom>
              <a:clrTo>
                <a:srgbClr val="FFFFFF">
                  <a:alpha val="0"/>
                </a:srgbClr>
              </a:clrTo>
            </a:clrChange>
            <a:lum bright="70000" contrast="-70000"/>
            <a:extLst>
              <a:ext uri="{28A0092B-C50C-407E-A947-70E740481C1C}">
                <a14:useLocalDpi xmlns:a14="http://schemas.microsoft.com/office/drawing/2010/main" val="0"/>
              </a:ext>
            </a:extLst>
          </a:blip>
          <a:stretch>
            <a:fillRect/>
          </a:stretch>
        </p:blipFill>
        <p:spPr>
          <a:xfrm>
            <a:off x="0" y="0"/>
            <a:ext cx="2870282" cy="1214651"/>
          </a:xfrm>
          <a:prstGeom prst="rect">
            <a:avLst/>
          </a:prstGeom>
        </p:spPr>
      </p:pic>
      <p:grpSp>
        <p:nvGrpSpPr>
          <p:cNvPr id="40" name="组合 39"/>
          <p:cNvGrpSpPr/>
          <p:nvPr/>
        </p:nvGrpSpPr>
        <p:grpSpPr>
          <a:xfrm>
            <a:off x="0" y="1305569"/>
            <a:ext cx="9144000" cy="56736"/>
            <a:chOff x="30834" y="1305568"/>
            <a:chExt cx="8816454" cy="66133"/>
          </a:xfrm>
        </p:grpSpPr>
        <p:sp>
          <p:nvSpPr>
            <p:cNvPr id="41" name="矩形 40"/>
            <p:cNvSpPr/>
            <p:nvPr/>
          </p:nvSpPr>
          <p:spPr>
            <a:xfrm>
              <a:off x="30834" y="1305568"/>
              <a:ext cx="5800300" cy="6598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p:cNvSpPr/>
            <p:nvPr/>
          </p:nvSpPr>
          <p:spPr>
            <a:xfrm>
              <a:off x="5886861" y="1305712"/>
              <a:ext cx="2960427" cy="6598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8" name="TextBox 6"/>
          <p:cNvSpPr txBox="1"/>
          <p:nvPr/>
        </p:nvSpPr>
        <p:spPr>
          <a:xfrm>
            <a:off x="579421" y="2227068"/>
            <a:ext cx="3957253" cy="1015663"/>
          </a:xfrm>
          <a:prstGeom prst="rect">
            <a:avLst/>
          </a:prstGeom>
          <a:noFill/>
        </p:spPr>
        <p:txBody>
          <a:bodyPr wrap="square" rtlCol="0">
            <a:spAutoFit/>
          </a:bodyPr>
          <a:lstStyle/>
          <a:p>
            <a:r>
              <a:rPr lang="en-US" altLang="zh-CN" sz="2000" b="1" dirty="0" smtClean="0">
                <a:solidFill>
                  <a:schemeClr val="tx1">
                    <a:lumMod val="75000"/>
                    <a:lumOff val="25000"/>
                  </a:schemeClr>
                </a:solidFill>
                <a:ea typeface="华文楷体" panose="02010600040101010101" pitchFamily="2" charset="-122"/>
              </a:rPr>
              <a:t>Relationships observation</a:t>
            </a:r>
          </a:p>
          <a:p>
            <a:endParaRPr lang="en-US" altLang="zh-CN" sz="2000" b="1" dirty="0" smtClean="0">
              <a:solidFill>
                <a:schemeClr val="tx1">
                  <a:lumMod val="75000"/>
                  <a:lumOff val="25000"/>
                </a:schemeClr>
              </a:solidFill>
              <a:ea typeface="华文楷体" panose="02010600040101010101" pitchFamily="2" charset="-122"/>
            </a:endParaRPr>
          </a:p>
          <a:p>
            <a:endParaRPr lang="en-US" altLang="zh-CN" sz="2000" b="1" dirty="0" smtClean="0">
              <a:solidFill>
                <a:schemeClr val="tx1">
                  <a:lumMod val="75000"/>
                  <a:lumOff val="25000"/>
                </a:schemeClr>
              </a:solidFill>
              <a:ea typeface="华文楷体" panose="02010600040101010101" pitchFamily="2" charset="-122"/>
            </a:endParaRPr>
          </a:p>
        </p:txBody>
      </p:sp>
      <p:pic>
        <p:nvPicPr>
          <p:cNvPr id="3" name="图片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93430" y="3108356"/>
            <a:ext cx="1679945" cy="1948736"/>
          </a:xfrm>
          <a:prstGeom prst="rect">
            <a:avLst/>
          </a:prstGeom>
        </p:spPr>
      </p:pic>
      <p:pic>
        <p:nvPicPr>
          <p:cNvPr id="4" name="图片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621583" y="3080127"/>
            <a:ext cx="1985710" cy="1947339"/>
          </a:xfrm>
          <a:prstGeom prst="rect">
            <a:avLst/>
          </a:prstGeom>
        </p:spPr>
      </p:pic>
      <p:pic>
        <p:nvPicPr>
          <p:cNvPr id="10" name="图片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79421" y="2663844"/>
            <a:ext cx="3218551" cy="1535427"/>
          </a:xfrm>
          <a:prstGeom prst="rect">
            <a:avLst/>
          </a:prstGeom>
        </p:spPr>
      </p:pic>
      <p:sp>
        <p:nvSpPr>
          <p:cNvPr id="11" name="矩形 10"/>
          <p:cNvSpPr/>
          <p:nvPr/>
        </p:nvSpPr>
        <p:spPr>
          <a:xfrm>
            <a:off x="4167427" y="2318728"/>
            <a:ext cx="4681776" cy="4339650"/>
          </a:xfrm>
          <a:prstGeom prst="rect">
            <a:avLst/>
          </a:prstGeom>
        </p:spPr>
        <p:txBody>
          <a:bodyPr wrap="square">
            <a:spAutoFit/>
          </a:bodyPr>
          <a:lstStyle/>
          <a:p>
            <a:pPr marL="285750" indent="-285750">
              <a:buFont typeface="Arial" panose="020B0604020202020204" pitchFamily="34" charset="0"/>
              <a:buChar char="•"/>
            </a:pPr>
            <a:r>
              <a:rPr lang="en-US" altLang="zh-CN" dirty="0" smtClean="0">
                <a:solidFill>
                  <a:schemeClr val="tx1">
                    <a:lumMod val="75000"/>
                    <a:lumOff val="25000"/>
                  </a:schemeClr>
                </a:solidFill>
                <a:ea typeface="华文楷体" panose="02010600040101010101" pitchFamily="2" charset="-122"/>
              </a:rPr>
              <a:t>PR-Tree models </a:t>
            </a:r>
            <a:r>
              <a:rPr lang="en-US" altLang="zh-CN" dirty="0">
                <a:solidFill>
                  <a:schemeClr val="tx1">
                    <a:lumMod val="75000"/>
                    <a:lumOff val="25000"/>
                  </a:schemeClr>
                </a:solidFill>
                <a:ea typeface="华文楷体" panose="02010600040101010101" pitchFamily="2" charset="-122"/>
              </a:rPr>
              <a:t>the traffic condition time series of each individual  </a:t>
            </a:r>
            <a:r>
              <a:rPr lang="en-US" altLang="zh-CN" dirty="0" smtClean="0">
                <a:solidFill>
                  <a:schemeClr val="tx1">
                    <a:lumMod val="75000"/>
                    <a:lumOff val="25000"/>
                  </a:schemeClr>
                </a:solidFill>
                <a:ea typeface="华文楷体" panose="02010600040101010101" pitchFamily="2" charset="-122"/>
              </a:rPr>
              <a:t>roads</a:t>
            </a:r>
            <a:endParaRPr lang="en-US" altLang="zh-CN" dirty="0">
              <a:solidFill>
                <a:schemeClr val="tx1">
                  <a:lumMod val="75000"/>
                  <a:lumOff val="25000"/>
                </a:schemeClr>
              </a:solidFill>
              <a:ea typeface="华文楷体" panose="02010600040101010101" pitchFamily="2" charset="-122"/>
            </a:endParaRPr>
          </a:p>
          <a:p>
            <a:pPr marL="285750" indent="-285750">
              <a:buFont typeface="Arial" panose="020B0604020202020204" pitchFamily="34" charset="0"/>
              <a:buChar char="•"/>
            </a:pPr>
            <a:endParaRPr lang="en-US" altLang="zh-CN" b="1" dirty="0" smtClean="0">
              <a:solidFill>
                <a:schemeClr val="tx1">
                  <a:lumMod val="75000"/>
                  <a:lumOff val="25000"/>
                </a:schemeClr>
              </a:solidFill>
              <a:ea typeface="华文楷体" panose="02010600040101010101" pitchFamily="2" charset="-122"/>
            </a:endParaRPr>
          </a:p>
          <a:p>
            <a:pPr marL="285750" indent="-285750">
              <a:buFont typeface="Arial" panose="020B0604020202020204" pitchFamily="34" charset="0"/>
              <a:buChar char="•"/>
            </a:pPr>
            <a:endParaRPr lang="en-US" altLang="zh-CN" b="1" dirty="0">
              <a:solidFill>
                <a:schemeClr val="tx1">
                  <a:lumMod val="75000"/>
                  <a:lumOff val="25000"/>
                </a:schemeClr>
              </a:solidFill>
              <a:ea typeface="华文楷体" panose="02010600040101010101" pitchFamily="2" charset="-122"/>
            </a:endParaRPr>
          </a:p>
          <a:p>
            <a:pPr marL="285750" indent="-285750">
              <a:buFont typeface="Arial" panose="020B0604020202020204" pitchFamily="34" charset="0"/>
              <a:buChar char="•"/>
            </a:pPr>
            <a:endParaRPr lang="en-US" altLang="zh-CN" b="1" dirty="0" smtClean="0">
              <a:solidFill>
                <a:schemeClr val="tx1">
                  <a:lumMod val="75000"/>
                  <a:lumOff val="25000"/>
                </a:schemeClr>
              </a:solidFill>
              <a:ea typeface="华文楷体" panose="02010600040101010101" pitchFamily="2" charset="-122"/>
            </a:endParaRPr>
          </a:p>
          <a:p>
            <a:pPr marL="285750" indent="-285750">
              <a:buFont typeface="Arial" panose="020B0604020202020204" pitchFamily="34" charset="0"/>
              <a:buChar char="•"/>
            </a:pPr>
            <a:endParaRPr lang="en-US" altLang="zh-CN" b="1" dirty="0">
              <a:solidFill>
                <a:schemeClr val="tx1">
                  <a:lumMod val="75000"/>
                  <a:lumOff val="25000"/>
                </a:schemeClr>
              </a:solidFill>
              <a:ea typeface="华文楷体" panose="02010600040101010101" pitchFamily="2" charset="-122"/>
            </a:endParaRPr>
          </a:p>
          <a:p>
            <a:pPr marL="285750" indent="-285750">
              <a:buFont typeface="Arial" panose="020B0604020202020204" pitchFamily="34" charset="0"/>
              <a:buChar char="•"/>
            </a:pPr>
            <a:endParaRPr lang="en-US" altLang="zh-CN" b="1" dirty="0" smtClean="0">
              <a:solidFill>
                <a:schemeClr val="tx1">
                  <a:lumMod val="75000"/>
                  <a:lumOff val="25000"/>
                </a:schemeClr>
              </a:solidFill>
              <a:ea typeface="华文楷体" panose="02010600040101010101" pitchFamily="2" charset="-122"/>
            </a:endParaRPr>
          </a:p>
          <a:p>
            <a:pPr marL="285750" indent="-285750">
              <a:buFont typeface="Arial" panose="020B0604020202020204" pitchFamily="34" charset="0"/>
              <a:buChar char="•"/>
            </a:pPr>
            <a:endParaRPr lang="en-US" altLang="zh-CN" b="1" dirty="0">
              <a:solidFill>
                <a:schemeClr val="tx1">
                  <a:lumMod val="75000"/>
                  <a:lumOff val="25000"/>
                </a:schemeClr>
              </a:solidFill>
              <a:ea typeface="华文楷体" panose="02010600040101010101" pitchFamily="2" charset="-122"/>
            </a:endParaRPr>
          </a:p>
          <a:p>
            <a:endParaRPr lang="en-US" altLang="zh-CN" b="1" dirty="0">
              <a:solidFill>
                <a:schemeClr val="tx1">
                  <a:lumMod val="75000"/>
                  <a:lumOff val="25000"/>
                </a:schemeClr>
              </a:solidFill>
              <a:ea typeface="华文楷体" panose="02010600040101010101" pitchFamily="2" charset="-122"/>
            </a:endParaRPr>
          </a:p>
          <a:p>
            <a:pPr marL="285750" indent="-285750">
              <a:buFont typeface="Arial" panose="020B0604020202020204" pitchFamily="34" charset="0"/>
              <a:buChar char="•"/>
            </a:pPr>
            <a:endParaRPr lang="en-US" altLang="zh-CN" b="1" dirty="0">
              <a:solidFill>
                <a:schemeClr val="tx1">
                  <a:lumMod val="75000"/>
                  <a:lumOff val="25000"/>
                </a:schemeClr>
              </a:solidFill>
              <a:ea typeface="华文楷体" panose="02010600040101010101" pitchFamily="2" charset="-122"/>
            </a:endParaRPr>
          </a:p>
          <a:p>
            <a:pPr marL="285750" indent="-285750">
              <a:buFont typeface="Arial" panose="020B0604020202020204" pitchFamily="34" charset="0"/>
              <a:buChar char="•"/>
            </a:pPr>
            <a:endParaRPr lang="en-US" altLang="zh-CN" sz="100" dirty="0" smtClean="0">
              <a:solidFill>
                <a:schemeClr val="tx1">
                  <a:lumMod val="75000"/>
                  <a:lumOff val="25000"/>
                </a:schemeClr>
              </a:solidFill>
              <a:ea typeface="华文楷体" panose="02010600040101010101" pitchFamily="2" charset="-122"/>
            </a:endParaRPr>
          </a:p>
          <a:p>
            <a:pPr marL="285750" indent="-285750">
              <a:buFont typeface="Arial" panose="020B0604020202020204" pitchFamily="34" charset="0"/>
              <a:buChar char="•"/>
            </a:pPr>
            <a:r>
              <a:rPr lang="en-US" altLang="zh-CN" dirty="0" smtClean="0">
                <a:solidFill>
                  <a:schemeClr val="tx1">
                    <a:lumMod val="75000"/>
                    <a:lumOff val="25000"/>
                  </a:schemeClr>
                </a:solidFill>
                <a:ea typeface="华文楷体" panose="02010600040101010101" pitchFamily="2" charset="-122"/>
              </a:rPr>
              <a:t>STPGM (Spatial temporal probabilistic graphic model) models </a:t>
            </a:r>
            <a:r>
              <a:rPr lang="en-US" altLang="zh-CN" dirty="0">
                <a:solidFill>
                  <a:schemeClr val="tx1">
                    <a:lumMod val="75000"/>
                    <a:lumOff val="25000"/>
                  </a:schemeClr>
                </a:solidFill>
                <a:ea typeface="华文楷体" panose="02010600040101010101" pitchFamily="2" charset="-122"/>
              </a:rPr>
              <a:t>the relationship between different </a:t>
            </a:r>
            <a:r>
              <a:rPr lang="en-US" altLang="zh-CN" dirty="0" smtClean="0">
                <a:solidFill>
                  <a:schemeClr val="tx1">
                    <a:lumMod val="75000"/>
                    <a:lumOff val="25000"/>
                  </a:schemeClr>
                </a:solidFill>
                <a:ea typeface="华文楷体" panose="02010600040101010101" pitchFamily="2" charset="-122"/>
              </a:rPr>
              <a:t>roads</a:t>
            </a:r>
          </a:p>
          <a:p>
            <a:pPr marL="285750" indent="-285750">
              <a:buFont typeface="Arial" panose="020B0604020202020204" pitchFamily="34" charset="0"/>
              <a:buChar char="•"/>
            </a:pPr>
            <a:r>
              <a:rPr lang="en-US" altLang="zh-CN" dirty="0" smtClean="0">
                <a:solidFill>
                  <a:schemeClr val="tx1">
                    <a:lumMod val="75000"/>
                    <a:lumOff val="25000"/>
                  </a:schemeClr>
                </a:solidFill>
                <a:ea typeface="华文楷体" panose="02010600040101010101" pitchFamily="2" charset="-122"/>
              </a:rPr>
              <a:t>Our best </a:t>
            </a:r>
            <a:r>
              <a:rPr lang="en-US" altLang="zh-CN" dirty="0">
                <a:solidFill>
                  <a:schemeClr val="tx1">
                    <a:lumMod val="75000"/>
                    <a:lumOff val="25000"/>
                  </a:schemeClr>
                </a:solidFill>
                <a:ea typeface="华文楷体" panose="02010600040101010101" pitchFamily="2" charset="-122"/>
              </a:rPr>
              <a:t>quality prediction is achieved by a careful ensemble of the two models.</a:t>
            </a:r>
          </a:p>
        </p:txBody>
      </p:sp>
      <p:pic>
        <p:nvPicPr>
          <p:cNvPr id="2" name="图片 1"/>
          <p:cNvPicPr>
            <a:picLocks noChangeAspect="1"/>
          </p:cNvPicPr>
          <p:nvPr/>
        </p:nvPicPr>
        <p:blipFill rotWithShape="1">
          <a:blip r:embed="rId7"/>
          <a:srcRect l="12849" t="15112" r="20082" b="9333"/>
          <a:stretch/>
        </p:blipFill>
        <p:spPr>
          <a:xfrm>
            <a:off x="579421" y="4349882"/>
            <a:ext cx="3321221" cy="2104593"/>
          </a:xfrm>
          <a:prstGeom prst="rect">
            <a:avLst/>
          </a:prstGeom>
        </p:spPr>
      </p:pic>
      <p:sp>
        <p:nvSpPr>
          <p:cNvPr id="23" name="文本框 22"/>
          <p:cNvSpPr txBox="1"/>
          <p:nvPr/>
        </p:nvSpPr>
        <p:spPr>
          <a:xfrm>
            <a:off x="7948245" y="6449998"/>
            <a:ext cx="1141659" cy="369332"/>
          </a:xfrm>
          <a:prstGeom prst="rect">
            <a:avLst/>
          </a:prstGeom>
          <a:noFill/>
        </p:spPr>
        <p:txBody>
          <a:bodyPr wrap="none" rtlCol="0">
            <a:spAutoFit/>
          </a:bodyPr>
          <a:lstStyle/>
          <a:p>
            <a:r>
              <a:rPr lang="en-US" altLang="zh-CN" dirty="0" smtClean="0"/>
              <a:t>ICDE 2017</a:t>
            </a:r>
            <a:endParaRPr lang="zh-CN" altLang="en-US" dirty="0"/>
          </a:p>
        </p:txBody>
      </p:sp>
    </p:spTree>
    <p:extLst>
      <p:ext uri="{BB962C8B-B14F-4D97-AF65-F5344CB8AC3E}">
        <p14:creationId xmlns:p14="http://schemas.microsoft.com/office/powerpoint/2010/main" val="21897635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extBox 5"/>
          <p:cNvSpPr txBox="1"/>
          <p:nvPr/>
        </p:nvSpPr>
        <p:spPr>
          <a:xfrm>
            <a:off x="766169" y="1391910"/>
            <a:ext cx="7358655" cy="646331"/>
          </a:xfrm>
          <a:prstGeom prst="rect">
            <a:avLst/>
          </a:prstGeom>
          <a:noFill/>
        </p:spPr>
        <p:txBody>
          <a:bodyPr wrap="square" rtlCol="0">
            <a:spAutoFit/>
          </a:bodyPr>
          <a:lstStyle/>
          <a:p>
            <a:r>
              <a:rPr lang="en-US" altLang="zh-CN" sz="3600" b="1" dirty="0" smtClean="0">
                <a:solidFill>
                  <a:schemeClr val="tx1">
                    <a:lumMod val="75000"/>
                    <a:lumOff val="25000"/>
                  </a:schemeClr>
                </a:solidFill>
                <a:ea typeface="华文楷体" panose="02010600040101010101" pitchFamily="2" charset="-122"/>
              </a:rPr>
              <a:t>On going work</a:t>
            </a:r>
            <a:endParaRPr lang="zh-CN" altLang="en-US" sz="3600" b="1" dirty="0">
              <a:solidFill>
                <a:schemeClr val="tx1">
                  <a:lumMod val="75000"/>
                  <a:lumOff val="25000"/>
                </a:schemeClr>
              </a:solidFill>
              <a:ea typeface="华文楷体" panose="02010600040101010101" pitchFamily="2" charset="-122"/>
            </a:endParaRPr>
          </a:p>
        </p:txBody>
      </p:sp>
      <p:sp>
        <p:nvSpPr>
          <p:cNvPr id="6" name="矩形 5"/>
          <p:cNvSpPr/>
          <p:nvPr/>
        </p:nvSpPr>
        <p:spPr>
          <a:xfrm rot="10800000">
            <a:off x="478138" y="1571059"/>
            <a:ext cx="288032" cy="288032"/>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华文楷体" panose="02010600040101010101" pitchFamily="2" charset="-122"/>
            </a:endParaRPr>
          </a:p>
        </p:txBody>
      </p:sp>
      <p:grpSp>
        <p:nvGrpSpPr>
          <p:cNvPr id="7" name="组合 6"/>
          <p:cNvGrpSpPr/>
          <p:nvPr/>
        </p:nvGrpSpPr>
        <p:grpSpPr>
          <a:xfrm rot="10800000">
            <a:off x="3688698" y="1590089"/>
            <a:ext cx="638547" cy="288032"/>
            <a:chOff x="1483073" y="1052736"/>
            <a:chExt cx="638547" cy="288032"/>
          </a:xfrm>
        </p:grpSpPr>
        <p:sp>
          <p:nvSpPr>
            <p:cNvPr id="8" name="椭圆 7"/>
            <p:cNvSpPr/>
            <p:nvPr/>
          </p:nvSpPr>
          <p:spPr>
            <a:xfrm>
              <a:off x="1483073" y="1052736"/>
              <a:ext cx="288032" cy="28803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华文楷体" panose="02010600040101010101" pitchFamily="2" charset="-122"/>
              </a:endParaRPr>
            </a:p>
          </p:txBody>
        </p:sp>
        <p:sp>
          <p:nvSpPr>
            <p:cNvPr id="9" name="椭圆 8"/>
            <p:cNvSpPr/>
            <p:nvPr/>
          </p:nvSpPr>
          <p:spPr>
            <a:xfrm>
              <a:off x="1833588" y="1052736"/>
              <a:ext cx="288032" cy="28803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华文楷体" panose="02010600040101010101" pitchFamily="2" charset="-122"/>
              </a:endParaRPr>
            </a:p>
          </p:txBody>
        </p:sp>
      </p:grpSp>
      <p:cxnSp>
        <p:nvCxnSpPr>
          <p:cNvPr id="32" name="直接连接符 31"/>
          <p:cNvCxnSpPr/>
          <p:nvPr/>
        </p:nvCxnSpPr>
        <p:spPr>
          <a:xfrm>
            <a:off x="8849203" y="1514901"/>
            <a:ext cx="0" cy="1522987"/>
          </a:xfrm>
          <a:prstGeom prst="line">
            <a:avLst/>
          </a:prstGeom>
          <a:ln w="38100">
            <a:solidFill>
              <a:srgbClr val="5C307D"/>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690984" y="6627119"/>
            <a:ext cx="7968269"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3" name="椭圆 16"/>
          <p:cNvSpPr/>
          <p:nvPr/>
        </p:nvSpPr>
        <p:spPr>
          <a:xfrm>
            <a:off x="8371221" y="6346632"/>
            <a:ext cx="288032" cy="288032"/>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华文楷体" panose="02010600040101010101" pitchFamily="2" charset="-122"/>
            </a:endParaRPr>
          </a:p>
        </p:txBody>
      </p:sp>
      <p:sp>
        <p:nvSpPr>
          <p:cNvPr id="38" name="矩形 37"/>
          <p:cNvSpPr/>
          <p:nvPr/>
        </p:nvSpPr>
        <p:spPr>
          <a:xfrm>
            <a:off x="-13648" y="0"/>
            <a:ext cx="9157648" cy="1202643"/>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9" name="图片 38"/>
          <p:cNvPicPr>
            <a:picLocks noChangeAspect="1"/>
          </p:cNvPicPr>
          <p:nvPr/>
        </p:nvPicPr>
        <p:blipFill>
          <a:blip r:embed="rId3" cstate="print">
            <a:clrChange>
              <a:clrFrom>
                <a:srgbClr val="FFFFFF"/>
              </a:clrFrom>
              <a:clrTo>
                <a:srgbClr val="FFFFFF">
                  <a:alpha val="0"/>
                </a:srgbClr>
              </a:clrTo>
            </a:clrChange>
            <a:lum bright="70000" contrast="-70000"/>
            <a:extLst>
              <a:ext uri="{28A0092B-C50C-407E-A947-70E740481C1C}">
                <a14:useLocalDpi xmlns:a14="http://schemas.microsoft.com/office/drawing/2010/main" val="0"/>
              </a:ext>
            </a:extLst>
          </a:blip>
          <a:stretch>
            <a:fillRect/>
          </a:stretch>
        </p:blipFill>
        <p:spPr>
          <a:xfrm>
            <a:off x="0" y="0"/>
            <a:ext cx="2870282" cy="1214651"/>
          </a:xfrm>
          <a:prstGeom prst="rect">
            <a:avLst/>
          </a:prstGeom>
        </p:spPr>
      </p:pic>
      <p:grpSp>
        <p:nvGrpSpPr>
          <p:cNvPr id="40" name="组合 39"/>
          <p:cNvGrpSpPr/>
          <p:nvPr/>
        </p:nvGrpSpPr>
        <p:grpSpPr>
          <a:xfrm>
            <a:off x="0" y="1305569"/>
            <a:ext cx="9144000" cy="56736"/>
            <a:chOff x="30834" y="1305568"/>
            <a:chExt cx="8816454" cy="66133"/>
          </a:xfrm>
        </p:grpSpPr>
        <p:sp>
          <p:nvSpPr>
            <p:cNvPr id="41" name="矩形 40"/>
            <p:cNvSpPr/>
            <p:nvPr/>
          </p:nvSpPr>
          <p:spPr>
            <a:xfrm>
              <a:off x="30834" y="1305568"/>
              <a:ext cx="5800300" cy="6598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p:cNvSpPr/>
            <p:nvPr/>
          </p:nvSpPr>
          <p:spPr>
            <a:xfrm>
              <a:off x="5886861" y="1305712"/>
              <a:ext cx="2960427" cy="6598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8" name="TextBox 6"/>
          <p:cNvSpPr txBox="1"/>
          <p:nvPr/>
        </p:nvSpPr>
        <p:spPr>
          <a:xfrm>
            <a:off x="348339" y="2108591"/>
            <a:ext cx="8310914" cy="400110"/>
          </a:xfrm>
          <a:prstGeom prst="rect">
            <a:avLst/>
          </a:prstGeom>
          <a:noFill/>
        </p:spPr>
        <p:txBody>
          <a:bodyPr wrap="square" rtlCol="0">
            <a:spAutoFit/>
          </a:bodyPr>
          <a:lstStyle/>
          <a:p>
            <a:r>
              <a:rPr lang="en-US" altLang="zh-CN" sz="2000" b="1" dirty="0" smtClean="0">
                <a:solidFill>
                  <a:schemeClr val="tx1">
                    <a:lumMod val="75000"/>
                    <a:lumOff val="25000"/>
                  </a:schemeClr>
                </a:solidFill>
                <a:ea typeface="华文楷体" panose="02010600040101010101" pitchFamily="2" charset="-122"/>
              </a:rPr>
              <a:t>Social </a:t>
            </a:r>
            <a:r>
              <a:rPr lang="en-US" altLang="zh-CN" sz="2000" b="1" dirty="0">
                <a:solidFill>
                  <a:schemeClr val="tx1">
                    <a:lumMod val="75000"/>
                    <a:lumOff val="25000"/>
                  </a:schemeClr>
                </a:solidFill>
                <a:ea typeface="华文楷体" panose="02010600040101010101" pitchFamily="2" charset="-122"/>
              </a:rPr>
              <a:t>Relationship Detection Based on Sequence to Sequence Learning </a:t>
            </a:r>
          </a:p>
        </p:txBody>
      </p:sp>
      <p:sp>
        <p:nvSpPr>
          <p:cNvPr id="2" name="文本框 1"/>
          <p:cNvSpPr txBox="1"/>
          <p:nvPr/>
        </p:nvSpPr>
        <p:spPr>
          <a:xfrm>
            <a:off x="478138" y="2612571"/>
            <a:ext cx="3561075" cy="3200876"/>
          </a:xfrm>
          <a:prstGeom prst="rect">
            <a:avLst/>
          </a:prstGeom>
          <a:noFill/>
        </p:spPr>
        <p:txBody>
          <a:bodyPr wrap="square" rtlCol="0">
            <a:spAutoFit/>
          </a:bodyPr>
          <a:lstStyle/>
          <a:p>
            <a:r>
              <a:rPr lang="en-US" altLang="zh-CN" sz="2000" b="1" dirty="0" smtClean="0">
                <a:solidFill>
                  <a:schemeClr val="tx1">
                    <a:lumMod val="75000"/>
                    <a:lumOff val="25000"/>
                  </a:schemeClr>
                </a:solidFill>
                <a:ea typeface="华文楷体" panose="02010600040101010101" pitchFamily="2" charset="-122"/>
              </a:rPr>
              <a:t>Goal:</a:t>
            </a:r>
          </a:p>
          <a:p>
            <a:pPr marL="342900" indent="-342900">
              <a:buFont typeface="Arial" panose="020B0604020202020204" pitchFamily="34" charset="0"/>
              <a:buChar char="•"/>
            </a:pPr>
            <a:r>
              <a:rPr lang="en-US" altLang="zh-CN" dirty="0" smtClean="0">
                <a:solidFill>
                  <a:schemeClr val="tx1">
                    <a:lumMod val="75000"/>
                    <a:lumOff val="25000"/>
                  </a:schemeClr>
                </a:solidFill>
                <a:ea typeface="华文楷体" panose="02010600040101010101" pitchFamily="2" charset="-122"/>
              </a:rPr>
              <a:t>Learn </a:t>
            </a:r>
            <a:r>
              <a:rPr lang="en-US" altLang="zh-CN" dirty="0">
                <a:solidFill>
                  <a:schemeClr val="tx1">
                    <a:lumMod val="75000"/>
                    <a:lumOff val="25000"/>
                  </a:schemeClr>
                </a:solidFill>
                <a:ea typeface="华文楷体" panose="02010600040101010101" pitchFamily="2" charset="-122"/>
              </a:rPr>
              <a:t>the similarity measure by neural </a:t>
            </a:r>
            <a:r>
              <a:rPr lang="en-US" altLang="zh-CN" dirty="0" smtClean="0">
                <a:solidFill>
                  <a:schemeClr val="tx1">
                    <a:lumMod val="75000"/>
                    <a:lumOff val="25000"/>
                  </a:schemeClr>
                </a:solidFill>
                <a:ea typeface="华文楷体" panose="02010600040101010101" pitchFamily="2" charset="-122"/>
              </a:rPr>
              <a:t>network</a:t>
            </a:r>
          </a:p>
          <a:p>
            <a:pPr marL="342900" indent="-342900">
              <a:buFont typeface="Arial" panose="020B0604020202020204" pitchFamily="34" charset="0"/>
              <a:buChar char="•"/>
            </a:pPr>
            <a:r>
              <a:rPr lang="en-US" altLang="zh-CN" dirty="0" smtClean="0">
                <a:solidFill>
                  <a:schemeClr val="tx1">
                    <a:lumMod val="75000"/>
                    <a:lumOff val="25000"/>
                  </a:schemeClr>
                </a:solidFill>
                <a:ea typeface="华文楷体" panose="02010600040101010101" pitchFamily="2" charset="-122"/>
              </a:rPr>
              <a:t>Transform trajectories to vectors</a:t>
            </a:r>
            <a:endParaRPr lang="en-US" altLang="zh-CN" dirty="0">
              <a:solidFill>
                <a:schemeClr val="tx1">
                  <a:lumMod val="75000"/>
                  <a:lumOff val="25000"/>
                </a:schemeClr>
              </a:solidFill>
              <a:ea typeface="华文楷体" panose="02010600040101010101" pitchFamily="2" charset="-122"/>
            </a:endParaRPr>
          </a:p>
          <a:p>
            <a:endParaRPr lang="en-US" altLang="zh-CN" b="1" dirty="0" smtClean="0"/>
          </a:p>
          <a:p>
            <a:r>
              <a:rPr lang="en-US" altLang="zh-CN" sz="2000" b="1" dirty="0" smtClean="0">
                <a:solidFill>
                  <a:schemeClr val="tx1">
                    <a:lumMod val="75000"/>
                    <a:lumOff val="25000"/>
                  </a:schemeClr>
                </a:solidFill>
              </a:rPr>
              <a:t>Motivation:</a:t>
            </a:r>
          </a:p>
          <a:p>
            <a:pPr marL="285750" indent="-285750">
              <a:buFont typeface="Arial" panose="020B0604020202020204" pitchFamily="34" charset="0"/>
              <a:buChar char="•"/>
            </a:pPr>
            <a:r>
              <a:rPr lang="en-US" altLang="zh-CN" dirty="0" smtClean="0">
                <a:solidFill>
                  <a:schemeClr val="tx1">
                    <a:lumMod val="75000"/>
                    <a:lumOff val="25000"/>
                  </a:schemeClr>
                </a:solidFill>
              </a:rPr>
              <a:t>Faster algorithm for similar user searching</a:t>
            </a:r>
          </a:p>
          <a:p>
            <a:pPr marL="285750" indent="-285750">
              <a:buFont typeface="Arial" panose="020B0604020202020204" pitchFamily="34" charset="0"/>
              <a:buChar char="•"/>
            </a:pPr>
            <a:r>
              <a:rPr lang="en-US" altLang="zh-CN" dirty="0" smtClean="0">
                <a:solidFill>
                  <a:schemeClr val="tx1">
                    <a:lumMod val="75000"/>
                    <a:lumOff val="25000"/>
                  </a:schemeClr>
                </a:solidFill>
              </a:rPr>
              <a:t>Behavior prediction</a:t>
            </a:r>
            <a:endParaRPr lang="en-US" altLang="zh-CN" dirty="0">
              <a:solidFill>
                <a:schemeClr val="tx1">
                  <a:lumMod val="75000"/>
                  <a:lumOff val="25000"/>
                </a:schemeClr>
              </a:solidFill>
            </a:endParaRPr>
          </a:p>
          <a:p>
            <a:pPr marL="285750" indent="-285750">
              <a:buFont typeface="Arial" panose="020B0604020202020204" pitchFamily="34" charset="0"/>
              <a:buChar char="•"/>
            </a:pPr>
            <a:r>
              <a:rPr lang="en-US" altLang="zh-CN" dirty="0" smtClean="0">
                <a:solidFill>
                  <a:schemeClr val="tx1">
                    <a:lumMod val="75000"/>
                    <a:lumOff val="25000"/>
                  </a:schemeClr>
                </a:solidFill>
              </a:rPr>
              <a:t>Social relationship detection</a:t>
            </a:r>
          </a:p>
          <a:p>
            <a:pPr marL="285750" indent="-285750">
              <a:buFont typeface="Arial" panose="020B0604020202020204" pitchFamily="34" charset="0"/>
              <a:buChar char="•"/>
            </a:pPr>
            <a:endParaRPr lang="zh-CN" altLang="en-US" dirty="0"/>
          </a:p>
        </p:txBody>
      </p:sp>
      <p:grpSp>
        <p:nvGrpSpPr>
          <p:cNvPr id="57" name="组合 56"/>
          <p:cNvGrpSpPr/>
          <p:nvPr/>
        </p:nvGrpSpPr>
        <p:grpSpPr>
          <a:xfrm>
            <a:off x="5780237" y="4134319"/>
            <a:ext cx="3657113" cy="2877686"/>
            <a:chOff x="4675118" y="2851913"/>
            <a:chExt cx="4305109" cy="3465659"/>
          </a:xfrm>
        </p:grpSpPr>
        <p:sp>
          <p:nvSpPr>
            <p:cNvPr id="36" name="矩形 35"/>
            <p:cNvSpPr/>
            <p:nvPr/>
          </p:nvSpPr>
          <p:spPr>
            <a:xfrm>
              <a:off x="4996606" y="4258319"/>
              <a:ext cx="1281704" cy="707886"/>
            </a:xfrm>
            <a:prstGeom prst="rect">
              <a:avLst/>
            </a:prstGeom>
          </p:spPr>
          <p:txBody>
            <a:bodyPr wrap="square">
              <a:spAutoFit/>
            </a:bodyPr>
            <a:lstStyle/>
            <a:p>
              <a:pPr algn="ctr"/>
              <a:r>
                <a:rPr lang="zh-CN" altLang="en-US" sz="2000" dirty="0">
                  <a:solidFill>
                    <a:schemeClr val="bg1"/>
                  </a:solidFill>
                  <a:ea typeface="华文楷体" panose="02010600040101010101" pitchFamily="2" charset="-122"/>
                </a:rPr>
                <a:t>这里说明图片</a:t>
              </a:r>
              <a:r>
                <a:rPr lang="zh-CN" altLang="en-US" sz="2000" dirty="0" smtClean="0">
                  <a:solidFill>
                    <a:schemeClr val="bg1"/>
                  </a:solidFill>
                  <a:ea typeface="华文楷体" panose="02010600040101010101" pitchFamily="2" charset="-122"/>
                </a:rPr>
                <a:t>内 </a:t>
              </a:r>
              <a:endParaRPr lang="zh-CN" altLang="en-US" sz="2000" dirty="0">
                <a:solidFill>
                  <a:schemeClr val="bg1"/>
                </a:solidFill>
              </a:endParaRPr>
            </a:p>
          </p:txBody>
        </p:sp>
        <p:sp>
          <p:nvSpPr>
            <p:cNvPr id="37" name="椭圆 17"/>
            <p:cNvSpPr/>
            <p:nvPr/>
          </p:nvSpPr>
          <p:spPr>
            <a:xfrm>
              <a:off x="8692195" y="6029540"/>
              <a:ext cx="288032" cy="28803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华文楷体" panose="02010600040101010101" pitchFamily="2" charset="-122"/>
              </a:endParaRPr>
            </a:p>
          </p:txBody>
        </p:sp>
        <p:sp>
          <p:nvSpPr>
            <p:cNvPr id="4" name="矩形 3"/>
            <p:cNvSpPr/>
            <p:nvPr/>
          </p:nvSpPr>
          <p:spPr>
            <a:xfrm>
              <a:off x="4675118" y="3654366"/>
              <a:ext cx="1415142" cy="5438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smtClean="0"/>
                <a:t>LSTM</a:t>
              </a:r>
            </a:p>
            <a:p>
              <a:pPr algn="ctr"/>
              <a:r>
                <a:rPr lang="en-US" altLang="zh-CN" sz="1400" dirty="0" smtClean="0"/>
                <a:t>Encoder</a:t>
              </a:r>
              <a:endParaRPr lang="zh-CN" altLang="en-US" sz="1400" dirty="0"/>
            </a:p>
          </p:txBody>
        </p:sp>
        <p:sp>
          <p:nvSpPr>
            <p:cNvPr id="21" name="矩形 20"/>
            <p:cNvSpPr/>
            <p:nvPr/>
          </p:nvSpPr>
          <p:spPr>
            <a:xfrm>
              <a:off x="7100095" y="3669110"/>
              <a:ext cx="1415142" cy="5438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smtClean="0"/>
                <a:t>LSTM</a:t>
              </a:r>
            </a:p>
            <a:p>
              <a:pPr algn="ctr"/>
              <a:r>
                <a:rPr lang="en-US" altLang="zh-CN" sz="1400" dirty="0" smtClean="0"/>
                <a:t>Encoder</a:t>
              </a:r>
              <a:endParaRPr lang="zh-CN" altLang="en-US" sz="1400" dirty="0"/>
            </a:p>
          </p:txBody>
        </p:sp>
        <p:sp>
          <p:nvSpPr>
            <p:cNvPr id="22" name="矩形 21"/>
            <p:cNvSpPr/>
            <p:nvPr/>
          </p:nvSpPr>
          <p:spPr>
            <a:xfrm>
              <a:off x="4675118" y="2851913"/>
              <a:ext cx="1415142" cy="3091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smtClean="0"/>
                <a:t>Trajectory A</a:t>
              </a:r>
              <a:endParaRPr lang="zh-CN" altLang="en-US" sz="1400" dirty="0"/>
            </a:p>
          </p:txBody>
        </p:sp>
        <p:sp>
          <p:nvSpPr>
            <p:cNvPr id="23" name="矩形 22"/>
            <p:cNvSpPr/>
            <p:nvPr/>
          </p:nvSpPr>
          <p:spPr>
            <a:xfrm>
              <a:off x="7100095" y="2851913"/>
              <a:ext cx="1415142" cy="3091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smtClean="0"/>
                <a:t>Trajectory B</a:t>
              </a:r>
              <a:endParaRPr lang="zh-CN" altLang="en-US" dirty="0"/>
            </a:p>
          </p:txBody>
        </p:sp>
        <p:cxnSp>
          <p:nvCxnSpPr>
            <p:cNvPr id="11" name="直接箭头连接符 10"/>
            <p:cNvCxnSpPr>
              <a:stCxn id="22" idx="2"/>
              <a:endCxn id="4" idx="0"/>
            </p:cNvCxnSpPr>
            <p:nvPr/>
          </p:nvCxnSpPr>
          <p:spPr>
            <a:xfrm>
              <a:off x="5382689" y="3161036"/>
              <a:ext cx="0" cy="4933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p:cNvCxnSpPr/>
            <p:nvPr/>
          </p:nvCxnSpPr>
          <p:spPr>
            <a:xfrm>
              <a:off x="7807666" y="3161036"/>
              <a:ext cx="0" cy="4933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26"/>
            <p:cNvCxnSpPr/>
            <p:nvPr/>
          </p:nvCxnSpPr>
          <p:spPr>
            <a:xfrm>
              <a:off x="5387835" y="4198265"/>
              <a:ext cx="0" cy="4933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p:nvPr/>
          </p:nvCxnSpPr>
          <p:spPr>
            <a:xfrm>
              <a:off x="7801926" y="4209623"/>
              <a:ext cx="0" cy="4933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矩形 28"/>
            <p:cNvSpPr/>
            <p:nvPr/>
          </p:nvSpPr>
          <p:spPr>
            <a:xfrm>
              <a:off x="4675118" y="4677922"/>
              <a:ext cx="1415142" cy="3091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smtClean="0"/>
                <a:t>Vector A</a:t>
              </a:r>
              <a:endParaRPr lang="zh-CN" altLang="en-US" sz="1400" dirty="0"/>
            </a:p>
          </p:txBody>
        </p:sp>
        <p:sp>
          <p:nvSpPr>
            <p:cNvPr id="30" name="矩形 29"/>
            <p:cNvSpPr/>
            <p:nvPr/>
          </p:nvSpPr>
          <p:spPr>
            <a:xfrm>
              <a:off x="7100095" y="4686726"/>
              <a:ext cx="1415142" cy="3091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smtClean="0"/>
                <a:t>Vector B</a:t>
              </a:r>
              <a:endParaRPr lang="zh-CN" altLang="en-US" sz="1400" dirty="0"/>
            </a:p>
          </p:txBody>
        </p:sp>
        <p:sp>
          <p:nvSpPr>
            <p:cNvPr id="34" name="矩形 33"/>
            <p:cNvSpPr/>
            <p:nvPr/>
          </p:nvSpPr>
          <p:spPr>
            <a:xfrm>
              <a:off x="5883432" y="5331113"/>
              <a:ext cx="1415142" cy="5438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smtClean="0"/>
                <a:t>Similarity Measure</a:t>
              </a:r>
              <a:endParaRPr lang="zh-CN" altLang="en-US" sz="1400" dirty="0"/>
            </a:p>
          </p:txBody>
        </p:sp>
        <p:cxnSp>
          <p:nvCxnSpPr>
            <p:cNvPr id="35" name="直接箭头连接符 34"/>
            <p:cNvCxnSpPr>
              <a:endCxn id="34" idx="0"/>
            </p:cNvCxnSpPr>
            <p:nvPr/>
          </p:nvCxnSpPr>
          <p:spPr>
            <a:xfrm>
              <a:off x="5382689" y="4995849"/>
              <a:ext cx="1208314" cy="3352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p:cNvCxnSpPr>
              <a:stCxn id="30" idx="2"/>
              <a:endCxn id="34" idx="0"/>
            </p:cNvCxnSpPr>
            <p:nvPr/>
          </p:nvCxnSpPr>
          <p:spPr>
            <a:xfrm flipH="1">
              <a:off x="6591003" y="4995849"/>
              <a:ext cx="1216663" cy="3352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直接箭头连接符 43"/>
            <p:cNvCxnSpPr/>
            <p:nvPr/>
          </p:nvCxnSpPr>
          <p:spPr>
            <a:xfrm flipV="1">
              <a:off x="6086092" y="3801455"/>
              <a:ext cx="1014003" cy="32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直接箭头连接符 44"/>
            <p:cNvCxnSpPr/>
            <p:nvPr/>
          </p:nvCxnSpPr>
          <p:spPr>
            <a:xfrm flipH="1" flipV="1">
              <a:off x="6090261" y="4078353"/>
              <a:ext cx="1009834" cy="90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pic>
        <p:nvPicPr>
          <p:cNvPr id="46" name="图片 4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85990" y="2447874"/>
            <a:ext cx="3188494" cy="2276687"/>
          </a:xfrm>
          <a:prstGeom prst="rect">
            <a:avLst/>
          </a:prstGeom>
        </p:spPr>
      </p:pic>
    </p:spTree>
    <p:extLst>
      <p:ext uri="{BB962C8B-B14F-4D97-AF65-F5344CB8AC3E}">
        <p14:creationId xmlns:p14="http://schemas.microsoft.com/office/powerpoint/2010/main" val="35186537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extBox 5"/>
          <p:cNvSpPr txBox="1"/>
          <p:nvPr/>
        </p:nvSpPr>
        <p:spPr>
          <a:xfrm>
            <a:off x="766169" y="1391910"/>
            <a:ext cx="7358655" cy="646331"/>
          </a:xfrm>
          <a:prstGeom prst="rect">
            <a:avLst/>
          </a:prstGeom>
          <a:noFill/>
        </p:spPr>
        <p:txBody>
          <a:bodyPr wrap="square" rtlCol="0">
            <a:spAutoFit/>
          </a:bodyPr>
          <a:lstStyle/>
          <a:p>
            <a:r>
              <a:rPr lang="en-US" altLang="zh-CN" sz="3600" b="1" dirty="0" smtClean="0">
                <a:solidFill>
                  <a:schemeClr val="tx1">
                    <a:lumMod val="75000"/>
                    <a:lumOff val="25000"/>
                  </a:schemeClr>
                </a:solidFill>
                <a:ea typeface="华文楷体" panose="02010600040101010101" pitchFamily="2" charset="-122"/>
              </a:rPr>
              <a:t>On going work</a:t>
            </a:r>
            <a:endParaRPr lang="zh-CN" altLang="en-US" sz="3600" b="1" dirty="0">
              <a:solidFill>
                <a:schemeClr val="tx1">
                  <a:lumMod val="75000"/>
                  <a:lumOff val="25000"/>
                </a:schemeClr>
              </a:solidFill>
              <a:ea typeface="华文楷体" panose="02010600040101010101" pitchFamily="2" charset="-122"/>
            </a:endParaRPr>
          </a:p>
        </p:txBody>
      </p:sp>
      <p:sp>
        <p:nvSpPr>
          <p:cNvPr id="6" name="矩形 5"/>
          <p:cNvSpPr/>
          <p:nvPr/>
        </p:nvSpPr>
        <p:spPr>
          <a:xfrm rot="10800000">
            <a:off x="478138" y="1571059"/>
            <a:ext cx="288032" cy="288032"/>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华文楷体" panose="02010600040101010101" pitchFamily="2" charset="-122"/>
            </a:endParaRPr>
          </a:p>
        </p:txBody>
      </p:sp>
      <p:grpSp>
        <p:nvGrpSpPr>
          <p:cNvPr id="7" name="组合 6"/>
          <p:cNvGrpSpPr/>
          <p:nvPr/>
        </p:nvGrpSpPr>
        <p:grpSpPr>
          <a:xfrm rot="10800000">
            <a:off x="3688698" y="1590089"/>
            <a:ext cx="638547" cy="288032"/>
            <a:chOff x="1483073" y="1052736"/>
            <a:chExt cx="638547" cy="288032"/>
          </a:xfrm>
        </p:grpSpPr>
        <p:sp>
          <p:nvSpPr>
            <p:cNvPr id="8" name="椭圆 7"/>
            <p:cNvSpPr/>
            <p:nvPr/>
          </p:nvSpPr>
          <p:spPr>
            <a:xfrm>
              <a:off x="1483073" y="1052736"/>
              <a:ext cx="288032" cy="28803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华文楷体" panose="02010600040101010101" pitchFamily="2" charset="-122"/>
              </a:endParaRPr>
            </a:p>
          </p:txBody>
        </p:sp>
        <p:sp>
          <p:nvSpPr>
            <p:cNvPr id="9" name="椭圆 8"/>
            <p:cNvSpPr/>
            <p:nvPr/>
          </p:nvSpPr>
          <p:spPr>
            <a:xfrm>
              <a:off x="1833588" y="1052736"/>
              <a:ext cx="288032" cy="28803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华文楷体" panose="02010600040101010101" pitchFamily="2" charset="-122"/>
              </a:endParaRPr>
            </a:p>
          </p:txBody>
        </p:sp>
      </p:grpSp>
      <p:cxnSp>
        <p:nvCxnSpPr>
          <p:cNvPr id="32" name="直接连接符 31"/>
          <p:cNvCxnSpPr/>
          <p:nvPr/>
        </p:nvCxnSpPr>
        <p:spPr>
          <a:xfrm>
            <a:off x="8849203" y="1514901"/>
            <a:ext cx="0" cy="1522987"/>
          </a:xfrm>
          <a:prstGeom prst="line">
            <a:avLst/>
          </a:prstGeom>
          <a:ln w="38100">
            <a:solidFill>
              <a:srgbClr val="5C307D"/>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690984" y="6627119"/>
            <a:ext cx="7968269"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3" name="椭圆 16"/>
          <p:cNvSpPr/>
          <p:nvPr/>
        </p:nvSpPr>
        <p:spPr>
          <a:xfrm>
            <a:off x="7979335" y="6150687"/>
            <a:ext cx="288032" cy="288032"/>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华文楷体" panose="02010600040101010101" pitchFamily="2" charset="-122"/>
            </a:endParaRPr>
          </a:p>
        </p:txBody>
      </p:sp>
      <p:sp>
        <p:nvSpPr>
          <p:cNvPr id="38" name="矩形 37"/>
          <p:cNvSpPr/>
          <p:nvPr/>
        </p:nvSpPr>
        <p:spPr>
          <a:xfrm>
            <a:off x="-13648" y="0"/>
            <a:ext cx="9157648" cy="1202643"/>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9" name="图片 38"/>
          <p:cNvPicPr>
            <a:picLocks noChangeAspect="1"/>
          </p:cNvPicPr>
          <p:nvPr/>
        </p:nvPicPr>
        <p:blipFill>
          <a:blip r:embed="rId3" cstate="print">
            <a:clrChange>
              <a:clrFrom>
                <a:srgbClr val="FFFFFF"/>
              </a:clrFrom>
              <a:clrTo>
                <a:srgbClr val="FFFFFF">
                  <a:alpha val="0"/>
                </a:srgbClr>
              </a:clrTo>
            </a:clrChange>
            <a:lum bright="70000" contrast="-70000"/>
            <a:extLst>
              <a:ext uri="{28A0092B-C50C-407E-A947-70E740481C1C}">
                <a14:useLocalDpi xmlns:a14="http://schemas.microsoft.com/office/drawing/2010/main" val="0"/>
              </a:ext>
            </a:extLst>
          </a:blip>
          <a:stretch>
            <a:fillRect/>
          </a:stretch>
        </p:blipFill>
        <p:spPr>
          <a:xfrm>
            <a:off x="0" y="0"/>
            <a:ext cx="2870282" cy="1214651"/>
          </a:xfrm>
          <a:prstGeom prst="rect">
            <a:avLst/>
          </a:prstGeom>
        </p:spPr>
      </p:pic>
      <p:grpSp>
        <p:nvGrpSpPr>
          <p:cNvPr id="40" name="组合 39"/>
          <p:cNvGrpSpPr/>
          <p:nvPr/>
        </p:nvGrpSpPr>
        <p:grpSpPr>
          <a:xfrm>
            <a:off x="0" y="1305569"/>
            <a:ext cx="9144000" cy="56736"/>
            <a:chOff x="30834" y="1305568"/>
            <a:chExt cx="8816454" cy="66133"/>
          </a:xfrm>
        </p:grpSpPr>
        <p:sp>
          <p:nvSpPr>
            <p:cNvPr id="41" name="矩形 40"/>
            <p:cNvSpPr/>
            <p:nvPr/>
          </p:nvSpPr>
          <p:spPr>
            <a:xfrm>
              <a:off x="30834" y="1305568"/>
              <a:ext cx="5800300" cy="6598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p:cNvSpPr/>
            <p:nvPr/>
          </p:nvSpPr>
          <p:spPr>
            <a:xfrm>
              <a:off x="5886861" y="1305712"/>
              <a:ext cx="2960427" cy="6598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8" name="TextBox 6"/>
          <p:cNvSpPr txBox="1"/>
          <p:nvPr/>
        </p:nvSpPr>
        <p:spPr>
          <a:xfrm>
            <a:off x="348339" y="2108591"/>
            <a:ext cx="8310914" cy="400110"/>
          </a:xfrm>
          <a:prstGeom prst="rect">
            <a:avLst/>
          </a:prstGeom>
          <a:noFill/>
        </p:spPr>
        <p:txBody>
          <a:bodyPr wrap="square" rtlCol="0">
            <a:spAutoFit/>
          </a:bodyPr>
          <a:lstStyle/>
          <a:p>
            <a:r>
              <a:rPr lang="en-US" altLang="zh-CN" sz="2000" b="1" dirty="0" smtClean="0">
                <a:solidFill>
                  <a:schemeClr val="tx1">
                    <a:lumMod val="75000"/>
                    <a:lumOff val="25000"/>
                  </a:schemeClr>
                </a:solidFill>
                <a:ea typeface="华文楷体" panose="02010600040101010101" pitchFamily="2" charset="-122"/>
              </a:rPr>
              <a:t>Characterizing </a:t>
            </a:r>
            <a:r>
              <a:rPr lang="en-US" altLang="zh-CN" sz="2000" b="1" dirty="0">
                <a:solidFill>
                  <a:schemeClr val="tx1">
                    <a:lumMod val="75000"/>
                    <a:lumOff val="25000"/>
                  </a:schemeClr>
                </a:solidFill>
                <a:ea typeface="华文楷体" panose="02010600040101010101" pitchFamily="2" charset="-122"/>
              </a:rPr>
              <a:t>Traffic Conditions using Recurrent Neural </a:t>
            </a:r>
            <a:r>
              <a:rPr lang="en-US" altLang="zh-CN" sz="2000" b="1" dirty="0" smtClean="0">
                <a:solidFill>
                  <a:schemeClr val="tx1">
                    <a:lumMod val="75000"/>
                    <a:lumOff val="25000"/>
                  </a:schemeClr>
                </a:solidFill>
                <a:ea typeface="华文楷体" panose="02010600040101010101" pitchFamily="2" charset="-122"/>
              </a:rPr>
              <a:t>Networks</a:t>
            </a:r>
            <a:endParaRPr lang="en-US" altLang="zh-CN" sz="2000" b="1" dirty="0">
              <a:solidFill>
                <a:schemeClr val="tx1">
                  <a:lumMod val="75000"/>
                  <a:lumOff val="25000"/>
                </a:schemeClr>
              </a:solidFill>
              <a:ea typeface="华文楷体" panose="02010600040101010101" pitchFamily="2" charset="-122"/>
            </a:endParaRPr>
          </a:p>
        </p:txBody>
      </p:sp>
      <p:sp>
        <p:nvSpPr>
          <p:cNvPr id="2" name="文本框 1"/>
          <p:cNvSpPr txBox="1"/>
          <p:nvPr/>
        </p:nvSpPr>
        <p:spPr>
          <a:xfrm>
            <a:off x="348338" y="2638984"/>
            <a:ext cx="4288975" cy="2123658"/>
          </a:xfrm>
          <a:prstGeom prst="rect">
            <a:avLst/>
          </a:prstGeom>
          <a:noFill/>
        </p:spPr>
        <p:txBody>
          <a:bodyPr wrap="square" rtlCol="0">
            <a:spAutoFit/>
          </a:bodyPr>
          <a:lstStyle/>
          <a:p>
            <a:r>
              <a:rPr lang="en-US" altLang="zh-CN" sz="2000" b="1" dirty="0" smtClean="0">
                <a:solidFill>
                  <a:schemeClr val="tx1">
                    <a:lumMod val="75000"/>
                    <a:lumOff val="25000"/>
                  </a:schemeClr>
                </a:solidFill>
                <a:ea typeface="华文楷体" panose="02010600040101010101" pitchFamily="2" charset="-122"/>
              </a:rPr>
              <a:t>Goal: </a:t>
            </a:r>
            <a:r>
              <a:rPr lang="en-US" altLang="zh-CN" sz="2000" dirty="0" smtClean="0">
                <a:solidFill>
                  <a:schemeClr val="tx1">
                    <a:lumMod val="75000"/>
                    <a:lumOff val="25000"/>
                  </a:schemeClr>
                </a:solidFill>
              </a:rPr>
              <a:t>characterize the traffic condition of any given path in the last 30 min.</a:t>
            </a:r>
            <a:endParaRPr lang="en-US" altLang="zh-CN" sz="2000" b="1" dirty="0" smtClean="0">
              <a:solidFill>
                <a:schemeClr val="tx1">
                  <a:lumMod val="75000"/>
                  <a:lumOff val="25000"/>
                </a:schemeClr>
              </a:solidFill>
              <a:ea typeface="华文楷体" panose="02010600040101010101" pitchFamily="2" charset="-122"/>
            </a:endParaRPr>
          </a:p>
          <a:p>
            <a:endParaRPr lang="en-US" altLang="zh-CN" b="1" dirty="0" smtClean="0">
              <a:solidFill>
                <a:schemeClr val="tx1">
                  <a:lumMod val="75000"/>
                  <a:lumOff val="25000"/>
                </a:schemeClr>
              </a:solidFill>
            </a:endParaRPr>
          </a:p>
          <a:p>
            <a:r>
              <a:rPr lang="en-US" altLang="zh-CN" sz="2000" b="1" dirty="0" smtClean="0">
                <a:solidFill>
                  <a:schemeClr val="tx1">
                    <a:lumMod val="75000"/>
                    <a:lumOff val="25000"/>
                  </a:schemeClr>
                </a:solidFill>
              </a:rPr>
              <a:t>Motivation:</a:t>
            </a:r>
          </a:p>
          <a:p>
            <a:pPr marL="285750" indent="-285750">
              <a:buFont typeface="Arial" panose="020B0604020202020204" pitchFamily="34" charset="0"/>
              <a:buChar char="•"/>
            </a:pPr>
            <a:r>
              <a:rPr lang="en-US" altLang="zh-CN" dirty="0" smtClean="0">
                <a:solidFill>
                  <a:schemeClr val="tx1">
                    <a:lumMod val="75000"/>
                    <a:lumOff val="25000"/>
                  </a:schemeClr>
                </a:solidFill>
              </a:rPr>
              <a:t>Enhance accuracy for travel time estimation</a:t>
            </a:r>
          </a:p>
          <a:p>
            <a:pPr marL="285750" indent="-285750">
              <a:buFont typeface="Arial" panose="020B0604020202020204" pitchFamily="34" charset="0"/>
              <a:buChar char="•"/>
            </a:pPr>
            <a:r>
              <a:rPr lang="en-US" altLang="zh-CN" dirty="0" smtClean="0">
                <a:solidFill>
                  <a:schemeClr val="tx1">
                    <a:lumMod val="75000"/>
                    <a:lumOff val="25000"/>
                  </a:schemeClr>
                </a:solidFill>
              </a:rPr>
              <a:t>Refinement prediction of travel flow</a:t>
            </a:r>
            <a:endParaRPr lang="zh-CN" altLang="en-US" dirty="0">
              <a:solidFill>
                <a:schemeClr val="tx1">
                  <a:lumMod val="75000"/>
                  <a:lumOff val="25000"/>
                </a:schemeClr>
              </a:solidFill>
            </a:endParaRPr>
          </a:p>
        </p:txBody>
      </p:sp>
      <p:pic>
        <p:nvPicPr>
          <p:cNvPr id="10" name="图片 9"/>
          <p:cNvPicPr>
            <a:picLocks noChangeAspect="1"/>
          </p:cNvPicPr>
          <p:nvPr/>
        </p:nvPicPr>
        <p:blipFill>
          <a:blip r:embed="rId4"/>
          <a:stretch>
            <a:fillRect/>
          </a:stretch>
        </p:blipFill>
        <p:spPr>
          <a:xfrm>
            <a:off x="478138" y="4762642"/>
            <a:ext cx="3921300" cy="1623851"/>
          </a:xfrm>
          <a:prstGeom prst="rect">
            <a:avLst/>
          </a:prstGeom>
        </p:spPr>
      </p:pic>
      <p:sp>
        <p:nvSpPr>
          <p:cNvPr id="46" name="矩形 45"/>
          <p:cNvSpPr/>
          <p:nvPr/>
        </p:nvSpPr>
        <p:spPr>
          <a:xfrm>
            <a:off x="6808681" y="2865791"/>
            <a:ext cx="1723572" cy="2684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smtClean="0"/>
              <a:t>Traffic flow</a:t>
            </a:r>
            <a:endParaRPr lang="zh-CN" altLang="en-US" sz="1400" dirty="0"/>
          </a:p>
        </p:txBody>
      </p:sp>
      <p:sp>
        <p:nvSpPr>
          <p:cNvPr id="47" name="矩形 46"/>
          <p:cNvSpPr/>
          <p:nvPr/>
        </p:nvSpPr>
        <p:spPr>
          <a:xfrm>
            <a:off x="4952288" y="4267669"/>
            <a:ext cx="1074591" cy="1103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smtClean="0"/>
              <a:t>Travel Time Estimation Network</a:t>
            </a:r>
            <a:endParaRPr lang="zh-CN" altLang="en-US" sz="1400" dirty="0"/>
          </a:p>
        </p:txBody>
      </p:sp>
      <p:sp>
        <p:nvSpPr>
          <p:cNvPr id="48" name="矩形 47"/>
          <p:cNvSpPr/>
          <p:nvPr/>
        </p:nvSpPr>
        <p:spPr>
          <a:xfrm>
            <a:off x="7128567" y="3746480"/>
            <a:ext cx="1077834" cy="6875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smtClean="0"/>
              <a:t>Traffic Condition Network</a:t>
            </a:r>
            <a:endParaRPr lang="zh-CN" altLang="en-US" sz="1400" dirty="0"/>
          </a:p>
        </p:txBody>
      </p:sp>
      <p:cxnSp>
        <p:nvCxnSpPr>
          <p:cNvPr id="19" name="肘形连接符 18"/>
          <p:cNvCxnSpPr>
            <a:stCxn id="46" idx="2"/>
            <a:endCxn id="48" idx="0"/>
          </p:cNvCxnSpPr>
          <p:nvPr/>
        </p:nvCxnSpPr>
        <p:spPr>
          <a:xfrm rot="5400000">
            <a:off x="7362875" y="3438887"/>
            <a:ext cx="612203" cy="2983"/>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52" name="矩形 51"/>
          <p:cNvSpPr/>
          <p:nvPr/>
        </p:nvSpPr>
        <p:spPr>
          <a:xfrm>
            <a:off x="6724248" y="4909245"/>
            <a:ext cx="1883228" cy="3144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smtClean="0"/>
              <a:t>Traffic condition vector</a:t>
            </a:r>
            <a:endParaRPr lang="zh-CN" altLang="en-US" sz="1400" dirty="0"/>
          </a:p>
        </p:txBody>
      </p:sp>
      <p:cxnSp>
        <p:nvCxnSpPr>
          <p:cNvPr id="25" name="直接箭头连接符 24"/>
          <p:cNvCxnSpPr>
            <a:stCxn id="48" idx="2"/>
            <a:endCxn id="52" idx="0"/>
          </p:cNvCxnSpPr>
          <p:nvPr/>
        </p:nvCxnSpPr>
        <p:spPr>
          <a:xfrm flipH="1">
            <a:off x="7665862" y="4434033"/>
            <a:ext cx="1622" cy="4752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直接箭头连接符 55"/>
          <p:cNvCxnSpPr>
            <a:stCxn id="52" idx="2"/>
          </p:cNvCxnSpPr>
          <p:nvPr/>
        </p:nvCxnSpPr>
        <p:spPr>
          <a:xfrm flipH="1">
            <a:off x="7665858" y="5223727"/>
            <a:ext cx="4" cy="6285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文本框 52"/>
          <p:cNvSpPr txBox="1"/>
          <p:nvPr/>
        </p:nvSpPr>
        <p:spPr>
          <a:xfrm>
            <a:off x="6814445" y="5829149"/>
            <a:ext cx="1733069" cy="307777"/>
          </a:xfrm>
          <a:prstGeom prst="rect">
            <a:avLst/>
          </a:prstGeom>
          <a:noFill/>
        </p:spPr>
        <p:txBody>
          <a:bodyPr wrap="square" rtlCol="0">
            <a:spAutoFit/>
          </a:bodyPr>
          <a:lstStyle/>
          <a:p>
            <a:r>
              <a:rPr lang="en-US" altLang="zh-CN" sz="1400" b="1" dirty="0" smtClean="0"/>
              <a:t>outdated estimation</a:t>
            </a:r>
            <a:endParaRPr lang="zh-CN" altLang="en-US" sz="1400" b="1" dirty="0"/>
          </a:p>
        </p:txBody>
      </p:sp>
      <p:cxnSp>
        <p:nvCxnSpPr>
          <p:cNvPr id="59" name="肘形连接符 58"/>
          <p:cNvCxnSpPr/>
          <p:nvPr/>
        </p:nvCxnSpPr>
        <p:spPr>
          <a:xfrm rot="10800000">
            <a:off x="5489585" y="3792621"/>
            <a:ext cx="2191395" cy="1726521"/>
          </a:xfrm>
          <a:prstGeom prst="bentConnector3">
            <a:avLst>
              <a:gd name="adj1" fmla="val 56458"/>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7" name="直接箭头连接符 66"/>
          <p:cNvCxnSpPr/>
          <p:nvPr/>
        </p:nvCxnSpPr>
        <p:spPr>
          <a:xfrm flipH="1">
            <a:off x="5489583" y="5349261"/>
            <a:ext cx="4" cy="6285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3" name="矩形 72"/>
          <p:cNvSpPr/>
          <p:nvPr/>
        </p:nvSpPr>
        <p:spPr>
          <a:xfrm>
            <a:off x="6640285" y="4812852"/>
            <a:ext cx="2050869" cy="517889"/>
          </a:xfrm>
          <a:prstGeom prst="rect">
            <a:avLst/>
          </a:prstGeom>
          <a:noFill/>
          <a:ln w="254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矩形 84"/>
          <p:cNvSpPr/>
          <p:nvPr/>
        </p:nvSpPr>
        <p:spPr>
          <a:xfrm>
            <a:off x="4627797" y="2865791"/>
            <a:ext cx="1723572" cy="2684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smtClean="0"/>
              <a:t>Path</a:t>
            </a:r>
            <a:endParaRPr lang="zh-CN" altLang="en-US" sz="1400" dirty="0"/>
          </a:p>
        </p:txBody>
      </p:sp>
      <p:cxnSp>
        <p:nvCxnSpPr>
          <p:cNvPr id="86" name="肘形连接符 85"/>
          <p:cNvCxnSpPr>
            <a:stCxn id="85" idx="2"/>
            <a:endCxn id="47" idx="0"/>
          </p:cNvCxnSpPr>
          <p:nvPr/>
        </p:nvCxnSpPr>
        <p:spPr>
          <a:xfrm rot="16200000" flipH="1">
            <a:off x="4922887" y="3700972"/>
            <a:ext cx="1133392" cy="1"/>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1" name="肘形连接符 90"/>
          <p:cNvCxnSpPr/>
          <p:nvPr/>
        </p:nvCxnSpPr>
        <p:spPr>
          <a:xfrm>
            <a:off x="5496117" y="3361084"/>
            <a:ext cx="1873512" cy="355732"/>
          </a:xfrm>
          <a:prstGeom prst="bentConnector3">
            <a:avLst>
              <a:gd name="adj1" fmla="val 100550"/>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85020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2" name="Picture 4" descr="“infogan”的图片搜索结果"/>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95244" y="3988273"/>
            <a:ext cx="4308367" cy="260433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5"/>
          <p:cNvSpPr txBox="1"/>
          <p:nvPr/>
        </p:nvSpPr>
        <p:spPr>
          <a:xfrm>
            <a:off x="766169" y="1391910"/>
            <a:ext cx="7358655" cy="646331"/>
          </a:xfrm>
          <a:prstGeom prst="rect">
            <a:avLst/>
          </a:prstGeom>
          <a:noFill/>
        </p:spPr>
        <p:txBody>
          <a:bodyPr wrap="square" rtlCol="0">
            <a:spAutoFit/>
          </a:bodyPr>
          <a:lstStyle/>
          <a:p>
            <a:r>
              <a:rPr lang="en-US" altLang="zh-CN" sz="3600" b="1" dirty="0" smtClean="0">
                <a:solidFill>
                  <a:schemeClr val="tx1">
                    <a:lumMod val="75000"/>
                    <a:lumOff val="25000"/>
                  </a:schemeClr>
                </a:solidFill>
                <a:ea typeface="华文楷体" panose="02010600040101010101" pitchFamily="2" charset="-122"/>
              </a:rPr>
              <a:t>Future plan</a:t>
            </a:r>
            <a:endParaRPr lang="zh-CN" altLang="en-US" sz="3600" b="1" dirty="0">
              <a:solidFill>
                <a:schemeClr val="tx1">
                  <a:lumMod val="75000"/>
                  <a:lumOff val="25000"/>
                </a:schemeClr>
              </a:solidFill>
              <a:ea typeface="华文楷体" panose="02010600040101010101" pitchFamily="2" charset="-122"/>
            </a:endParaRPr>
          </a:p>
        </p:txBody>
      </p:sp>
      <p:sp>
        <p:nvSpPr>
          <p:cNvPr id="6" name="矩形 5"/>
          <p:cNvSpPr/>
          <p:nvPr/>
        </p:nvSpPr>
        <p:spPr>
          <a:xfrm rot="10800000">
            <a:off x="478138" y="1571059"/>
            <a:ext cx="288032" cy="288032"/>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华文楷体" panose="02010600040101010101" pitchFamily="2" charset="-122"/>
            </a:endParaRPr>
          </a:p>
        </p:txBody>
      </p:sp>
      <p:grpSp>
        <p:nvGrpSpPr>
          <p:cNvPr id="7" name="组合 6"/>
          <p:cNvGrpSpPr/>
          <p:nvPr/>
        </p:nvGrpSpPr>
        <p:grpSpPr>
          <a:xfrm rot="10800000">
            <a:off x="3353838" y="1602569"/>
            <a:ext cx="638547" cy="288032"/>
            <a:chOff x="1483073" y="1052736"/>
            <a:chExt cx="638547" cy="288032"/>
          </a:xfrm>
        </p:grpSpPr>
        <p:sp>
          <p:nvSpPr>
            <p:cNvPr id="8" name="椭圆 7"/>
            <p:cNvSpPr/>
            <p:nvPr/>
          </p:nvSpPr>
          <p:spPr>
            <a:xfrm>
              <a:off x="1483073" y="1052736"/>
              <a:ext cx="288032" cy="28803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华文楷体" panose="02010600040101010101" pitchFamily="2" charset="-122"/>
              </a:endParaRPr>
            </a:p>
          </p:txBody>
        </p:sp>
        <p:sp>
          <p:nvSpPr>
            <p:cNvPr id="9" name="椭圆 8"/>
            <p:cNvSpPr/>
            <p:nvPr/>
          </p:nvSpPr>
          <p:spPr>
            <a:xfrm>
              <a:off x="1833588" y="1052736"/>
              <a:ext cx="288032" cy="28803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华文楷体" panose="02010600040101010101" pitchFamily="2" charset="-122"/>
              </a:endParaRPr>
            </a:p>
          </p:txBody>
        </p:sp>
      </p:grpSp>
      <p:cxnSp>
        <p:nvCxnSpPr>
          <p:cNvPr id="32" name="直接连接符 31"/>
          <p:cNvCxnSpPr/>
          <p:nvPr/>
        </p:nvCxnSpPr>
        <p:spPr>
          <a:xfrm>
            <a:off x="8849203" y="1514901"/>
            <a:ext cx="0" cy="1522987"/>
          </a:xfrm>
          <a:prstGeom prst="line">
            <a:avLst/>
          </a:prstGeom>
          <a:ln w="38100">
            <a:solidFill>
              <a:srgbClr val="5C307D"/>
            </a:solidFill>
          </a:ln>
        </p:spPr>
        <p:style>
          <a:lnRef idx="1">
            <a:schemeClr val="accent1"/>
          </a:lnRef>
          <a:fillRef idx="0">
            <a:schemeClr val="accent1"/>
          </a:fillRef>
          <a:effectRef idx="0">
            <a:schemeClr val="accent1"/>
          </a:effectRef>
          <a:fontRef idx="minor">
            <a:schemeClr val="tx1"/>
          </a:fontRef>
        </p:style>
      </p:cxnSp>
      <p:sp>
        <p:nvSpPr>
          <p:cNvPr id="36" name="矩形 35"/>
          <p:cNvSpPr/>
          <p:nvPr/>
        </p:nvSpPr>
        <p:spPr>
          <a:xfrm>
            <a:off x="2896269" y="2804751"/>
            <a:ext cx="971818" cy="1015663"/>
          </a:xfrm>
          <a:prstGeom prst="rect">
            <a:avLst/>
          </a:prstGeom>
        </p:spPr>
        <p:txBody>
          <a:bodyPr wrap="square">
            <a:spAutoFit/>
          </a:bodyPr>
          <a:lstStyle/>
          <a:p>
            <a:pPr algn="ctr"/>
            <a:r>
              <a:rPr lang="zh-CN" altLang="en-US" sz="2000" dirty="0">
                <a:solidFill>
                  <a:schemeClr val="bg1"/>
                </a:solidFill>
                <a:ea typeface="华文楷体" panose="02010600040101010101" pitchFamily="2" charset="-122"/>
              </a:rPr>
              <a:t>这里说明图片</a:t>
            </a:r>
            <a:r>
              <a:rPr lang="zh-CN" altLang="en-US" sz="2000" dirty="0" smtClean="0">
                <a:solidFill>
                  <a:schemeClr val="bg1"/>
                </a:solidFill>
                <a:ea typeface="华文楷体" panose="02010600040101010101" pitchFamily="2" charset="-122"/>
              </a:rPr>
              <a:t>内 </a:t>
            </a:r>
            <a:endParaRPr lang="zh-CN" altLang="en-US" sz="2000" dirty="0">
              <a:solidFill>
                <a:schemeClr val="bg1"/>
              </a:solidFill>
            </a:endParaRPr>
          </a:p>
        </p:txBody>
      </p:sp>
      <p:cxnSp>
        <p:nvCxnSpPr>
          <p:cNvPr id="31" name="直接连接符 30"/>
          <p:cNvCxnSpPr/>
          <p:nvPr/>
        </p:nvCxnSpPr>
        <p:spPr>
          <a:xfrm>
            <a:off x="690984" y="6627119"/>
            <a:ext cx="7968269"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3" name="椭圆 16"/>
          <p:cNvSpPr/>
          <p:nvPr/>
        </p:nvSpPr>
        <p:spPr>
          <a:xfrm>
            <a:off x="8020706" y="6270058"/>
            <a:ext cx="288032" cy="288032"/>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华文楷体" panose="02010600040101010101" pitchFamily="2" charset="-122"/>
            </a:endParaRPr>
          </a:p>
        </p:txBody>
      </p:sp>
      <p:sp>
        <p:nvSpPr>
          <p:cNvPr id="37" name="椭圆 17"/>
          <p:cNvSpPr/>
          <p:nvPr/>
        </p:nvSpPr>
        <p:spPr>
          <a:xfrm>
            <a:off x="8306191" y="5912998"/>
            <a:ext cx="288032" cy="28803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华文楷体" panose="02010600040101010101" pitchFamily="2" charset="-122"/>
            </a:endParaRPr>
          </a:p>
        </p:txBody>
      </p:sp>
      <p:sp>
        <p:nvSpPr>
          <p:cNvPr id="38" name="矩形 37"/>
          <p:cNvSpPr/>
          <p:nvPr/>
        </p:nvSpPr>
        <p:spPr>
          <a:xfrm>
            <a:off x="-13648" y="0"/>
            <a:ext cx="9157648" cy="1202643"/>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9" name="图片 38"/>
          <p:cNvPicPr>
            <a:picLocks noChangeAspect="1"/>
          </p:cNvPicPr>
          <p:nvPr/>
        </p:nvPicPr>
        <p:blipFill>
          <a:blip r:embed="rId4" cstate="print">
            <a:clrChange>
              <a:clrFrom>
                <a:srgbClr val="FFFFFF"/>
              </a:clrFrom>
              <a:clrTo>
                <a:srgbClr val="FFFFFF">
                  <a:alpha val="0"/>
                </a:srgbClr>
              </a:clrTo>
            </a:clrChange>
            <a:lum bright="70000" contrast="-70000"/>
            <a:extLst>
              <a:ext uri="{28A0092B-C50C-407E-A947-70E740481C1C}">
                <a14:useLocalDpi xmlns:a14="http://schemas.microsoft.com/office/drawing/2010/main" val="0"/>
              </a:ext>
            </a:extLst>
          </a:blip>
          <a:stretch>
            <a:fillRect/>
          </a:stretch>
        </p:blipFill>
        <p:spPr>
          <a:xfrm>
            <a:off x="0" y="0"/>
            <a:ext cx="2870282" cy="1214651"/>
          </a:xfrm>
          <a:prstGeom prst="rect">
            <a:avLst/>
          </a:prstGeom>
        </p:spPr>
      </p:pic>
      <p:grpSp>
        <p:nvGrpSpPr>
          <p:cNvPr id="40" name="组合 39"/>
          <p:cNvGrpSpPr/>
          <p:nvPr/>
        </p:nvGrpSpPr>
        <p:grpSpPr>
          <a:xfrm>
            <a:off x="0" y="1305569"/>
            <a:ext cx="9144000" cy="56736"/>
            <a:chOff x="30834" y="1305568"/>
            <a:chExt cx="8816454" cy="66133"/>
          </a:xfrm>
        </p:grpSpPr>
        <p:sp>
          <p:nvSpPr>
            <p:cNvPr id="41" name="矩形 40"/>
            <p:cNvSpPr/>
            <p:nvPr/>
          </p:nvSpPr>
          <p:spPr>
            <a:xfrm>
              <a:off x="30834" y="1305568"/>
              <a:ext cx="5800300" cy="6598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p:cNvSpPr/>
            <p:nvPr/>
          </p:nvSpPr>
          <p:spPr>
            <a:xfrm>
              <a:off x="5886861" y="1305712"/>
              <a:ext cx="2960427" cy="6598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8" name="TextBox 6"/>
          <p:cNvSpPr txBox="1"/>
          <p:nvPr/>
        </p:nvSpPr>
        <p:spPr>
          <a:xfrm>
            <a:off x="348339" y="2103645"/>
            <a:ext cx="8500864" cy="400110"/>
          </a:xfrm>
          <a:prstGeom prst="rect">
            <a:avLst/>
          </a:prstGeom>
          <a:noFill/>
        </p:spPr>
        <p:txBody>
          <a:bodyPr wrap="square" rtlCol="0">
            <a:spAutoFit/>
          </a:bodyPr>
          <a:lstStyle/>
          <a:p>
            <a:r>
              <a:rPr lang="en-US" altLang="zh-CN" sz="2000" b="1" dirty="0">
                <a:solidFill>
                  <a:schemeClr val="tx1">
                    <a:lumMod val="75000"/>
                    <a:lumOff val="25000"/>
                  </a:schemeClr>
                </a:solidFill>
                <a:ea typeface="华文楷体" panose="02010600040101010101" pitchFamily="2" charset="-122"/>
              </a:rPr>
              <a:t>Simulation of complicated environment using generative models</a:t>
            </a:r>
          </a:p>
        </p:txBody>
      </p:sp>
      <p:pic>
        <p:nvPicPr>
          <p:cNvPr id="14338" name="Picture 2" descr="“transmodeler”的图片搜索结果"/>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553947" y="2689937"/>
            <a:ext cx="1599783" cy="1130477"/>
          </a:xfrm>
          <a:prstGeom prst="rect">
            <a:avLst/>
          </a:prstGeom>
          <a:noFill/>
          <a:extLst>
            <a:ext uri="{909E8E84-426E-40DD-AFC4-6F175D3DCCD1}">
              <a14:hiddenFill xmlns:a14="http://schemas.microsoft.com/office/drawing/2010/main">
                <a:solidFill>
                  <a:srgbClr val="FFFFFF"/>
                </a:solidFill>
              </a14:hiddenFill>
            </a:ext>
          </a:extLst>
        </p:spPr>
      </p:pic>
      <p:pic>
        <p:nvPicPr>
          <p:cNvPr id="14340" name="Picture 4" descr="“天气”的图片搜索结果"/>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40162" y="3268709"/>
            <a:ext cx="603771" cy="516224"/>
          </a:xfrm>
          <a:prstGeom prst="rect">
            <a:avLst/>
          </a:prstGeom>
          <a:noFill/>
          <a:extLst>
            <a:ext uri="{909E8E84-426E-40DD-AFC4-6F175D3DCCD1}">
              <a14:hiddenFill xmlns:a14="http://schemas.microsoft.com/office/drawing/2010/main">
                <a:solidFill>
                  <a:srgbClr val="FFFFFF"/>
                </a:solidFill>
              </a14:hiddenFill>
            </a:ext>
          </a:extLst>
        </p:spPr>
      </p:pic>
      <p:pic>
        <p:nvPicPr>
          <p:cNvPr id="14344" name="Picture 8" descr="https://ss2.bdstatic.com/70cFvnSh_Q1YnxGkpoWK1HF6hhy/it/u=1849208844,3708756912&amp;fm=21&amp;gp=0.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91863" y="2656114"/>
            <a:ext cx="652070" cy="523561"/>
          </a:xfrm>
          <a:prstGeom prst="rect">
            <a:avLst/>
          </a:prstGeom>
          <a:noFill/>
          <a:extLst>
            <a:ext uri="{909E8E84-426E-40DD-AFC4-6F175D3DCCD1}">
              <a14:hiddenFill xmlns:a14="http://schemas.microsoft.com/office/drawing/2010/main">
                <a:solidFill>
                  <a:srgbClr val="FFFFFF"/>
                </a:solidFill>
              </a14:hiddenFill>
            </a:ext>
          </a:extLst>
        </p:spPr>
      </p:pic>
      <p:sp>
        <p:nvSpPr>
          <p:cNvPr id="3" name="右箭头 2"/>
          <p:cNvSpPr/>
          <p:nvPr/>
        </p:nvSpPr>
        <p:spPr>
          <a:xfrm>
            <a:off x="1765038" y="3056394"/>
            <a:ext cx="667804" cy="30488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4794942" y="2656114"/>
            <a:ext cx="3897253" cy="1477328"/>
          </a:xfrm>
          <a:prstGeom prst="rect">
            <a:avLst/>
          </a:prstGeom>
          <a:noFill/>
        </p:spPr>
        <p:txBody>
          <a:bodyPr wrap="square" rtlCol="0">
            <a:spAutoFit/>
          </a:bodyPr>
          <a:lstStyle/>
          <a:p>
            <a:pPr marL="285750" indent="-285750">
              <a:buFont typeface="Arial" panose="020B0604020202020204" pitchFamily="34" charset="0"/>
              <a:buChar char="•"/>
            </a:pPr>
            <a:r>
              <a:rPr lang="en-US" altLang="zh-CN" dirty="0" err="1" smtClean="0">
                <a:solidFill>
                  <a:schemeClr val="tx1">
                    <a:lumMod val="75000"/>
                    <a:lumOff val="25000"/>
                  </a:schemeClr>
                </a:solidFill>
              </a:rPr>
              <a:t>Spatio</a:t>
            </a:r>
            <a:r>
              <a:rPr lang="en-US" altLang="zh-CN" dirty="0" smtClean="0">
                <a:solidFill>
                  <a:schemeClr val="tx1">
                    <a:lumMod val="75000"/>
                    <a:lumOff val="25000"/>
                  </a:schemeClr>
                </a:solidFill>
              </a:rPr>
              <a:t>-temporal data generator under complicated environment</a:t>
            </a:r>
          </a:p>
          <a:p>
            <a:pPr marL="285750" indent="-285750">
              <a:buFont typeface="Arial" panose="020B0604020202020204" pitchFamily="34" charset="0"/>
              <a:buChar char="•"/>
            </a:pPr>
            <a:r>
              <a:rPr lang="en-US" altLang="zh-CN" dirty="0" smtClean="0">
                <a:solidFill>
                  <a:schemeClr val="tx1">
                    <a:lumMod val="75000"/>
                    <a:lumOff val="25000"/>
                  </a:schemeClr>
                </a:solidFill>
              </a:rPr>
              <a:t>Provide information for decision making</a:t>
            </a:r>
          </a:p>
          <a:p>
            <a:pPr marL="285750" indent="-285750">
              <a:buFont typeface="Arial" panose="020B0604020202020204" pitchFamily="34" charset="0"/>
              <a:buChar char="•"/>
            </a:pPr>
            <a:endParaRPr lang="en-US" altLang="zh-CN" dirty="0" smtClean="0"/>
          </a:p>
        </p:txBody>
      </p:sp>
      <p:sp>
        <p:nvSpPr>
          <p:cNvPr id="27" name="TextBox 6"/>
          <p:cNvSpPr txBox="1"/>
          <p:nvPr/>
        </p:nvSpPr>
        <p:spPr>
          <a:xfrm>
            <a:off x="566057" y="4391504"/>
            <a:ext cx="2490453" cy="1323439"/>
          </a:xfrm>
          <a:prstGeom prst="rect">
            <a:avLst/>
          </a:prstGeom>
          <a:noFill/>
        </p:spPr>
        <p:txBody>
          <a:bodyPr wrap="square" rtlCol="0">
            <a:spAutoFit/>
          </a:bodyPr>
          <a:lstStyle/>
          <a:p>
            <a:r>
              <a:rPr lang="en-US" altLang="zh-CN" sz="2000" b="1" i="1" dirty="0" smtClean="0">
                <a:solidFill>
                  <a:schemeClr val="tx1">
                    <a:lumMod val="75000"/>
                    <a:lumOff val="25000"/>
                  </a:schemeClr>
                </a:solidFill>
                <a:ea typeface="华文楷体" panose="02010600040101010101" pitchFamily="2" charset="-122"/>
              </a:rPr>
              <a:t>Generative Adversary Nets </a:t>
            </a:r>
          </a:p>
          <a:p>
            <a:endParaRPr lang="en-US" altLang="zh-CN" sz="2000" b="1" i="1" dirty="0">
              <a:solidFill>
                <a:schemeClr val="tx1">
                  <a:lumMod val="75000"/>
                  <a:lumOff val="25000"/>
                </a:schemeClr>
              </a:solidFill>
              <a:ea typeface="华文楷体" panose="02010600040101010101" pitchFamily="2" charset="-122"/>
            </a:endParaRPr>
          </a:p>
          <a:p>
            <a:r>
              <a:rPr lang="en-US" altLang="zh-CN" sz="2000" b="1" i="1" dirty="0" smtClean="0">
                <a:solidFill>
                  <a:schemeClr val="tx1">
                    <a:lumMod val="75000"/>
                    <a:lumOff val="25000"/>
                  </a:schemeClr>
                </a:solidFill>
                <a:ea typeface="华文楷体" panose="02010600040101010101" pitchFamily="2" charset="-122"/>
              </a:rPr>
              <a:t>(e.g. Info </a:t>
            </a:r>
            <a:r>
              <a:rPr lang="en-US" altLang="zh-CN" sz="2000" b="1" i="1" dirty="0" err="1" smtClean="0">
                <a:solidFill>
                  <a:schemeClr val="tx1">
                    <a:lumMod val="75000"/>
                    <a:lumOff val="25000"/>
                  </a:schemeClr>
                </a:solidFill>
                <a:ea typeface="华文楷体" panose="02010600040101010101" pitchFamily="2" charset="-122"/>
              </a:rPr>
              <a:t>Gan</a:t>
            </a:r>
            <a:r>
              <a:rPr lang="en-US" altLang="zh-CN" sz="2000" b="1" i="1" dirty="0" smtClean="0">
                <a:solidFill>
                  <a:schemeClr val="tx1">
                    <a:lumMod val="75000"/>
                    <a:lumOff val="25000"/>
                  </a:schemeClr>
                </a:solidFill>
                <a:ea typeface="华文楷体" panose="02010600040101010101" pitchFamily="2" charset="-122"/>
              </a:rPr>
              <a:t>)</a:t>
            </a:r>
          </a:p>
        </p:txBody>
      </p:sp>
    </p:spTree>
    <p:extLst>
      <p:ext uri="{BB962C8B-B14F-4D97-AF65-F5344CB8AC3E}">
        <p14:creationId xmlns:p14="http://schemas.microsoft.com/office/powerpoint/2010/main" val="29857792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extBox 5"/>
          <p:cNvSpPr txBox="1"/>
          <p:nvPr/>
        </p:nvSpPr>
        <p:spPr>
          <a:xfrm>
            <a:off x="766169" y="1391910"/>
            <a:ext cx="7358655" cy="646331"/>
          </a:xfrm>
          <a:prstGeom prst="rect">
            <a:avLst/>
          </a:prstGeom>
          <a:noFill/>
        </p:spPr>
        <p:txBody>
          <a:bodyPr wrap="square" rtlCol="0">
            <a:spAutoFit/>
          </a:bodyPr>
          <a:lstStyle/>
          <a:p>
            <a:r>
              <a:rPr lang="en-US" altLang="zh-CN" sz="3600" b="1" dirty="0" smtClean="0">
                <a:solidFill>
                  <a:schemeClr val="tx1">
                    <a:lumMod val="75000"/>
                    <a:lumOff val="25000"/>
                  </a:schemeClr>
                </a:solidFill>
                <a:ea typeface="华文楷体" panose="02010600040101010101" pitchFamily="2" charset="-122"/>
              </a:rPr>
              <a:t>Future plan</a:t>
            </a:r>
            <a:endParaRPr lang="zh-CN" altLang="en-US" sz="3600" b="1" dirty="0">
              <a:solidFill>
                <a:schemeClr val="tx1">
                  <a:lumMod val="75000"/>
                  <a:lumOff val="25000"/>
                </a:schemeClr>
              </a:solidFill>
              <a:ea typeface="华文楷体" panose="02010600040101010101" pitchFamily="2" charset="-122"/>
            </a:endParaRPr>
          </a:p>
        </p:txBody>
      </p:sp>
      <p:sp>
        <p:nvSpPr>
          <p:cNvPr id="6" name="矩形 5"/>
          <p:cNvSpPr/>
          <p:nvPr/>
        </p:nvSpPr>
        <p:spPr>
          <a:xfrm rot="10800000">
            <a:off x="478138" y="1571059"/>
            <a:ext cx="288032" cy="288032"/>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华文楷体" panose="02010600040101010101" pitchFamily="2" charset="-122"/>
            </a:endParaRPr>
          </a:p>
        </p:txBody>
      </p:sp>
      <p:grpSp>
        <p:nvGrpSpPr>
          <p:cNvPr id="7" name="组合 6"/>
          <p:cNvGrpSpPr/>
          <p:nvPr/>
        </p:nvGrpSpPr>
        <p:grpSpPr>
          <a:xfrm rot="10800000">
            <a:off x="3338768" y="1605210"/>
            <a:ext cx="638547" cy="288032"/>
            <a:chOff x="1483073" y="1052736"/>
            <a:chExt cx="638547" cy="288032"/>
          </a:xfrm>
        </p:grpSpPr>
        <p:sp>
          <p:nvSpPr>
            <p:cNvPr id="8" name="椭圆 7"/>
            <p:cNvSpPr/>
            <p:nvPr/>
          </p:nvSpPr>
          <p:spPr>
            <a:xfrm>
              <a:off x="1483073" y="1052736"/>
              <a:ext cx="288032" cy="28803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华文楷体" panose="02010600040101010101" pitchFamily="2" charset="-122"/>
              </a:endParaRPr>
            </a:p>
          </p:txBody>
        </p:sp>
        <p:sp>
          <p:nvSpPr>
            <p:cNvPr id="9" name="椭圆 8"/>
            <p:cNvSpPr/>
            <p:nvPr/>
          </p:nvSpPr>
          <p:spPr>
            <a:xfrm>
              <a:off x="1833588" y="1052736"/>
              <a:ext cx="288032" cy="28803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华文楷体" panose="02010600040101010101" pitchFamily="2" charset="-122"/>
              </a:endParaRPr>
            </a:p>
          </p:txBody>
        </p:sp>
      </p:grpSp>
      <p:cxnSp>
        <p:nvCxnSpPr>
          <p:cNvPr id="32" name="直接连接符 31"/>
          <p:cNvCxnSpPr/>
          <p:nvPr/>
        </p:nvCxnSpPr>
        <p:spPr>
          <a:xfrm>
            <a:off x="8849203" y="1514901"/>
            <a:ext cx="0" cy="1522987"/>
          </a:xfrm>
          <a:prstGeom prst="line">
            <a:avLst/>
          </a:prstGeom>
          <a:ln w="38100">
            <a:solidFill>
              <a:srgbClr val="5C307D"/>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690984" y="6627119"/>
            <a:ext cx="7968269"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3" name="椭圆 16"/>
          <p:cNvSpPr/>
          <p:nvPr/>
        </p:nvSpPr>
        <p:spPr>
          <a:xfrm>
            <a:off x="8020706" y="6270058"/>
            <a:ext cx="288032" cy="288032"/>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华文楷体" panose="02010600040101010101" pitchFamily="2" charset="-122"/>
            </a:endParaRPr>
          </a:p>
        </p:txBody>
      </p:sp>
      <p:sp>
        <p:nvSpPr>
          <p:cNvPr id="37" name="椭圆 17"/>
          <p:cNvSpPr/>
          <p:nvPr/>
        </p:nvSpPr>
        <p:spPr>
          <a:xfrm>
            <a:off x="8306191" y="5912998"/>
            <a:ext cx="288032" cy="28803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华文楷体" panose="02010600040101010101" pitchFamily="2" charset="-122"/>
            </a:endParaRPr>
          </a:p>
        </p:txBody>
      </p:sp>
      <p:sp>
        <p:nvSpPr>
          <p:cNvPr id="38" name="矩形 37"/>
          <p:cNvSpPr/>
          <p:nvPr/>
        </p:nvSpPr>
        <p:spPr>
          <a:xfrm>
            <a:off x="-13648" y="0"/>
            <a:ext cx="9157648" cy="1202643"/>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9" name="图片 38"/>
          <p:cNvPicPr>
            <a:picLocks noChangeAspect="1"/>
          </p:cNvPicPr>
          <p:nvPr/>
        </p:nvPicPr>
        <p:blipFill>
          <a:blip r:embed="rId3" cstate="print">
            <a:clrChange>
              <a:clrFrom>
                <a:srgbClr val="FFFFFF"/>
              </a:clrFrom>
              <a:clrTo>
                <a:srgbClr val="FFFFFF">
                  <a:alpha val="0"/>
                </a:srgbClr>
              </a:clrTo>
            </a:clrChange>
            <a:lum bright="70000" contrast="-70000"/>
            <a:extLst>
              <a:ext uri="{28A0092B-C50C-407E-A947-70E740481C1C}">
                <a14:useLocalDpi xmlns:a14="http://schemas.microsoft.com/office/drawing/2010/main" val="0"/>
              </a:ext>
            </a:extLst>
          </a:blip>
          <a:stretch>
            <a:fillRect/>
          </a:stretch>
        </p:blipFill>
        <p:spPr>
          <a:xfrm>
            <a:off x="0" y="0"/>
            <a:ext cx="2870282" cy="1214651"/>
          </a:xfrm>
          <a:prstGeom prst="rect">
            <a:avLst/>
          </a:prstGeom>
        </p:spPr>
      </p:pic>
      <p:grpSp>
        <p:nvGrpSpPr>
          <p:cNvPr id="40" name="组合 39"/>
          <p:cNvGrpSpPr/>
          <p:nvPr/>
        </p:nvGrpSpPr>
        <p:grpSpPr>
          <a:xfrm>
            <a:off x="0" y="1305569"/>
            <a:ext cx="9144000" cy="56736"/>
            <a:chOff x="30834" y="1305568"/>
            <a:chExt cx="8816454" cy="66133"/>
          </a:xfrm>
        </p:grpSpPr>
        <p:sp>
          <p:nvSpPr>
            <p:cNvPr id="41" name="矩形 40"/>
            <p:cNvSpPr/>
            <p:nvPr/>
          </p:nvSpPr>
          <p:spPr>
            <a:xfrm>
              <a:off x="30834" y="1305568"/>
              <a:ext cx="5800300" cy="6598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p:cNvSpPr/>
            <p:nvPr/>
          </p:nvSpPr>
          <p:spPr>
            <a:xfrm>
              <a:off x="5886861" y="1305712"/>
              <a:ext cx="2960427" cy="6598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8" name="TextBox 6"/>
          <p:cNvSpPr txBox="1"/>
          <p:nvPr/>
        </p:nvSpPr>
        <p:spPr>
          <a:xfrm>
            <a:off x="348339" y="2103645"/>
            <a:ext cx="8500864" cy="400110"/>
          </a:xfrm>
          <a:prstGeom prst="rect">
            <a:avLst/>
          </a:prstGeom>
          <a:noFill/>
        </p:spPr>
        <p:txBody>
          <a:bodyPr wrap="square" rtlCol="0">
            <a:spAutoFit/>
          </a:bodyPr>
          <a:lstStyle/>
          <a:p>
            <a:r>
              <a:rPr lang="en-US" altLang="zh-CN" sz="2000" b="1" dirty="0">
                <a:solidFill>
                  <a:schemeClr val="tx1">
                    <a:lumMod val="75000"/>
                    <a:lumOff val="25000"/>
                  </a:schemeClr>
                </a:solidFill>
                <a:ea typeface="华文楷体" panose="02010600040101010101" pitchFamily="2" charset="-122"/>
              </a:rPr>
              <a:t>Policy designing </a:t>
            </a:r>
            <a:r>
              <a:rPr lang="en-US" altLang="zh-CN" sz="2000" b="1" dirty="0" smtClean="0">
                <a:solidFill>
                  <a:schemeClr val="tx1">
                    <a:lumMod val="75000"/>
                    <a:lumOff val="25000"/>
                  </a:schemeClr>
                </a:solidFill>
                <a:ea typeface="华文楷体" panose="02010600040101010101" pitchFamily="2" charset="-122"/>
              </a:rPr>
              <a:t>using </a:t>
            </a:r>
            <a:r>
              <a:rPr lang="en-US" altLang="zh-CN" sz="2000" b="1" dirty="0">
                <a:solidFill>
                  <a:schemeClr val="tx1">
                    <a:lumMod val="75000"/>
                    <a:lumOff val="25000"/>
                  </a:schemeClr>
                </a:solidFill>
                <a:ea typeface="华文楷体" panose="02010600040101010101" pitchFamily="2" charset="-122"/>
              </a:rPr>
              <a:t>the Deep </a:t>
            </a:r>
            <a:r>
              <a:rPr lang="en-US" altLang="zh-CN" sz="2000" b="1" dirty="0" smtClean="0">
                <a:solidFill>
                  <a:schemeClr val="tx1">
                    <a:lumMod val="75000"/>
                    <a:lumOff val="25000"/>
                  </a:schemeClr>
                </a:solidFill>
                <a:ea typeface="华文楷体" panose="02010600040101010101" pitchFamily="2" charset="-122"/>
              </a:rPr>
              <a:t>Reinforcement Learning</a:t>
            </a:r>
            <a:endParaRPr lang="en-US" altLang="zh-CN" sz="2000" b="1" dirty="0">
              <a:solidFill>
                <a:schemeClr val="tx1">
                  <a:lumMod val="75000"/>
                  <a:lumOff val="25000"/>
                </a:schemeClr>
              </a:solidFill>
              <a:ea typeface="华文楷体" panose="02010600040101010101" pitchFamily="2" charset="-122"/>
            </a:endParaRPr>
          </a:p>
        </p:txBody>
      </p:sp>
      <p:sp>
        <p:nvSpPr>
          <p:cNvPr id="2" name="文本框 1"/>
          <p:cNvSpPr txBox="1"/>
          <p:nvPr/>
        </p:nvSpPr>
        <p:spPr>
          <a:xfrm>
            <a:off x="-56972" y="2491055"/>
            <a:ext cx="3418948" cy="1877437"/>
          </a:xfrm>
          <a:prstGeom prst="rect">
            <a:avLst/>
          </a:prstGeom>
          <a:noFill/>
        </p:spPr>
        <p:txBody>
          <a:bodyPr wrap="square" rtlCol="0">
            <a:spAutoFit/>
          </a:bodyPr>
          <a:lstStyle/>
          <a:p>
            <a:pPr marL="742950" lvl="1" indent="-285750">
              <a:buFont typeface="Arial" panose="020B0604020202020204" pitchFamily="34" charset="0"/>
              <a:buChar char="•"/>
            </a:pPr>
            <a:r>
              <a:rPr lang="en-US" altLang="zh-CN" sz="2000" dirty="0" smtClean="0">
                <a:solidFill>
                  <a:schemeClr val="tx1">
                    <a:lumMod val="75000"/>
                    <a:lumOff val="25000"/>
                  </a:schemeClr>
                </a:solidFill>
              </a:rPr>
              <a:t>Car-dispatching</a:t>
            </a:r>
          </a:p>
          <a:p>
            <a:pPr marL="742950" lvl="1" indent="-285750">
              <a:buFont typeface="Arial" panose="020B0604020202020204" pitchFamily="34" charset="0"/>
              <a:buChar char="•"/>
            </a:pPr>
            <a:r>
              <a:rPr lang="en-US" altLang="zh-CN" sz="2000" dirty="0" smtClean="0">
                <a:solidFill>
                  <a:schemeClr val="tx1">
                    <a:lumMod val="75000"/>
                    <a:lumOff val="25000"/>
                  </a:schemeClr>
                </a:solidFill>
              </a:rPr>
              <a:t>Price adjusting</a:t>
            </a:r>
          </a:p>
          <a:p>
            <a:pPr marL="742950" lvl="1" indent="-285750">
              <a:buFont typeface="Arial" panose="020B0604020202020204" pitchFamily="34" charset="0"/>
              <a:buChar char="•"/>
            </a:pPr>
            <a:r>
              <a:rPr lang="en-US" altLang="zh-CN" sz="2000" dirty="0" smtClean="0">
                <a:solidFill>
                  <a:schemeClr val="tx1">
                    <a:lumMod val="75000"/>
                    <a:lumOff val="25000"/>
                  </a:schemeClr>
                </a:solidFill>
              </a:rPr>
              <a:t>Storage </a:t>
            </a:r>
            <a:r>
              <a:rPr lang="en-US" altLang="zh-CN" sz="2000" dirty="0">
                <a:solidFill>
                  <a:schemeClr val="tx1">
                    <a:lumMod val="75000"/>
                    <a:lumOff val="25000"/>
                  </a:schemeClr>
                </a:solidFill>
              </a:rPr>
              <a:t>planning</a:t>
            </a:r>
          </a:p>
          <a:p>
            <a:pPr marL="742950" lvl="1" indent="-285750">
              <a:buFont typeface="Arial" panose="020B0604020202020204" pitchFamily="34" charset="0"/>
              <a:buChar char="•"/>
            </a:pPr>
            <a:r>
              <a:rPr lang="en-US" altLang="zh-CN" sz="2000" dirty="0" smtClean="0">
                <a:solidFill>
                  <a:schemeClr val="tx1">
                    <a:lumMod val="75000"/>
                    <a:lumOff val="25000"/>
                  </a:schemeClr>
                </a:solidFill>
              </a:rPr>
              <a:t>……</a:t>
            </a:r>
          </a:p>
          <a:p>
            <a:pPr marL="742950" lvl="1" indent="-285750">
              <a:buFont typeface="Arial" panose="020B0604020202020204" pitchFamily="34" charset="0"/>
              <a:buChar char="•"/>
            </a:pPr>
            <a:endParaRPr lang="en-US" altLang="zh-CN" dirty="0"/>
          </a:p>
          <a:p>
            <a:pPr marL="742950" lvl="1" indent="-285750">
              <a:buFont typeface="Arial" panose="020B0604020202020204" pitchFamily="34" charset="0"/>
              <a:buChar char="•"/>
            </a:pPr>
            <a:endParaRPr lang="zh-CN" altLang="en-US" dirty="0"/>
          </a:p>
        </p:txBody>
      </p:sp>
      <p:pic>
        <p:nvPicPr>
          <p:cNvPr id="10" name="图片 9"/>
          <p:cNvPicPr>
            <a:picLocks noChangeAspect="1"/>
          </p:cNvPicPr>
          <p:nvPr/>
        </p:nvPicPr>
        <p:blipFill>
          <a:blip r:embed="rId4"/>
          <a:stretch>
            <a:fillRect/>
          </a:stretch>
        </p:blipFill>
        <p:spPr>
          <a:xfrm>
            <a:off x="301617" y="4164650"/>
            <a:ext cx="2291652" cy="1873073"/>
          </a:xfrm>
          <a:prstGeom prst="rect">
            <a:avLst/>
          </a:prstGeom>
        </p:spPr>
      </p:pic>
      <p:pic>
        <p:nvPicPr>
          <p:cNvPr id="12" name="图片 11"/>
          <p:cNvPicPr>
            <a:picLocks noChangeAspect="1"/>
          </p:cNvPicPr>
          <p:nvPr/>
        </p:nvPicPr>
        <p:blipFill>
          <a:blip r:embed="rId5"/>
          <a:stretch>
            <a:fillRect/>
          </a:stretch>
        </p:blipFill>
        <p:spPr>
          <a:xfrm>
            <a:off x="2595816" y="2720707"/>
            <a:ext cx="2124453" cy="2273791"/>
          </a:xfrm>
          <a:prstGeom prst="rect">
            <a:avLst/>
          </a:prstGeom>
        </p:spPr>
      </p:pic>
      <p:sp>
        <p:nvSpPr>
          <p:cNvPr id="34" name="文本框 33"/>
          <p:cNvSpPr txBox="1"/>
          <p:nvPr/>
        </p:nvSpPr>
        <p:spPr>
          <a:xfrm>
            <a:off x="2754086" y="5254395"/>
            <a:ext cx="5552105" cy="2154436"/>
          </a:xfrm>
          <a:prstGeom prst="rect">
            <a:avLst/>
          </a:prstGeom>
          <a:noFill/>
        </p:spPr>
        <p:txBody>
          <a:bodyPr wrap="square" rtlCol="0">
            <a:spAutoFit/>
          </a:bodyPr>
          <a:lstStyle/>
          <a:p>
            <a:pPr marL="285750" indent="-285750">
              <a:buFont typeface="Arial" panose="020B0604020202020204" pitchFamily="34" charset="0"/>
              <a:buChar char="•"/>
            </a:pPr>
            <a:r>
              <a:rPr lang="en-US" altLang="zh-CN" sz="2000" dirty="0" smtClean="0">
                <a:solidFill>
                  <a:schemeClr val="tx1">
                    <a:lumMod val="75000"/>
                    <a:lumOff val="25000"/>
                  </a:schemeClr>
                </a:solidFill>
              </a:rPr>
              <a:t>Deep Reinforcement Learning</a:t>
            </a:r>
          </a:p>
          <a:p>
            <a:pPr marL="742950" lvl="1" indent="-285750">
              <a:buFont typeface="Arial" panose="020B0604020202020204" pitchFamily="34" charset="0"/>
              <a:buChar char="•"/>
            </a:pPr>
            <a:r>
              <a:rPr lang="en-US" altLang="zh-CN" sz="2000" dirty="0">
                <a:solidFill>
                  <a:schemeClr val="tx1">
                    <a:lumMod val="75000"/>
                    <a:lumOff val="25000"/>
                  </a:schemeClr>
                </a:solidFill>
              </a:rPr>
              <a:t>Combine prediction &amp; </a:t>
            </a:r>
            <a:r>
              <a:rPr lang="en-US" altLang="zh-CN" sz="2000" dirty="0" smtClean="0">
                <a:solidFill>
                  <a:schemeClr val="tx1">
                    <a:lumMod val="75000"/>
                    <a:lumOff val="25000"/>
                  </a:schemeClr>
                </a:solidFill>
              </a:rPr>
              <a:t>simulator &amp; decision </a:t>
            </a:r>
            <a:r>
              <a:rPr lang="en-US" altLang="zh-CN" sz="2000" dirty="0">
                <a:solidFill>
                  <a:schemeClr val="tx1">
                    <a:lumMod val="75000"/>
                    <a:lumOff val="25000"/>
                  </a:schemeClr>
                </a:solidFill>
              </a:rPr>
              <a:t>making</a:t>
            </a:r>
          </a:p>
          <a:p>
            <a:pPr marL="742950" lvl="1" indent="-285750">
              <a:buFont typeface="Arial" panose="020B0604020202020204" pitchFamily="34" charset="0"/>
              <a:buChar char="•"/>
            </a:pPr>
            <a:r>
              <a:rPr lang="en-US" altLang="zh-CN" sz="2000" dirty="0" smtClean="0">
                <a:solidFill>
                  <a:schemeClr val="tx1">
                    <a:lumMod val="75000"/>
                    <a:lumOff val="25000"/>
                  </a:schemeClr>
                </a:solidFill>
              </a:rPr>
              <a:t>Deep learning to learn Q-function</a:t>
            </a:r>
          </a:p>
          <a:p>
            <a:pPr marL="742950" lvl="1" indent="-285750">
              <a:buFont typeface="Arial" panose="020B0604020202020204" pitchFamily="34" charset="0"/>
              <a:buChar char="•"/>
            </a:pPr>
            <a:endParaRPr lang="en-US" altLang="zh-CN" dirty="0" smtClean="0"/>
          </a:p>
          <a:p>
            <a:pPr marL="742950" lvl="1" indent="-285750">
              <a:buFont typeface="Arial" panose="020B0604020202020204" pitchFamily="34" charset="0"/>
              <a:buChar char="•"/>
            </a:pPr>
            <a:endParaRPr lang="en-US" altLang="zh-CN" dirty="0" smtClean="0"/>
          </a:p>
          <a:p>
            <a:pPr marL="742950" lvl="1" indent="-285750">
              <a:buFont typeface="Arial" panose="020B0604020202020204" pitchFamily="34" charset="0"/>
              <a:buChar char="•"/>
            </a:pPr>
            <a:endParaRPr lang="zh-CN" altLang="en-US" dirty="0"/>
          </a:p>
        </p:txBody>
      </p:sp>
      <p:pic>
        <p:nvPicPr>
          <p:cNvPr id="15376" name="Picture 16" descr="“deep learning play game”的图片搜索结果"/>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882328" y="2883998"/>
            <a:ext cx="3604686" cy="20276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41236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extBox 5"/>
          <p:cNvSpPr txBox="1"/>
          <p:nvPr/>
        </p:nvSpPr>
        <p:spPr>
          <a:xfrm>
            <a:off x="766169" y="1391910"/>
            <a:ext cx="7358655" cy="646331"/>
          </a:xfrm>
          <a:prstGeom prst="rect">
            <a:avLst/>
          </a:prstGeom>
          <a:noFill/>
        </p:spPr>
        <p:txBody>
          <a:bodyPr wrap="square" rtlCol="0">
            <a:spAutoFit/>
          </a:bodyPr>
          <a:lstStyle/>
          <a:p>
            <a:r>
              <a:rPr lang="en-US" altLang="zh-CN" sz="3600" b="1" dirty="0" smtClean="0">
                <a:solidFill>
                  <a:schemeClr val="tx1">
                    <a:lumMod val="75000"/>
                    <a:lumOff val="25000"/>
                  </a:schemeClr>
                </a:solidFill>
                <a:ea typeface="华文楷体" panose="02010600040101010101" pitchFamily="2" charset="-122"/>
              </a:rPr>
              <a:t>Future plan</a:t>
            </a:r>
            <a:endParaRPr lang="zh-CN" altLang="en-US" sz="3600" b="1" dirty="0">
              <a:solidFill>
                <a:schemeClr val="tx1">
                  <a:lumMod val="75000"/>
                  <a:lumOff val="25000"/>
                </a:schemeClr>
              </a:solidFill>
              <a:ea typeface="华文楷体" panose="02010600040101010101" pitchFamily="2" charset="-122"/>
            </a:endParaRPr>
          </a:p>
        </p:txBody>
      </p:sp>
      <p:sp>
        <p:nvSpPr>
          <p:cNvPr id="6" name="矩形 5"/>
          <p:cNvSpPr/>
          <p:nvPr/>
        </p:nvSpPr>
        <p:spPr>
          <a:xfrm rot="10800000">
            <a:off x="478138" y="1571059"/>
            <a:ext cx="288032" cy="288032"/>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华文楷体" panose="02010600040101010101" pitchFamily="2" charset="-122"/>
            </a:endParaRPr>
          </a:p>
        </p:txBody>
      </p:sp>
      <p:grpSp>
        <p:nvGrpSpPr>
          <p:cNvPr id="7" name="组合 6"/>
          <p:cNvGrpSpPr/>
          <p:nvPr/>
        </p:nvGrpSpPr>
        <p:grpSpPr>
          <a:xfrm rot="10800000">
            <a:off x="3423865" y="1606192"/>
            <a:ext cx="638547" cy="288032"/>
            <a:chOff x="1483073" y="1052736"/>
            <a:chExt cx="638547" cy="288032"/>
          </a:xfrm>
        </p:grpSpPr>
        <p:sp>
          <p:nvSpPr>
            <p:cNvPr id="8" name="椭圆 7"/>
            <p:cNvSpPr/>
            <p:nvPr/>
          </p:nvSpPr>
          <p:spPr>
            <a:xfrm>
              <a:off x="1483073" y="1052736"/>
              <a:ext cx="288032" cy="28803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华文楷体" panose="02010600040101010101" pitchFamily="2" charset="-122"/>
              </a:endParaRPr>
            </a:p>
          </p:txBody>
        </p:sp>
        <p:sp>
          <p:nvSpPr>
            <p:cNvPr id="9" name="椭圆 8"/>
            <p:cNvSpPr/>
            <p:nvPr/>
          </p:nvSpPr>
          <p:spPr>
            <a:xfrm>
              <a:off x="1833588" y="1052736"/>
              <a:ext cx="288032" cy="28803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华文楷体" panose="02010600040101010101" pitchFamily="2" charset="-122"/>
              </a:endParaRPr>
            </a:p>
          </p:txBody>
        </p:sp>
      </p:grpSp>
      <p:cxnSp>
        <p:nvCxnSpPr>
          <p:cNvPr id="32" name="直接连接符 31"/>
          <p:cNvCxnSpPr/>
          <p:nvPr/>
        </p:nvCxnSpPr>
        <p:spPr>
          <a:xfrm>
            <a:off x="8849203" y="1514901"/>
            <a:ext cx="0" cy="1522987"/>
          </a:xfrm>
          <a:prstGeom prst="line">
            <a:avLst/>
          </a:prstGeom>
          <a:ln w="38100">
            <a:solidFill>
              <a:srgbClr val="5C307D"/>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690984" y="6627119"/>
            <a:ext cx="7968269"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3" name="椭圆 16"/>
          <p:cNvSpPr/>
          <p:nvPr/>
        </p:nvSpPr>
        <p:spPr>
          <a:xfrm>
            <a:off x="8020706" y="6270058"/>
            <a:ext cx="288032" cy="288032"/>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华文楷体" panose="02010600040101010101" pitchFamily="2" charset="-122"/>
            </a:endParaRPr>
          </a:p>
        </p:txBody>
      </p:sp>
      <p:sp>
        <p:nvSpPr>
          <p:cNvPr id="37" name="椭圆 17"/>
          <p:cNvSpPr/>
          <p:nvPr/>
        </p:nvSpPr>
        <p:spPr>
          <a:xfrm>
            <a:off x="8306191" y="5912998"/>
            <a:ext cx="288032" cy="28803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华文楷体" panose="02010600040101010101" pitchFamily="2" charset="-122"/>
            </a:endParaRPr>
          </a:p>
        </p:txBody>
      </p:sp>
      <p:sp>
        <p:nvSpPr>
          <p:cNvPr id="38" name="矩形 37"/>
          <p:cNvSpPr/>
          <p:nvPr/>
        </p:nvSpPr>
        <p:spPr>
          <a:xfrm>
            <a:off x="-13648" y="0"/>
            <a:ext cx="9157648" cy="1202643"/>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9" name="图片 38"/>
          <p:cNvPicPr>
            <a:picLocks noChangeAspect="1"/>
          </p:cNvPicPr>
          <p:nvPr/>
        </p:nvPicPr>
        <p:blipFill>
          <a:blip r:embed="rId2" cstate="print">
            <a:clrChange>
              <a:clrFrom>
                <a:srgbClr val="FFFFFF"/>
              </a:clrFrom>
              <a:clrTo>
                <a:srgbClr val="FFFFFF">
                  <a:alpha val="0"/>
                </a:srgbClr>
              </a:clrTo>
            </a:clrChange>
            <a:lum bright="70000" contrast="-70000"/>
            <a:extLst>
              <a:ext uri="{28A0092B-C50C-407E-A947-70E740481C1C}">
                <a14:useLocalDpi xmlns:a14="http://schemas.microsoft.com/office/drawing/2010/main" val="0"/>
              </a:ext>
            </a:extLst>
          </a:blip>
          <a:stretch>
            <a:fillRect/>
          </a:stretch>
        </p:blipFill>
        <p:spPr>
          <a:xfrm>
            <a:off x="0" y="0"/>
            <a:ext cx="2870282" cy="1214651"/>
          </a:xfrm>
          <a:prstGeom prst="rect">
            <a:avLst/>
          </a:prstGeom>
        </p:spPr>
      </p:pic>
      <p:grpSp>
        <p:nvGrpSpPr>
          <p:cNvPr id="40" name="组合 39"/>
          <p:cNvGrpSpPr/>
          <p:nvPr/>
        </p:nvGrpSpPr>
        <p:grpSpPr>
          <a:xfrm>
            <a:off x="0" y="1305569"/>
            <a:ext cx="9144000" cy="56736"/>
            <a:chOff x="30834" y="1305568"/>
            <a:chExt cx="8816454" cy="66133"/>
          </a:xfrm>
        </p:grpSpPr>
        <p:sp>
          <p:nvSpPr>
            <p:cNvPr id="41" name="矩形 40"/>
            <p:cNvSpPr/>
            <p:nvPr/>
          </p:nvSpPr>
          <p:spPr>
            <a:xfrm>
              <a:off x="30834" y="1305568"/>
              <a:ext cx="5800300" cy="6598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p:cNvSpPr/>
            <p:nvPr/>
          </p:nvSpPr>
          <p:spPr>
            <a:xfrm>
              <a:off x="5886861" y="1305712"/>
              <a:ext cx="2960427" cy="6598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 name="文本框 21"/>
          <p:cNvSpPr txBox="1"/>
          <p:nvPr/>
        </p:nvSpPr>
        <p:spPr>
          <a:xfrm>
            <a:off x="0" y="2217389"/>
            <a:ext cx="8124824" cy="3785652"/>
          </a:xfrm>
          <a:prstGeom prst="rect">
            <a:avLst/>
          </a:prstGeom>
          <a:noFill/>
        </p:spPr>
        <p:txBody>
          <a:bodyPr wrap="square" rtlCol="0">
            <a:spAutoFit/>
          </a:bodyPr>
          <a:lstStyle/>
          <a:p>
            <a:pPr lvl="1"/>
            <a:r>
              <a:rPr lang="en-US" altLang="zh-CN" sz="2000" b="1" dirty="0">
                <a:solidFill>
                  <a:schemeClr val="tx1">
                    <a:lumMod val="75000"/>
                    <a:lumOff val="25000"/>
                  </a:schemeClr>
                </a:solidFill>
                <a:ea typeface="华文楷体" panose="02010600040101010101" pitchFamily="2" charset="-122"/>
              </a:rPr>
              <a:t> </a:t>
            </a:r>
            <a:r>
              <a:rPr lang="en-US" altLang="zh-CN" sz="2400" b="1" dirty="0">
                <a:solidFill>
                  <a:schemeClr val="tx1">
                    <a:lumMod val="75000"/>
                    <a:lumOff val="25000"/>
                  </a:schemeClr>
                </a:solidFill>
                <a:ea typeface="华文楷体" panose="02010600040101010101" pitchFamily="2" charset="-122"/>
              </a:rPr>
              <a:t>What </a:t>
            </a:r>
            <a:r>
              <a:rPr lang="en-US" altLang="zh-CN" sz="2400" b="1" dirty="0" smtClean="0">
                <a:solidFill>
                  <a:schemeClr val="tx1">
                    <a:lumMod val="75000"/>
                    <a:lumOff val="25000"/>
                  </a:schemeClr>
                </a:solidFill>
                <a:ea typeface="华文楷体" panose="02010600040101010101" pitchFamily="2" charset="-122"/>
              </a:rPr>
              <a:t>if</a:t>
            </a:r>
            <a:r>
              <a:rPr lang="en-US" altLang="zh-CN" sz="2400" b="1" dirty="0">
                <a:solidFill>
                  <a:schemeClr val="tx1">
                    <a:lumMod val="75000"/>
                    <a:lumOff val="25000"/>
                  </a:schemeClr>
                </a:solidFill>
                <a:ea typeface="华文楷体" panose="02010600040101010101" pitchFamily="2" charset="-122"/>
              </a:rPr>
              <a:t> I were fortune enough </a:t>
            </a:r>
            <a:r>
              <a:rPr lang="en-US" altLang="zh-CN" sz="2400" b="1" dirty="0" smtClean="0">
                <a:solidFill>
                  <a:schemeClr val="tx1">
                    <a:lumMod val="75000"/>
                    <a:lumOff val="25000"/>
                  </a:schemeClr>
                </a:solidFill>
                <a:ea typeface="华文楷体" panose="02010600040101010101" pitchFamily="2" charset="-122"/>
              </a:rPr>
              <a:t>…</a:t>
            </a:r>
          </a:p>
          <a:p>
            <a:pPr lvl="1"/>
            <a:endParaRPr lang="en-US" altLang="zh-CN" sz="2000" b="1" dirty="0">
              <a:solidFill>
                <a:schemeClr val="tx1">
                  <a:lumMod val="75000"/>
                  <a:lumOff val="25000"/>
                </a:schemeClr>
              </a:solidFill>
              <a:ea typeface="华文楷体" panose="02010600040101010101" pitchFamily="2" charset="-122"/>
            </a:endParaRPr>
          </a:p>
          <a:p>
            <a:pPr marL="800100" lvl="1" indent="-342900">
              <a:buFont typeface="Arial" panose="020B0604020202020204" pitchFamily="34" charset="0"/>
              <a:buChar char="•"/>
            </a:pPr>
            <a:r>
              <a:rPr lang="en-US" altLang="zh-CN" sz="2000" dirty="0" smtClean="0">
                <a:solidFill>
                  <a:schemeClr val="tx1">
                    <a:lumMod val="75000"/>
                    <a:lumOff val="25000"/>
                  </a:schemeClr>
                </a:solidFill>
                <a:ea typeface="华文楷体" panose="02010600040101010101" pitchFamily="2" charset="-122"/>
              </a:rPr>
              <a:t>Set up a deep learning course to attract more students</a:t>
            </a:r>
          </a:p>
          <a:p>
            <a:pPr marL="800100" lvl="1" indent="-342900">
              <a:buFont typeface="Arial" panose="020B0604020202020204" pitchFamily="34" charset="0"/>
              <a:buChar char="•"/>
            </a:pPr>
            <a:r>
              <a:rPr lang="en-US" altLang="zh-CN" sz="2000" dirty="0" smtClean="0">
                <a:solidFill>
                  <a:schemeClr val="tx1">
                    <a:lumMod val="75000"/>
                    <a:lumOff val="25000"/>
                  </a:schemeClr>
                </a:solidFill>
                <a:ea typeface="华文楷体" panose="02010600040101010101" pitchFamily="2" charset="-122"/>
              </a:rPr>
              <a:t>Build up a deep learning interest group</a:t>
            </a:r>
          </a:p>
          <a:p>
            <a:pPr marL="1257300" lvl="2" indent="-342900">
              <a:buFont typeface="Arial" panose="020B0604020202020204" pitchFamily="34" charset="0"/>
              <a:buChar char="•"/>
            </a:pPr>
            <a:r>
              <a:rPr lang="en-US" altLang="zh-CN" sz="2000" dirty="0" smtClean="0">
                <a:solidFill>
                  <a:schemeClr val="tx1">
                    <a:lumMod val="75000"/>
                    <a:lumOff val="25000"/>
                  </a:schemeClr>
                </a:solidFill>
                <a:ea typeface="华文楷体" panose="02010600040101010101" pitchFamily="2" charset="-122"/>
              </a:rPr>
              <a:t>Research </a:t>
            </a:r>
          </a:p>
          <a:p>
            <a:pPr marL="1257300" lvl="2" indent="-342900">
              <a:buFont typeface="Arial" panose="020B0604020202020204" pitchFamily="34" charset="0"/>
              <a:buChar char="•"/>
            </a:pPr>
            <a:r>
              <a:rPr lang="en-US" altLang="zh-CN" sz="2000" dirty="0" smtClean="0">
                <a:solidFill>
                  <a:schemeClr val="tx1">
                    <a:lumMod val="75000"/>
                    <a:lumOff val="25000"/>
                  </a:schemeClr>
                </a:solidFill>
                <a:ea typeface="华文楷体" panose="02010600040101010101" pitchFamily="2" charset="-122"/>
              </a:rPr>
              <a:t>Machine learning competitions </a:t>
            </a:r>
          </a:p>
          <a:p>
            <a:pPr marL="800100" lvl="1" indent="-342900">
              <a:buFont typeface="Arial" panose="020B0604020202020204" pitchFamily="34" charset="0"/>
              <a:buChar char="•"/>
            </a:pPr>
            <a:r>
              <a:rPr lang="en-US" altLang="zh-CN" sz="2000" dirty="0" smtClean="0">
                <a:solidFill>
                  <a:schemeClr val="tx1">
                    <a:lumMod val="75000"/>
                    <a:lumOff val="25000"/>
                  </a:schemeClr>
                </a:solidFill>
                <a:ea typeface="华文楷体" panose="02010600040101010101" pitchFamily="2" charset="-122"/>
              </a:rPr>
              <a:t>Apply the deep learning into economics</a:t>
            </a:r>
          </a:p>
          <a:p>
            <a:pPr marL="1257300" lvl="2" indent="-342900">
              <a:buFont typeface="Arial" panose="020B0604020202020204" pitchFamily="34" charset="0"/>
              <a:buChar char="•"/>
            </a:pPr>
            <a:r>
              <a:rPr lang="en-US" altLang="zh-CN" sz="2000" dirty="0" smtClean="0">
                <a:solidFill>
                  <a:schemeClr val="tx1">
                    <a:lumMod val="75000"/>
                    <a:lumOff val="25000"/>
                  </a:schemeClr>
                </a:solidFill>
                <a:ea typeface="华文楷体" panose="02010600040101010101" pitchFamily="2" charset="-122"/>
              </a:rPr>
              <a:t>e.g., Spatial economics</a:t>
            </a:r>
            <a:endParaRPr lang="en-US" altLang="zh-CN" sz="2000" dirty="0">
              <a:solidFill>
                <a:schemeClr val="tx1">
                  <a:lumMod val="75000"/>
                  <a:lumOff val="25000"/>
                </a:schemeClr>
              </a:solidFill>
              <a:ea typeface="华文楷体" panose="02010600040101010101" pitchFamily="2" charset="-122"/>
            </a:endParaRPr>
          </a:p>
          <a:p>
            <a:pPr marL="1200150" lvl="2" indent="-285750">
              <a:buFont typeface="Arial" panose="020B0604020202020204" pitchFamily="34" charset="0"/>
              <a:buChar char="•"/>
            </a:pPr>
            <a:r>
              <a:rPr lang="en-US" altLang="zh-CN" sz="2000" dirty="0" smtClean="0">
                <a:solidFill>
                  <a:schemeClr val="tx1">
                    <a:lumMod val="75000"/>
                    <a:lumOff val="25000"/>
                  </a:schemeClr>
                </a:solidFill>
              </a:rPr>
              <a:t>Cooperation work with the Professors in economics</a:t>
            </a:r>
          </a:p>
          <a:p>
            <a:pPr marL="742950" lvl="1" indent="-285750">
              <a:buFont typeface="Arial" panose="020B0604020202020204" pitchFamily="34" charset="0"/>
              <a:buChar char="•"/>
            </a:pPr>
            <a:endParaRPr lang="en-US" altLang="zh-CN" sz="2000" dirty="0" smtClean="0">
              <a:solidFill>
                <a:schemeClr val="tx1">
                  <a:lumMod val="75000"/>
                  <a:lumOff val="25000"/>
                </a:schemeClr>
              </a:solidFill>
            </a:endParaRPr>
          </a:p>
          <a:p>
            <a:pPr marL="742950" lvl="1" indent="-285750">
              <a:buFont typeface="Arial" panose="020B0604020202020204" pitchFamily="34" charset="0"/>
              <a:buChar char="•"/>
            </a:pPr>
            <a:endParaRPr lang="en-US" altLang="zh-CN" dirty="0"/>
          </a:p>
          <a:p>
            <a:pPr marL="742950" lvl="1" indent="-285750">
              <a:buFont typeface="Arial" panose="020B0604020202020204" pitchFamily="34" charset="0"/>
              <a:buChar char="•"/>
            </a:pPr>
            <a:endParaRPr lang="zh-CN" altLang="en-US" dirty="0"/>
          </a:p>
        </p:txBody>
      </p:sp>
    </p:spTree>
    <p:extLst>
      <p:ext uri="{BB962C8B-B14F-4D97-AF65-F5344CB8AC3E}">
        <p14:creationId xmlns:p14="http://schemas.microsoft.com/office/powerpoint/2010/main" val="10204626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矩形 10"/>
          <p:cNvSpPr/>
          <p:nvPr/>
        </p:nvSpPr>
        <p:spPr>
          <a:xfrm>
            <a:off x="0" y="1"/>
            <a:ext cx="9144000" cy="3654674"/>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 name="直接连接符 3"/>
          <p:cNvCxnSpPr/>
          <p:nvPr/>
        </p:nvCxnSpPr>
        <p:spPr>
          <a:xfrm>
            <a:off x="7057588" y="4732426"/>
            <a:ext cx="1813954"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5" name="TextBox 5"/>
          <p:cNvSpPr txBox="1"/>
          <p:nvPr/>
        </p:nvSpPr>
        <p:spPr>
          <a:xfrm>
            <a:off x="6217597" y="3881926"/>
            <a:ext cx="2760692" cy="830997"/>
          </a:xfrm>
          <a:prstGeom prst="rect">
            <a:avLst/>
          </a:prstGeom>
          <a:noFill/>
        </p:spPr>
        <p:txBody>
          <a:bodyPr wrap="none" rtlCol="0">
            <a:spAutoFit/>
          </a:bodyPr>
          <a:lstStyle/>
          <a:p>
            <a:pPr algn="r"/>
            <a:r>
              <a:rPr lang="en-US" altLang="zh-CN" sz="4800" b="1" dirty="0" smtClean="0">
                <a:solidFill>
                  <a:schemeClr val="tx1">
                    <a:lumMod val="75000"/>
                    <a:lumOff val="25000"/>
                  </a:schemeClr>
                </a:solidFill>
                <a:latin typeface="华文楷体" panose="02010600040101010101" pitchFamily="2" charset="-122"/>
                <a:ea typeface="华文楷体" panose="02010600040101010101" pitchFamily="2" charset="-122"/>
              </a:rPr>
              <a:t>Thank you</a:t>
            </a:r>
            <a:endParaRPr lang="zh-CN" altLang="en-US" sz="4800" b="1" dirty="0">
              <a:solidFill>
                <a:schemeClr val="tx1">
                  <a:lumMod val="75000"/>
                  <a:lumOff val="25000"/>
                </a:schemeClr>
              </a:solidFill>
              <a:latin typeface="华文楷体" panose="02010600040101010101" pitchFamily="2" charset="-122"/>
              <a:ea typeface="华文楷体" panose="02010600040101010101" pitchFamily="2" charset="-122"/>
            </a:endParaRPr>
          </a:p>
        </p:txBody>
      </p:sp>
      <p:sp>
        <p:nvSpPr>
          <p:cNvPr id="10" name="矩形 9"/>
          <p:cNvSpPr/>
          <p:nvPr/>
        </p:nvSpPr>
        <p:spPr>
          <a:xfrm>
            <a:off x="163773" y="6210551"/>
            <a:ext cx="424342" cy="424342"/>
          </a:xfrm>
          <a:prstGeom prst="rect">
            <a:avLst/>
          </a:prstGeom>
          <a:solidFill>
            <a:srgbClr val="5C307D"/>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连接符 6"/>
          <p:cNvCxnSpPr/>
          <p:nvPr/>
        </p:nvCxnSpPr>
        <p:spPr>
          <a:xfrm>
            <a:off x="163773" y="6627119"/>
            <a:ext cx="4408227"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28" name="组合 27"/>
          <p:cNvGrpSpPr/>
          <p:nvPr/>
        </p:nvGrpSpPr>
        <p:grpSpPr>
          <a:xfrm>
            <a:off x="0" y="3770844"/>
            <a:ext cx="9144000" cy="56736"/>
            <a:chOff x="30834" y="1305568"/>
            <a:chExt cx="8816454" cy="66133"/>
          </a:xfrm>
        </p:grpSpPr>
        <p:sp>
          <p:nvSpPr>
            <p:cNvPr id="29" name="矩形 28"/>
            <p:cNvSpPr/>
            <p:nvPr/>
          </p:nvSpPr>
          <p:spPr>
            <a:xfrm>
              <a:off x="30834" y="1305568"/>
              <a:ext cx="5800300" cy="6598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p:cNvSpPr/>
            <p:nvPr/>
          </p:nvSpPr>
          <p:spPr>
            <a:xfrm>
              <a:off x="5886861" y="1305712"/>
              <a:ext cx="2960427" cy="6598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1" name="图片 30"/>
          <p:cNvPicPr>
            <a:picLocks noChangeAspect="1"/>
          </p:cNvPicPr>
          <p:nvPr/>
        </p:nvPicPr>
        <p:blipFill>
          <a:blip r:embed="rId2" cstate="print">
            <a:clrChange>
              <a:clrFrom>
                <a:srgbClr val="FFFFFF"/>
              </a:clrFrom>
              <a:clrTo>
                <a:srgbClr val="FFFFFF">
                  <a:alpha val="0"/>
                </a:srgbClr>
              </a:clrTo>
            </a:clrChange>
            <a:lum bright="70000" contrast="-70000"/>
            <a:extLst>
              <a:ext uri="{28A0092B-C50C-407E-A947-70E740481C1C}">
                <a14:useLocalDpi xmlns:a14="http://schemas.microsoft.com/office/drawing/2010/main" val="0"/>
              </a:ext>
            </a:extLst>
          </a:blip>
          <a:stretch>
            <a:fillRect/>
          </a:stretch>
        </p:blipFill>
        <p:spPr>
          <a:xfrm>
            <a:off x="137613" y="266701"/>
            <a:ext cx="3137850" cy="1327881"/>
          </a:xfrm>
          <a:prstGeom prst="rect">
            <a:avLst/>
          </a:prstGeom>
        </p:spPr>
      </p:pic>
    </p:spTree>
    <p:extLst>
      <p:ext uri="{BB962C8B-B14F-4D97-AF65-F5344CB8AC3E}">
        <p14:creationId xmlns:p14="http://schemas.microsoft.com/office/powerpoint/2010/main" val="3579874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extBox 5"/>
          <p:cNvSpPr txBox="1"/>
          <p:nvPr/>
        </p:nvSpPr>
        <p:spPr>
          <a:xfrm>
            <a:off x="766170" y="1391910"/>
            <a:ext cx="3161443" cy="646331"/>
          </a:xfrm>
          <a:prstGeom prst="rect">
            <a:avLst/>
          </a:prstGeom>
          <a:noFill/>
        </p:spPr>
        <p:txBody>
          <a:bodyPr wrap="none" rtlCol="0">
            <a:spAutoFit/>
          </a:bodyPr>
          <a:lstStyle/>
          <a:p>
            <a:r>
              <a:rPr lang="en-US" altLang="zh-CN" sz="3600" b="1" dirty="0" smtClean="0">
                <a:solidFill>
                  <a:schemeClr val="tx1">
                    <a:lumMod val="75000"/>
                    <a:lumOff val="25000"/>
                  </a:schemeClr>
                </a:solidFill>
                <a:ea typeface="华文楷体" panose="02010600040101010101" pitchFamily="2" charset="-122"/>
              </a:rPr>
              <a:t>Deep Learning </a:t>
            </a:r>
            <a:endParaRPr lang="zh-CN" altLang="en-US" sz="3600" b="1" dirty="0">
              <a:solidFill>
                <a:schemeClr val="tx1">
                  <a:lumMod val="75000"/>
                  <a:lumOff val="25000"/>
                </a:schemeClr>
              </a:solidFill>
              <a:ea typeface="华文楷体" panose="02010600040101010101" pitchFamily="2" charset="-122"/>
            </a:endParaRPr>
          </a:p>
        </p:txBody>
      </p:sp>
      <p:sp>
        <p:nvSpPr>
          <p:cNvPr id="6" name="矩形 5"/>
          <p:cNvSpPr/>
          <p:nvPr/>
        </p:nvSpPr>
        <p:spPr>
          <a:xfrm rot="10800000">
            <a:off x="478138" y="1571059"/>
            <a:ext cx="288032" cy="288032"/>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华文楷体" panose="02010600040101010101" pitchFamily="2" charset="-122"/>
            </a:endParaRPr>
          </a:p>
        </p:txBody>
      </p:sp>
      <p:grpSp>
        <p:nvGrpSpPr>
          <p:cNvPr id="7" name="组合 6"/>
          <p:cNvGrpSpPr/>
          <p:nvPr/>
        </p:nvGrpSpPr>
        <p:grpSpPr>
          <a:xfrm rot="10800000">
            <a:off x="8274111" y="1616669"/>
            <a:ext cx="648072" cy="288032"/>
            <a:chOff x="1483073" y="1052736"/>
            <a:chExt cx="648072" cy="288032"/>
          </a:xfrm>
        </p:grpSpPr>
        <p:sp>
          <p:nvSpPr>
            <p:cNvPr id="8" name="椭圆 7"/>
            <p:cNvSpPr/>
            <p:nvPr/>
          </p:nvSpPr>
          <p:spPr>
            <a:xfrm>
              <a:off x="1483073" y="1052736"/>
              <a:ext cx="288032" cy="28803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华文楷体" panose="02010600040101010101" pitchFamily="2" charset="-122"/>
              </a:endParaRPr>
            </a:p>
          </p:txBody>
        </p:sp>
        <p:sp>
          <p:nvSpPr>
            <p:cNvPr id="9" name="椭圆 8"/>
            <p:cNvSpPr/>
            <p:nvPr/>
          </p:nvSpPr>
          <p:spPr>
            <a:xfrm>
              <a:off x="1843113" y="1052736"/>
              <a:ext cx="288032" cy="28803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华文楷体" panose="02010600040101010101" pitchFamily="2" charset="-122"/>
              </a:endParaRPr>
            </a:p>
          </p:txBody>
        </p:sp>
      </p:grpSp>
      <p:cxnSp>
        <p:nvCxnSpPr>
          <p:cNvPr id="32" name="直接连接符 31"/>
          <p:cNvCxnSpPr/>
          <p:nvPr/>
        </p:nvCxnSpPr>
        <p:spPr>
          <a:xfrm>
            <a:off x="8849203" y="1514901"/>
            <a:ext cx="0" cy="1522987"/>
          </a:xfrm>
          <a:prstGeom prst="line">
            <a:avLst/>
          </a:prstGeom>
          <a:ln w="38100">
            <a:solidFill>
              <a:srgbClr val="5C307D"/>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690984" y="6627119"/>
            <a:ext cx="7968269"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3" name="椭圆 16"/>
          <p:cNvSpPr/>
          <p:nvPr/>
        </p:nvSpPr>
        <p:spPr>
          <a:xfrm>
            <a:off x="8371221" y="6346632"/>
            <a:ext cx="288032" cy="288032"/>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华文楷体" panose="02010600040101010101" pitchFamily="2" charset="-122"/>
            </a:endParaRPr>
          </a:p>
        </p:txBody>
      </p:sp>
      <p:sp>
        <p:nvSpPr>
          <p:cNvPr id="37" name="椭圆 17"/>
          <p:cNvSpPr/>
          <p:nvPr/>
        </p:nvSpPr>
        <p:spPr>
          <a:xfrm>
            <a:off x="8692195" y="6029540"/>
            <a:ext cx="288032" cy="28803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华文楷体" panose="02010600040101010101" pitchFamily="2" charset="-122"/>
            </a:endParaRPr>
          </a:p>
        </p:txBody>
      </p:sp>
      <p:sp>
        <p:nvSpPr>
          <p:cNvPr id="38" name="矩形 37"/>
          <p:cNvSpPr/>
          <p:nvPr/>
        </p:nvSpPr>
        <p:spPr>
          <a:xfrm>
            <a:off x="-13648" y="0"/>
            <a:ext cx="9157648" cy="1202643"/>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9" name="图片 38"/>
          <p:cNvPicPr>
            <a:picLocks noChangeAspect="1"/>
          </p:cNvPicPr>
          <p:nvPr/>
        </p:nvPicPr>
        <p:blipFill>
          <a:blip r:embed="rId3" cstate="print">
            <a:clrChange>
              <a:clrFrom>
                <a:srgbClr val="FFFFFF"/>
              </a:clrFrom>
              <a:clrTo>
                <a:srgbClr val="FFFFFF">
                  <a:alpha val="0"/>
                </a:srgbClr>
              </a:clrTo>
            </a:clrChange>
            <a:lum bright="70000" contrast="-70000"/>
            <a:extLst>
              <a:ext uri="{28A0092B-C50C-407E-A947-70E740481C1C}">
                <a14:useLocalDpi xmlns:a14="http://schemas.microsoft.com/office/drawing/2010/main" val="0"/>
              </a:ext>
            </a:extLst>
          </a:blip>
          <a:stretch>
            <a:fillRect/>
          </a:stretch>
        </p:blipFill>
        <p:spPr>
          <a:xfrm>
            <a:off x="0" y="0"/>
            <a:ext cx="2870282" cy="1214651"/>
          </a:xfrm>
          <a:prstGeom prst="rect">
            <a:avLst/>
          </a:prstGeom>
        </p:spPr>
      </p:pic>
      <p:grpSp>
        <p:nvGrpSpPr>
          <p:cNvPr id="40" name="组合 39"/>
          <p:cNvGrpSpPr/>
          <p:nvPr/>
        </p:nvGrpSpPr>
        <p:grpSpPr>
          <a:xfrm>
            <a:off x="0" y="1305569"/>
            <a:ext cx="9144000" cy="56736"/>
            <a:chOff x="30834" y="1305568"/>
            <a:chExt cx="8816454" cy="66133"/>
          </a:xfrm>
        </p:grpSpPr>
        <p:sp>
          <p:nvSpPr>
            <p:cNvPr id="41" name="矩形 40"/>
            <p:cNvSpPr/>
            <p:nvPr/>
          </p:nvSpPr>
          <p:spPr>
            <a:xfrm>
              <a:off x="30834" y="1305568"/>
              <a:ext cx="5800300" cy="6598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p:cNvSpPr/>
            <p:nvPr/>
          </p:nvSpPr>
          <p:spPr>
            <a:xfrm>
              <a:off x="5886861" y="1305712"/>
              <a:ext cx="2960427" cy="6598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0" name="TextBox 6"/>
          <p:cNvSpPr txBox="1"/>
          <p:nvPr/>
        </p:nvSpPr>
        <p:spPr>
          <a:xfrm>
            <a:off x="-420117" y="2318728"/>
            <a:ext cx="6071106" cy="461665"/>
          </a:xfrm>
          <a:prstGeom prst="rect">
            <a:avLst/>
          </a:prstGeom>
          <a:noFill/>
        </p:spPr>
        <p:txBody>
          <a:bodyPr wrap="square" rtlCol="0">
            <a:spAutoFit/>
          </a:bodyPr>
          <a:lstStyle/>
          <a:p>
            <a:pPr marL="914400" lvl="1" indent="-457200">
              <a:buFont typeface="Wingdings" panose="05000000000000000000" pitchFamily="2" charset="2"/>
              <a:buChar char="n"/>
            </a:pPr>
            <a:r>
              <a:rPr lang="en-US" altLang="zh-CN" sz="2400" dirty="0" smtClean="0">
                <a:solidFill>
                  <a:schemeClr val="tx1">
                    <a:lumMod val="75000"/>
                    <a:lumOff val="25000"/>
                  </a:schemeClr>
                </a:solidFill>
                <a:ea typeface="华文楷体" panose="02010600040101010101" pitchFamily="2" charset="-122"/>
              </a:rPr>
              <a:t>The hottest topic in ML / DM</a:t>
            </a:r>
            <a:endParaRPr lang="en-US" altLang="zh-CN" dirty="0" smtClean="0">
              <a:solidFill>
                <a:schemeClr val="tx1">
                  <a:lumMod val="75000"/>
                  <a:lumOff val="25000"/>
                </a:schemeClr>
              </a:solidFill>
              <a:ea typeface="华文楷体" panose="02010600040101010101" pitchFamily="2" charset="-122"/>
            </a:endParaRPr>
          </a:p>
        </p:txBody>
      </p:sp>
      <p:sp>
        <p:nvSpPr>
          <p:cNvPr id="30" name="TextBox 6"/>
          <p:cNvSpPr txBox="1"/>
          <p:nvPr/>
        </p:nvSpPr>
        <p:spPr>
          <a:xfrm>
            <a:off x="3970117" y="2307570"/>
            <a:ext cx="6071106" cy="1292662"/>
          </a:xfrm>
          <a:prstGeom prst="rect">
            <a:avLst/>
          </a:prstGeom>
          <a:noFill/>
        </p:spPr>
        <p:txBody>
          <a:bodyPr wrap="square" rtlCol="0">
            <a:spAutoFit/>
          </a:bodyPr>
          <a:lstStyle/>
          <a:p>
            <a:pPr marL="914400" lvl="1" indent="-457200">
              <a:buFont typeface="Wingdings" panose="05000000000000000000" pitchFamily="2" charset="2"/>
              <a:buChar char="n"/>
            </a:pPr>
            <a:r>
              <a:rPr lang="en-US" altLang="zh-CN" sz="2400" dirty="0" smtClean="0">
                <a:solidFill>
                  <a:schemeClr val="tx1">
                    <a:lumMod val="75000"/>
                    <a:lumOff val="25000"/>
                  </a:schemeClr>
                </a:solidFill>
                <a:ea typeface="华文楷体" panose="02010600040101010101" pitchFamily="2" charset="-122"/>
              </a:rPr>
              <a:t>Standard Architecture</a:t>
            </a:r>
          </a:p>
          <a:p>
            <a:pPr marL="1371600" lvl="2" indent="-457200">
              <a:buFont typeface="Wingdings" panose="05000000000000000000" pitchFamily="2" charset="2"/>
              <a:buChar char="n"/>
            </a:pPr>
            <a:r>
              <a:rPr lang="en-US" altLang="zh-CN" dirty="0" smtClean="0">
                <a:solidFill>
                  <a:schemeClr val="tx1">
                    <a:lumMod val="75000"/>
                    <a:lumOff val="25000"/>
                  </a:schemeClr>
                </a:solidFill>
                <a:ea typeface="华文楷体" panose="02010600040101010101" pitchFamily="2" charset="-122"/>
              </a:rPr>
              <a:t>Images/Videos —— CNN</a:t>
            </a:r>
          </a:p>
          <a:p>
            <a:pPr marL="1371600" lvl="2" indent="-457200">
              <a:buFont typeface="Wingdings" panose="05000000000000000000" pitchFamily="2" charset="2"/>
              <a:buChar char="n"/>
            </a:pPr>
            <a:r>
              <a:rPr lang="en-US" altLang="zh-CN" dirty="0" smtClean="0">
                <a:solidFill>
                  <a:schemeClr val="tx1">
                    <a:lumMod val="75000"/>
                    <a:lumOff val="25000"/>
                  </a:schemeClr>
                </a:solidFill>
                <a:ea typeface="华文楷体" panose="02010600040101010101" pitchFamily="2" charset="-122"/>
              </a:rPr>
              <a:t>Text/Speech —— RNN</a:t>
            </a:r>
          </a:p>
          <a:p>
            <a:pPr marL="1371600" lvl="2" indent="-457200">
              <a:buFont typeface="Wingdings" panose="05000000000000000000" pitchFamily="2" charset="2"/>
              <a:buChar char="n"/>
            </a:pPr>
            <a:r>
              <a:rPr lang="en-US" altLang="zh-CN" dirty="0" smtClean="0">
                <a:solidFill>
                  <a:schemeClr val="tx1">
                    <a:lumMod val="75000"/>
                    <a:lumOff val="25000"/>
                  </a:schemeClr>
                </a:solidFill>
                <a:ea typeface="华文楷体" panose="02010600040101010101" pitchFamily="2" charset="-122"/>
              </a:rPr>
              <a:t>Playing Games/Auto Drive —— DQN</a:t>
            </a:r>
          </a:p>
        </p:txBody>
      </p:sp>
      <p:sp>
        <p:nvSpPr>
          <p:cNvPr id="34" name="TextBox 6"/>
          <p:cNvSpPr txBox="1"/>
          <p:nvPr/>
        </p:nvSpPr>
        <p:spPr>
          <a:xfrm>
            <a:off x="3738624" y="3735742"/>
            <a:ext cx="6071106" cy="830997"/>
          </a:xfrm>
          <a:prstGeom prst="rect">
            <a:avLst/>
          </a:prstGeom>
          <a:noFill/>
        </p:spPr>
        <p:txBody>
          <a:bodyPr wrap="square" rtlCol="0">
            <a:spAutoFit/>
          </a:bodyPr>
          <a:lstStyle/>
          <a:p>
            <a:pPr lvl="1"/>
            <a:r>
              <a:rPr lang="en-US" altLang="zh-CN" sz="2400" b="1" dirty="0">
                <a:solidFill>
                  <a:srgbClr val="FF0000"/>
                </a:solidFill>
                <a:ea typeface="华文楷体" panose="02010600040101010101" pitchFamily="2" charset="-122"/>
              </a:rPr>
              <a:t>No standard architecture </a:t>
            </a:r>
            <a:r>
              <a:rPr lang="en-US" altLang="zh-CN" sz="2400" b="1" dirty="0" smtClean="0">
                <a:solidFill>
                  <a:srgbClr val="FF0000"/>
                </a:solidFill>
                <a:ea typeface="华文楷体" panose="02010600040101010101" pitchFamily="2" charset="-122"/>
              </a:rPr>
              <a:t>for </a:t>
            </a:r>
            <a:r>
              <a:rPr lang="en-US" altLang="zh-CN" sz="2400" b="1" dirty="0" err="1" smtClean="0">
                <a:solidFill>
                  <a:srgbClr val="FF0000"/>
                </a:solidFill>
                <a:ea typeface="华文楷体" panose="02010600040101010101" pitchFamily="2" charset="-122"/>
              </a:rPr>
              <a:t>spatio</a:t>
            </a:r>
            <a:r>
              <a:rPr lang="en-US" altLang="zh-CN" sz="2400" b="1" dirty="0" smtClean="0">
                <a:solidFill>
                  <a:srgbClr val="FF0000"/>
                </a:solidFill>
                <a:ea typeface="华文楷体" panose="02010600040101010101" pitchFamily="2" charset="-122"/>
              </a:rPr>
              <a:t>-temporal data.</a:t>
            </a:r>
          </a:p>
        </p:txBody>
      </p:sp>
      <p:pic>
        <p:nvPicPr>
          <p:cNvPr id="30728" name="Picture 8" descr="https://timgsa.baidu.com/timg?image&amp;quality=80&amp;size=b9999_10000&amp;sec=1489258588112&amp;di=bb278b4158b37c8d748a48d786884271&amp;imgtype=0&amp;src=http%3A%2F%2Fnews.xinhuanet.com%2Ffinance%2F2015-06%2F08%2F127889485_14337240552491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0992" y="2791551"/>
            <a:ext cx="3457632" cy="1866123"/>
          </a:xfrm>
          <a:prstGeom prst="rect">
            <a:avLst/>
          </a:prstGeom>
          <a:noFill/>
          <a:extLst>
            <a:ext uri="{909E8E84-426E-40DD-AFC4-6F175D3DCCD1}">
              <a14:hiddenFill xmlns:a14="http://schemas.microsoft.com/office/drawing/2010/main">
                <a:solidFill>
                  <a:srgbClr val="FFFFFF"/>
                </a:solidFill>
              </a14:hiddenFill>
            </a:ext>
          </a:extLst>
        </p:spPr>
      </p:pic>
      <p:pic>
        <p:nvPicPr>
          <p:cNvPr id="30730" name="Picture 10" descr="https://timgsa.baidu.com/timg?image&amp;quality=80&amp;size=b9999_10000&amp;sec=1489258725409&amp;di=d233542d380f78f16c44b58df7b3af4e&amp;imgtype=0&amp;src=http%3A%2F%2Fimg.qhdxw.com%2Fhot%2Fuploads%2Fallimg%2F20161204%2F045046_239006.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0992" y="4706346"/>
            <a:ext cx="2433138" cy="1784302"/>
          </a:xfrm>
          <a:prstGeom prst="rect">
            <a:avLst/>
          </a:prstGeom>
          <a:noFill/>
          <a:extLst>
            <a:ext uri="{909E8E84-426E-40DD-AFC4-6F175D3DCCD1}">
              <a14:hiddenFill xmlns:a14="http://schemas.microsoft.com/office/drawing/2010/main">
                <a:solidFill>
                  <a:srgbClr val="FFFFFF"/>
                </a:solidFill>
              </a14:hiddenFill>
            </a:ext>
          </a:extLst>
        </p:spPr>
      </p:pic>
      <p:pic>
        <p:nvPicPr>
          <p:cNvPr id="30732" name="Picture 12" descr="https://timgsa.baidu.com/timg?image&amp;quality=80&amp;size=b9999_10000&amp;sec=1489258764009&amp;di=142a8a63ba807640e7781e2e001ac381&amp;imgtype=0&amp;src=http%3A%2F%2Fimg.kuqin.com%2Fupimg%2Fallimg%2F160316%2F213S562Y-0.jp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1496" r="21339"/>
          <a:stretch/>
        </p:blipFill>
        <p:spPr bwMode="auto">
          <a:xfrm>
            <a:off x="1944303" y="5817187"/>
            <a:ext cx="769827" cy="809932"/>
          </a:xfrm>
          <a:prstGeom prst="rect">
            <a:avLst/>
          </a:prstGeom>
          <a:noFill/>
          <a:extLst>
            <a:ext uri="{909E8E84-426E-40DD-AFC4-6F175D3DCCD1}">
              <a14:hiddenFill xmlns:a14="http://schemas.microsoft.com/office/drawing/2010/main">
                <a:solidFill>
                  <a:srgbClr val="FFFFFF"/>
                </a:solidFill>
              </a14:hiddenFill>
            </a:ext>
          </a:extLst>
        </p:spPr>
      </p:pic>
      <p:pic>
        <p:nvPicPr>
          <p:cNvPr id="30734" name="Picture 14" descr="https://timgsa.baidu.com/timg?image&amp;quality=80&amp;size=b9999_10000&amp;sec=1489258828406&amp;di=ab42f627fab821fd2144826661843a56&amp;imgtype=0&amp;src=http%3A%2F%2Fhimg2.huanqiu.com%2Fattachment2010%2F2015%2F0914%2F20150914122031283.jpg"/>
          <p:cNvPicPr>
            <a:picLocks noChangeAspect="1" noChangeArrowheads="1"/>
          </p:cNvPicPr>
          <p:nvPr/>
        </p:nvPicPr>
        <p:blipFill rotWithShape="1">
          <a:blip r:embed="rId7">
            <a:extLst>
              <a:ext uri="{28A0092B-C50C-407E-A947-70E740481C1C}">
                <a14:useLocalDpi xmlns:a14="http://schemas.microsoft.com/office/drawing/2010/main" val="0"/>
              </a:ext>
            </a:extLst>
          </a:blip>
          <a:srcRect l="16748" r="16233"/>
          <a:stretch/>
        </p:blipFill>
        <p:spPr bwMode="auto">
          <a:xfrm>
            <a:off x="2870282" y="4717802"/>
            <a:ext cx="2118167" cy="1772846"/>
          </a:xfrm>
          <a:prstGeom prst="rect">
            <a:avLst/>
          </a:prstGeom>
          <a:noFill/>
          <a:extLst>
            <a:ext uri="{909E8E84-426E-40DD-AFC4-6F175D3DCCD1}">
              <a14:hiddenFill xmlns:a14="http://schemas.microsoft.com/office/drawing/2010/main">
                <a:solidFill>
                  <a:srgbClr val="FFFFFF"/>
                </a:solidFill>
              </a14:hiddenFill>
            </a:ext>
          </a:extLst>
        </p:spPr>
      </p:pic>
      <p:pic>
        <p:nvPicPr>
          <p:cNvPr id="30736" name="Picture 16" descr="https://timgsa.baidu.com/timg?image&amp;quality=80&amp;size=b9999_10000&amp;sec=1489258928773&amp;di=e2fa786bd5e2c06f0da585603b361494&amp;imgtype=0&amp;src=http%3A%2F%2Fwww.javaweb1024.com%2Fuploads%2F1%2Fimage%2Fpublic%2F201602%2F20160225105550_lnl9x71bi0.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106953" y="4702250"/>
            <a:ext cx="3301916" cy="17281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701418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extBox 5"/>
          <p:cNvSpPr txBox="1"/>
          <p:nvPr/>
        </p:nvSpPr>
        <p:spPr>
          <a:xfrm>
            <a:off x="766170" y="1391910"/>
            <a:ext cx="2791020" cy="646331"/>
          </a:xfrm>
          <a:prstGeom prst="rect">
            <a:avLst/>
          </a:prstGeom>
          <a:noFill/>
        </p:spPr>
        <p:txBody>
          <a:bodyPr wrap="none" rtlCol="0">
            <a:spAutoFit/>
          </a:bodyPr>
          <a:lstStyle/>
          <a:p>
            <a:r>
              <a:rPr lang="en-US" altLang="zh-CN" sz="3600" b="1" dirty="0">
                <a:solidFill>
                  <a:schemeClr val="tx1">
                    <a:lumMod val="75000"/>
                    <a:lumOff val="25000"/>
                  </a:schemeClr>
                </a:solidFill>
                <a:ea typeface="华文楷体" panose="02010600040101010101" pitchFamily="2" charset="-122"/>
              </a:rPr>
              <a:t>Characteristic</a:t>
            </a:r>
            <a:endParaRPr lang="zh-CN" altLang="en-US" sz="3600" b="1" dirty="0">
              <a:solidFill>
                <a:schemeClr val="tx1">
                  <a:lumMod val="75000"/>
                  <a:lumOff val="25000"/>
                </a:schemeClr>
              </a:solidFill>
              <a:ea typeface="华文楷体" panose="02010600040101010101" pitchFamily="2" charset="-122"/>
            </a:endParaRPr>
          </a:p>
        </p:txBody>
      </p:sp>
      <p:sp>
        <p:nvSpPr>
          <p:cNvPr id="6" name="矩形 5"/>
          <p:cNvSpPr/>
          <p:nvPr/>
        </p:nvSpPr>
        <p:spPr>
          <a:xfrm rot="10800000">
            <a:off x="478138" y="1571059"/>
            <a:ext cx="288032" cy="288032"/>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华文楷体" panose="02010600040101010101" pitchFamily="2" charset="-122"/>
            </a:endParaRPr>
          </a:p>
        </p:txBody>
      </p:sp>
      <p:grpSp>
        <p:nvGrpSpPr>
          <p:cNvPr id="7" name="组合 6"/>
          <p:cNvGrpSpPr/>
          <p:nvPr/>
        </p:nvGrpSpPr>
        <p:grpSpPr>
          <a:xfrm rot="10800000">
            <a:off x="3557190" y="1609965"/>
            <a:ext cx="648072" cy="288032"/>
            <a:chOff x="1483073" y="1052736"/>
            <a:chExt cx="648072" cy="288032"/>
          </a:xfrm>
        </p:grpSpPr>
        <p:sp>
          <p:nvSpPr>
            <p:cNvPr id="8" name="椭圆 7"/>
            <p:cNvSpPr/>
            <p:nvPr/>
          </p:nvSpPr>
          <p:spPr>
            <a:xfrm>
              <a:off x="1483073" y="1052736"/>
              <a:ext cx="288032" cy="28803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华文楷体" panose="02010600040101010101" pitchFamily="2" charset="-122"/>
              </a:endParaRPr>
            </a:p>
          </p:txBody>
        </p:sp>
        <p:sp>
          <p:nvSpPr>
            <p:cNvPr id="9" name="椭圆 8"/>
            <p:cNvSpPr/>
            <p:nvPr/>
          </p:nvSpPr>
          <p:spPr>
            <a:xfrm>
              <a:off x="1843113" y="1052736"/>
              <a:ext cx="288032" cy="28803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华文楷体" panose="02010600040101010101" pitchFamily="2" charset="-122"/>
              </a:endParaRPr>
            </a:p>
          </p:txBody>
        </p:sp>
      </p:grpSp>
      <p:cxnSp>
        <p:nvCxnSpPr>
          <p:cNvPr id="32" name="直接连接符 31"/>
          <p:cNvCxnSpPr/>
          <p:nvPr/>
        </p:nvCxnSpPr>
        <p:spPr>
          <a:xfrm>
            <a:off x="8849203" y="1514901"/>
            <a:ext cx="0" cy="1522987"/>
          </a:xfrm>
          <a:prstGeom prst="line">
            <a:avLst/>
          </a:prstGeom>
          <a:ln w="38100">
            <a:solidFill>
              <a:srgbClr val="5C307D"/>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690984" y="6627119"/>
            <a:ext cx="7968269"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3" name="椭圆 16"/>
          <p:cNvSpPr/>
          <p:nvPr/>
        </p:nvSpPr>
        <p:spPr>
          <a:xfrm>
            <a:off x="8371221" y="6346632"/>
            <a:ext cx="288032" cy="288032"/>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华文楷体" panose="02010600040101010101" pitchFamily="2" charset="-122"/>
            </a:endParaRPr>
          </a:p>
        </p:txBody>
      </p:sp>
      <p:sp>
        <p:nvSpPr>
          <p:cNvPr id="37" name="椭圆 17"/>
          <p:cNvSpPr/>
          <p:nvPr/>
        </p:nvSpPr>
        <p:spPr>
          <a:xfrm>
            <a:off x="8692195" y="6029540"/>
            <a:ext cx="288032" cy="28803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华文楷体" panose="02010600040101010101" pitchFamily="2" charset="-122"/>
            </a:endParaRPr>
          </a:p>
        </p:txBody>
      </p:sp>
      <p:sp>
        <p:nvSpPr>
          <p:cNvPr id="38" name="矩形 37"/>
          <p:cNvSpPr/>
          <p:nvPr/>
        </p:nvSpPr>
        <p:spPr>
          <a:xfrm>
            <a:off x="-13648" y="0"/>
            <a:ext cx="9157648" cy="1202643"/>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9" name="图片 38"/>
          <p:cNvPicPr>
            <a:picLocks noChangeAspect="1"/>
          </p:cNvPicPr>
          <p:nvPr/>
        </p:nvPicPr>
        <p:blipFill>
          <a:blip r:embed="rId3" cstate="print">
            <a:clrChange>
              <a:clrFrom>
                <a:srgbClr val="FFFFFF"/>
              </a:clrFrom>
              <a:clrTo>
                <a:srgbClr val="FFFFFF">
                  <a:alpha val="0"/>
                </a:srgbClr>
              </a:clrTo>
            </a:clrChange>
            <a:lum bright="70000" contrast="-70000"/>
            <a:extLst>
              <a:ext uri="{28A0092B-C50C-407E-A947-70E740481C1C}">
                <a14:useLocalDpi xmlns:a14="http://schemas.microsoft.com/office/drawing/2010/main" val="0"/>
              </a:ext>
            </a:extLst>
          </a:blip>
          <a:stretch>
            <a:fillRect/>
          </a:stretch>
        </p:blipFill>
        <p:spPr>
          <a:xfrm>
            <a:off x="0" y="0"/>
            <a:ext cx="2870282" cy="1214651"/>
          </a:xfrm>
          <a:prstGeom prst="rect">
            <a:avLst/>
          </a:prstGeom>
        </p:spPr>
      </p:pic>
      <p:grpSp>
        <p:nvGrpSpPr>
          <p:cNvPr id="40" name="组合 39"/>
          <p:cNvGrpSpPr/>
          <p:nvPr/>
        </p:nvGrpSpPr>
        <p:grpSpPr>
          <a:xfrm>
            <a:off x="0" y="1305569"/>
            <a:ext cx="9144000" cy="56736"/>
            <a:chOff x="30834" y="1305568"/>
            <a:chExt cx="8816454" cy="66133"/>
          </a:xfrm>
        </p:grpSpPr>
        <p:sp>
          <p:nvSpPr>
            <p:cNvPr id="41" name="矩形 40"/>
            <p:cNvSpPr/>
            <p:nvPr/>
          </p:nvSpPr>
          <p:spPr>
            <a:xfrm>
              <a:off x="30834" y="1305568"/>
              <a:ext cx="5800300" cy="6598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p:cNvSpPr/>
            <p:nvPr/>
          </p:nvSpPr>
          <p:spPr>
            <a:xfrm>
              <a:off x="5886861" y="1305712"/>
              <a:ext cx="2960427" cy="6598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 name="图片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68030" y="4113396"/>
            <a:ext cx="2154431" cy="1615823"/>
          </a:xfrm>
          <a:prstGeom prst="rect">
            <a:avLst/>
          </a:prstGeom>
        </p:spPr>
      </p:pic>
      <p:pic>
        <p:nvPicPr>
          <p:cNvPr id="4" name="图片 3"/>
          <p:cNvPicPr>
            <a:picLocks noChangeAspect="1"/>
          </p:cNvPicPr>
          <p:nvPr/>
        </p:nvPicPr>
        <p:blipFill rotWithShape="1">
          <a:blip r:embed="rId5">
            <a:extLst>
              <a:ext uri="{28A0092B-C50C-407E-A947-70E740481C1C}">
                <a14:useLocalDpi xmlns:a14="http://schemas.microsoft.com/office/drawing/2010/main" val="0"/>
              </a:ext>
            </a:extLst>
          </a:blip>
          <a:srcRect l="47411" t="1974" r="481" b="3451"/>
          <a:stretch/>
        </p:blipFill>
        <p:spPr>
          <a:xfrm>
            <a:off x="5568030" y="1709912"/>
            <a:ext cx="2133814" cy="1505585"/>
          </a:xfrm>
          <a:prstGeom prst="rect">
            <a:avLst/>
          </a:prstGeom>
        </p:spPr>
      </p:pic>
      <p:sp>
        <p:nvSpPr>
          <p:cNvPr id="20" name="TextBox 6"/>
          <p:cNvSpPr txBox="1"/>
          <p:nvPr/>
        </p:nvSpPr>
        <p:spPr>
          <a:xfrm>
            <a:off x="-420117" y="2318728"/>
            <a:ext cx="6071106" cy="3447098"/>
          </a:xfrm>
          <a:prstGeom prst="rect">
            <a:avLst/>
          </a:prstGeom>
          <a:noFill/>
        </p:spPr>
        <p:txBody>
          <a:bodyPr wrap="square" rtlCol="0">
            <a:spAutoFit/>
          </a:bodyPr>
          <a:lstStyle/>
          <a:p>
            <a:pPr marL="914400" lvl="1" indent="-457200">
              <a:buFont typeface="Wingdings" panose="05000000000000000000" pitchFamily="2" charset="2"/>
              <a:buChar char="n"/>
            </a:pPr>
            <a:r>
              <a:rPr lang="en-US" altLang="zh-CN" sz="2400" dirty="0" smtClean="0">
                <a:solidFill>
                  <a:schemeClr val="tx1">
                    <a:lumMod val="75000"/>
                    <a:lumOff val="25000"/>
                  </a:schemeClr>
                </a:solidFill>
                <a:ea typeface="华文楷体" panose="02010600040101010101" pitchFamily="2" charset="-122"/>
              </a:rPr>
              <a:t>Spatial dependence</a:t>
            </a:r>
          </a:p>
          <a:p>
            <a:pPr marL="1371600" lvl="2" indent="-457200">
              <a:buFont typeface="Wingdings" panose="05000000000000000000" pitchFamily="2" charset="2"/>
              <a:buChar char="n"/>
            </a:pPr>
            <a:r>
              <a:rPr lang="en-US" altLang="zh-CN" sz="2000" dirty="0" smtClean="0">
                <a:solidFill>
                  <a:schemeClr val="tx1">
                    <a:lumMod val="75000"/>
                    <a:lumOff val="25000"/>
                  </a:schemeClr>
                </a:solidFill>
                <a:ea typeface="华文楷体" panose="02010600040101010101" pitchFamily="2" charset="-122"/>
              </a:rPr>
              <a:t>different </a:t>
            </a:r>
            <a:r>
              <a:rPr lang="en-US" altLang="zh-CN" sz="2000" dirty="0">
                <a:solidFill>
                  <a:schemeClr val="tx1">
                    <a:lumMod val="75000"/>
                    <a:lumOff val="25000"/>
                  </a:schemeClr>
                </a:solidFill>
                <a:ea typeface="华文楷体" panose="02010600040101010101" pitchFamily="2" charset="-122"/>
              </a:rPr>
              <a:t>locations interact on each other</a:t>
            </a:r>
          </a:p>
          <a:p>
            <a:pPr marL="1371600" lvl="2" indent="-457200">
              <a:buFont typeface="Wingdings" panose="05000000000000000000" pitchFamily="2" charset="2"/>
              <a:buChar char="n"/>
            </a:pPr>
            <a:r>
              <a:rPr lang="en-US" altLang="zh-CN" sz="2000" dirty="0" smtClean="0">
                <a:solidFill>
                  <a:schemeClr val="tx1">
                    <a:lumMod val="75000"/>
                    <a:lumOff val="25000"/>
                  </a:schemeClr>
                </a:solidFill>
                <a:ea typeface="华文楷体" panose="02010600040101010101" pitchFamily="2" charset="-122"/>
              </a:rPr>
              <a:t>compare </a:t>
            </a:r>
            <a:r>
              <a:rPr lang="en-US" altLang="zh-CN" sz="2000" dirty="0">
                <a:solidFill>
                  <a:schemeClr val="tx1">
                    <a:lumMod val="75000"/>
                    <a:lumOff val="25000"/>
                  </a:schemeClr>
                </a:solidFill>
                <a:ea typeface="华文楷体" panose="02010600040101010101" pitchFamily="2" charset="-122"/>
              </a:rPr>
              <a:t>with images:</a:t>
            </a:r>
          </a:p>
          <a:p>
            <a:pPr marL="1714500" lvl="3" indent="-342900">
              <a:buFont typeface="Arial" panose="020B0604020202020204" pitchFamily="34" charset="0"/>
              <a:buChar char="•"/>
            </a:pPr>
            <a:r>
              <a:rPr lang="en-US" altLang="zh-CN" dirty="0" smtClean="0">
                <a:solidFill>
                  <a:schemeClr val="tx1">
                    <a:lumMod val="75000"/>
                    <a:lumOff val="25000"/>
                  </a:schemeClr>
                </a:solidFill>
                <a:ea typeface="华文楷体" panose="02010600040101010101" pitchFamily="2" charset="-122"/>
              </a:rPr>
              <a:t>city </a:t>
            </a:r>
            <a:r>
              <a:rPr lang="en-US" altLang="zh-CN" dirty="0">
                <a:solidFill>
                  <a:schemeClr val="tx1">
                    <a:lumMod val="75000"/>
                    <a:lumOff val="25000"/>
                  </a:schemeClr>
                </a:solidFill>
                <a:ea typeface="华文楷体" panose="02010600040101010101" pitchFamily="2" charset="-122"/>
              </a:rPr>
              <a:t>level scale, sensitive to the </a:t>
            </a:r>
            <a:r>
              <a:rPr lang="en-US" altLang="zh-CN" dirty="0" smtClean="0">
                <a:solidFill>
                  <a:schemeClr val="tx1">
                    <a:lumMod val="75000"/>
                    <a:lumOff val="25000"/>
                  </a:schemeClr>
                </a:solidFill>
                <a:ea typeface="华文楷体" panose="02010600040101010101" pitchFamily="2" charset="-122"/>
              </a:rPr>
              <a:t>granularity</a:t>
            </a:r>
          </a:p>
          <a:p>
            <a:pPr marL="1714500" lvl="3" indent="-342900">
              <a:buFont typeface="Arial" panose="020B0604020202020204" pitchFamily="34" charset="0"/>
              <a:buChar char="•"/>
            </a:pPr>
            <a:endParaRPr lang="en-US" altLang="zh-CN" dirty="0">
              <a:solidFill>
                <a:schemeClr val="tx1">
                  <a:lumMod val="75000"/>
                  <a:lumOff val="25000"/>
                </a:schemeClr>
              </a:solidFill>
              <a:ea typeface="华文楷体" panose="02010600040101010101" pitchFamily="2" charset="-122"/>
            </a:endParaRPr>
          </a:p>
          <a:p>
            <a:pPr marL="914400" lvl="1" indent="-457200">
              <a:buFont typeface="Wingdings" panose="05000000000000000000" pitchFamily="2" charset="2"/>
              <a:buChar char="n"/>
            </a:pPr>
            <a:r>
              <a:rPr lang="en-US" altLang="zh-CN" sz="2400" dirty="0" smtClean="0">
                <a:solidFill>
                  <a:schemeClr val="tx1">
                    <a:lumMod val="75000"/>
                    <a:lumOff val="25000"/>
                  </a:schemeClr>
                </a:solidFill>
                <a:ea typeface="华文楷体" panose="02010600040101010101" pitchFamily="2" charset="-122"/>
              </a:rPr>
              <a:t>Temporal dependence</a:t>
            </a:r>
          </a:p>
          <a:p>
            <a:pPr marL="1371600" lvl="2" indent="-457200">
              <a:buFont typeface="Wingdings" panose="05000000000000000000" pitchFamily="2" charset="2"/>
              <a:buChar char="n"/>
            </a:pPr>
            <a:r>
              <a:rPr lang="en-US" altLang="zh-CN" sz="2000" dirty="0" smtClean="0">
                <a:solidFill>
                  <a:schemeClr val="tx1">
                    <a:lumMod val="75000"/>
                    <a:lumOff val="25000"/>
                  </a:schemeClr>
                </a:solidFill>
                <a:ea typeface="华文楷体" panose="02010600040101010101" pitchFamily="2" charset="-122"/>
              </a:rPr>
              <a:t>past </a:t>
            </a:r>
            <a:r>
              <a:rPr lang="en-US" altLang="zh-CN" sz="2000" dirty="0">
                <a:solidFill>
                  <a:schemeClr val="tx1">
                    <a:lumMod val="75000"/>
                    <a:lumOff val="25000"/>
                  </a:schemeClr>
                </a:solidFill>
                <a:ea typeface="华文楷体" panose="02010600040101010101" pitchFamily="2" charset="-122"/>
              </a:rPr>
              <a:t>states affect the future</a:t>
            </a:r>
          </a:p>
          <a:p>
            <a:pPr marL="1371600" lvl="2" indent="-457200">
              <a:buFont typeface="Wingdings" panose="05000000000000000000" pitchFamily="2" charset="2"/>
              <a:buChar char="n"/>
            </a:pPr>
            <a:r>
              <a:rPr lang="en-US" altLang="zh-CN" sz="2000" dirty="0" smtClean="0">
                <a:solidFill>
                  <a:schemeClr val="tx1">
                    <a:lumMod val="75000"/>
                    <a:lumOff val="25000"/>
                  </a:schemeClr>
                </a:solidFill>
                <a:ea typeface="华文楷体" panose="02010600040101010101" pitchFamily="2" charset="-122"/>
              </a:rPr>
              <a:t>compare </a:t>
            </a:r>
            <a:r>
              <a:rPr lang="en-US" altLang="zh-CN" sz="2000" dirty="0">
                <a:solidFill>
                  <a:schemeClr val="tx1">
                    <a:lumMod val="75000"/>
                    <a:lumOff val="25000"/>
                  </a:schemeClr>
                </a:solidFill>
                <a:ea typeface="华文楷体" panose="02010600040101010101" pitchFamily="2" charset="-122"/>
              </a:rPr>
              <a:t>with texts/speech:</a:t>
            </a:r>
          </a:p>
          <a:p>
            <a:pPr marL="1828800" lvl="3" indent="-457200">
              <a:buFont typeface="Wingdings" panose="05000000000000000000" pitchFamily="2" charset="2"/>
              <a:buChar char="n"/>
            </a:pPr>
            <a:r>
              <a:rPr lang="en-US" altLang="zh-CN" dirty="0">
                <a:solidFill>
                  <a:schemeClr val="tx1">
                    <a:lumMod val="75000"/>
                    <a:lumOff val="25000"/>
                  </a:schemeClr>
                </a:solidFill>
                <a:ea typeface="华文楷体" panose="02010600040101010101" pitchFamily="2" charset="-122"/>
              </a:rPr>
              <a:t>periodicity in multi-granularity</a:t>
            </a:r>
          </a:p>
          <a:p>
            <a:pPr marL="1828800" lvl="3" indent="-457200">
              <a:buFont typeface="Wingdings" panose="05000000000000000000" pitchFamily="2" charset="2"/>
              <a:buChar char="n"/>
            </a:pPr>
            <a:r>
              <a:rPr lang="en-US" altLang="zh-CN" dirty="0" smtClean="0">
                <a:solidFill>
                  <a:schemeClr val="tx1">
                    <a:lumMod val="75000"/>
                    <a:lumOff val="25000"/>
                  </a:schemeClr>
                </a:solidFill>
                <a:ea typeface="华文楷体" panose="02010600040101010101" pitchFamily="2" charset="-122"/>
              </a:rPr>
              <a:t>highly </a:t>
            </a:r>
            <a:r>
              <a:rPr lang="en-US" altLang="zh-CN" dirty="0">
                <a:solidFill>
                  <a:schemeClr val="tx1">
                    <a:lumMod val="75000"/>
                    <a:lumOff val="25000"/>
                  </a:schemeClr>
                </a:solidFill>
                <a:ea typeface="华文楷体" panose="02010600040101010101" pitchFamily="2" charset="-122"/>
              </a:rPr>
              <a:t>affected by sudden event (raining, traffic accident</a:t>
            </a:r>
            <a:r>
              <a:rPr lang="en-US" altLang="zh-CN" dirty="0" smtClean="0">
                <a:solidFill>
                  <a:schemeClr val="tx1">
                    <a:lumMod val="75000"/>
                    <a:lumOff val="25000"/>
                  </a:schemeClr>
                </a:solidFill>
                <a:ea typeface="华文楷体" panose="02010600040101010101" pitchFamily="2" charset="-122"/>
              </a:rPr>
              <a:t>)</a:t>
            </a:r>
          </a:p>
        </p:txBody>
      </p:sp>
      <p:pic>
        <p:nvPicPr>
          <p:cNvPr id="19458" name="Picture 2" descr="Image result for 周期性时间序列"/>
          <p:cNvPicPr>
            <a:picLocks noChangeAspect="1" noChangeArrowheads="1"/>
          </p:cNvPicPr>
          <p:nvPr/>
        </p:nvPicPr>
        <p:blipFill rotWithShape="1">
          <a:blip r:embed="rId6">
            <a:extLst>
              <a:ext uri="{28A0092B-C50C-407E-A947-70E740481C1C}">
                <a14:useLocalDpi xmlns:a14="http://schemas.microsoft.com/office/drawing/2010/main" val="0"/>
              </a:ext>
            </a:extLst>
          </a:blip>
          <a:srcRect l="12737" t="3244" r="4087" b="13667"/>
          <a:stretch/>
        </p:blipFill>
        <p:spPr bwMode="auto">
          <a:xfrm>
            <a:off x="6557941" y="5244141"/>
            <a:ext cx="2287806" cy="1570797"/>
          </a:xfrm>
          <a:prstGeom prst="rect">
            <a:avLst/>
          </a:prstGeom>
          <a:noFill/>
          <a:extLst>
            <a:ext uri="{909E8E84-426E-40DD-AFC4-6F175D3DCCD1}">
              <a14:hiddenFill xmlns:a14="http://schemas.microsoft.com/office/drawing/2010/main">
                <a:solidFill>
                  <a:srgbClr val="FFFFFF"/>
                </a:solidFill>
              </a14:hiddenFill>
            </a:ext>
          </a:extLst>
        </p:spPr>
      </p:pic>
      <p:pic>
        <p:nvPicPr>
          <p:cNvPr id="22" name="图片 21"/>
          <p:cNvPicPr>
            <a:picLocks noChangeAspect="1"/>
          </p:cNvPicPr>
          <p:nvPr/>
        </p:nvPicPr>
        <p:blipFill rotWithShape="1">
          <a:blip r:embed="rId7" cstate="print">
            <a:extLst>
              <a:ext uri="{28A0092B-C50C-407E-A947-70E740481C1C}">
                <a14:useLocalDpi xmlns:a14="http://schemas.microsoft.com/office/drawing/2010/main" val="0"/>
              </a:ext>
            </a:extLst>
          </a:blip>
          <a:srcRect l="5956" r="6994" b="2135"/>
          <a:stretch/>
        </p:blipFill>
        <p:spPr>
          <a:xfrm>
            <a:off x="7124167" y="2512309"/>
            <a:ext cx="1712044" cy="1664886"/>
          </a:xfrm>
          <a:prstGeom prst="rect">
            <a:avLst/>
          </a:prstGeom>
        </p:spPr>
      </p:pic>
    </p:spTree>
    <p:extLst>
      <p:ext uri="{BB962C8B-B14F-4D97-AF65-F5344CB8AC3E}">
        <p14:creationId xmlns:p14="http://schemas.microsoft.com/office/powerpoint/2010/main" val="94179513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矩形 5"/>
          <p:cNvSpPr/>
          <p:nvPr/>
        </p:nvSpPr>
        <p:spPr>
          <a:xfrm rot="10800000">
            <a:off x="478138" y="1571059"/>
            <a:ext cx="288032" cy="288032"/>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华文楷体" panose="02010600040101010101" pitchFamily="2" charset="-122"/>
            </a:endParaRPr>
          </a:p>
        </p:txBody>
      </p:sp>
      <p:grpSp>
        <p:nvGrpSpPr>
          <p:cNvPr id="7" name="组合 6"/>
          <p:cNvGrpSpPr/>
          <p:nvPr/>
        </p:nvGrpSpPr>
        <p:grpSpPr>
          <a:xfrm rot="10800000">
            <a:off x="3634188" y="1571059"/>
            <a:ext cx="648072" cy="288032"/>
            <a:chOff x="1483073" y="1052736"/>
            <a:chExt cx="648072" cy="288032"/>
          </a:xfrm>
        </p:grpSpPr>
        <p:sp>
          <p:nvSpPr>
            <p:cNvPr id="8" name="椭圆 7"/>
            <p:cNvSpPr/>
            <p:nvPr/>
          </p:nvSpPr>
          <p:spPr>
            <a:xfrm>
              <a:off x="1483073" y="1052736"/>
              <a:ext cx="288032" cy="28803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华文楷体" panose="02010600040101010101" pitchFamily="2" charset="-122"/>
              </a:endParaRPr>
            </a:p>
          </p:txBody>
        </p:sp>
        <p:sp>
          <p:nvSpPr>
            <p:cNvPr id="9" name="椭圆 8"/>
            <p:cNvSpPr/>
            <p:nvPr/>
          </p:nvSpPr>
          <p:spPr>
            <a:xfrm>
              <a:off x="1843113" y="1052736"/>
              <a:ext cx="288032" cy="28803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华文楷体" panose="02010600040101010101" pitchFamily="2" charset="-122"/>
              </a:endParaRPr>
            </a:p>
          </p:txBody>
        </p:sp>
      </p:grpSp>
      <p:sp>
        <p:nvSpPr>
          <p:cNvPr id="10" name="TextBox 6"/>
          <p:cNvSpPr txBox="1"/>
          <p:nvPr/>
        </p:nvSpPr>
        <p:spPr>
          <a:xfrm>
            <a:off x="-368337" y="2326312"/>
            <a:ext cx="5726571" cy="2308324"/>
          </a:xfrm>
          <a:prstGeom prst="rect">
            <a:avLst/>
          </a:prstGeom>
          <a:noFill/>
        </p:spPr>
        <p:txBody>
          <a:bodyPr wrap="square" rtlCol="0">
            <a:spAutoFit/>
          </a:bodyPr>
          <a:lstStyle/>
          <a:p>
            <a:pPr marL="914400" lvl="1" indent="-457200">
              <a:buFont typeface="Wingdings" panose="05000000000000000000" pitchFamily="2" charset="2"/>
              <a:buChar char="n"/>
            </a:pPr>
            <a:r>
              <a:rPr lang="en-US" altLang="zh-CN" sz="2400" dirty="0" smtClean="0">
                <a:solidFill>
                  <a:schemeClr val="tx1">
                    <a:lumMod val="75000"/>
                    <a:lumOff val="25000"/>
                  </a:schemeClr>
                </a:solidFill>
                <a:ea typeface="华文楷体" panose="02010600040101010101" pitchFamily="2" charset="-122"/>
              </a:rPr>
              <a:t>Diverse </a:t>
            </a:r>
            <a:r>
              <a:rPr lang="en-US" altLang="zh-CN" sz="2400" dirty="0">
                <a:solidFill>
                  <a:schemeClr val="tx1">
                    <a:lumMod val="75000"/>
                    <a:lumOff val="25000"/>
                  </a:schemeClr>
                </a:solidFill>
                <a:ea typeface="华文楷体" panose="02010600040101010101" pitchFamily="2" charset="-122"/>
              </a:rPr>
              <a:t>data </a:t>
            </a:r>
            <a:r>
              <a:rPr lang="en-US" altLang="zh-CN" sz="2400" dirty="0" smtClean="0">
                <a:solidFill>
                  <a:schemeClr val="tx1">
                    <a:lumMod val="75000"/>
                    <a:lumOff val="25000"/>
                  </a:schemeClr>
                </a:solidFill>
                <a:ea typeface="华文楷体" panose="02010600040101010101" pitchFamily="2" charset="-122"/>
              </a:rPr>
              <a:t>sources</a:t>
            </a:r>
          </a:p>
          <a:p>
            <a:pPr marL="1371600" lvl="2" indent="-457200">
              <a:buFont typeface="Wingdings" panose="05000000000000000000" pitchFamily="2" charset="2"/>
              <a:buChar char="n"/>
            </a:pPr>
            <a:r>
              <a:rPr lang="en-US" altLang="zh-CN" sz="2400" dirty="0" smtClean="0">
                <a:solidFill>
                  <a:schemeClr val="tx1">
                    <a:lumMod val="75000"/>
                    <a:lumOff val="25000"/>
                  </a:schemeClr>
                </a:solidFill>
                <a:ea typeface="华文楷体" panose="02010600040101010101" pitchFamily="2" charset="-122"/>
              </a:rPr>
              <a:t>Mobile phones, online car-hailing orders</a:t>
            </a:r>
            <a:r>
              <a:rPr lang="en-US" altLang="zh-CN" sz="2400" dirty="0">
                <a:solidFill>
                  <a:schemeClr val="tx1">
                    <a:lumMod val="75000"/>
                    <a:lumOff val="25000"/>
                  </a:schemeClr>
                </a:solidFill>
                <a:ea typeface="华文楷体" panose="02010600040101010101" pitchFamily="2" charset="-122"/>
              </a:rPr>
              <a:t>, weather</a:t>
            </a:r>
            <a:r>
              <a:rPr lang="en-US" altLang="zh-CN" sz="2400" dirty="0" smtClean="0">
                <a:solidFill>
                  <a:schemeClr val="tx1">
                    <a:lumMod val="75000"/>
                    <a:lumOff val="25000"/>
                  </a:schemeClr>
                </a:solidFill>
                <a:ea typeface="华文楷体" panose="02010600040101010101" pitchFamily="2" charset="-122"/>
              </a:rPr>
              <a:t>, POIs, etc. </a:t>
            </a:r>
            <a:endParaRPr lang="en-US" altLang="zh-CN" sz="2400" dirty="0">
              <a:solidFill>
                <a:schemeClr val="tx1">
                  <a:lumMod val="75000"/>
                  <a:lumOff val="25000"/>
                </a:schemeClr>
              </a:solidFill>
              <a:ea typeface="华文楷体" panose="02010600040101010101" pitchFamily="2" charset="-122"/>
            </a:endParaRPr>
          </a:p>
          <a:p>
            <a:pPr marL="914400" lvl="1" indent="-457200">
              <a:buFont typeface="Wingdings" panose="05000000000000000000" pitchFamily="2" charset="2"/>
              <a:buChar char="n"/>
            </a:pPr>
            <a:endParaRPr lang="en-US" altLang="zh-CN" sz="2400" dirty="0" smtClean="0">
              <a:solidFill>
                <a:schemeClr val="tx1">
                  <a:lumMod val="75000"/>
                  <a:lumOff val="25000"/>
                </a:schemeClr>
              </a:solidFill>
              <a:ea typeface="华文楷体" panose="02010600040101010101" pitchFamily="2" charset="-122"/>
            </a:endParaRPr>
          </a:p>
          <a:p>
            <a:pPr marL="914400" lvl="1" indent="-457200">
              <a:buFont typeface="Wingdings" panose="05000000000000000000" pitchFamily="2" charset="2"/>
              <a:buChar char="n"/>
            </a:pPr>
            <a:r>
              <a:rPr lang="en-US" altLang="zh-CN" sz="2400" dirty="0" smtClean="0">
                <a:solidFill>
                  <a:schemeClr val="tx1">
                    <a:lumMod val="75000"/>
                    <a:lumOff val="25000"/>
                  </a:schemeClr>
                </a:solidFill>
                <a:ea typeface="华文楷体" panose="02010600040101010101" pitchFamily="2" charset="-122"/>
              </a:rPr>
              <a:t>Massive, </a:t>
            </a:r>
            <a:r>
              <a:rPr lang="en-US" altLang="zh-CN" sz="2400" dirty="0">
                <a:solidFill>
                  <a:schemeClr val="tx1">
                    <a:lumMod val="75000"/>
                    <a:lumOff val="25000"/>
                  </a:schemeClr>
                </a:solidFill>
                <a:ea typeface="华文楷体" panose="02010600040101010101" pitchFamily="2" charset="-122"/>
              </a:rPr>
              <a:t>highly </a:t>
            </a:r>
            <a:r>
              <a:rPr lang="en-US" altLang="zh-CN" sz="2400" dirty="0" smtClean="0">
                <a:solidFill>
                  <a:schemeClr val="tx1">
                    <a:lumMod val="75000"/>
                    <a:lumOff val="25000"/>
                  </a:schemeClr>
                </a:solidFill>
                <a:ea typeface="华文楷体" panose="02010600040101010101" pitchFamily="2" charset="-122"/>
              </a:rPr>
              <a:t>noisy</a:t>
            </a:r>
            <a:endParaRPr lang="en-US" altLang="zh-CN" sz="2400" dirty="0">
              <a:solidFill>
                <a:schemeClr val="tx1">
                  <a:lumMod val="75000"/>
                  <a:lumOff val="25000"/>
                </a:schemeClr>
              </a:solidFill>
              <a:ea typeface="华文楷体" panose="02010600040101010101" pitchFamily="2" charset="-122"/>
            </a:endParaRPr>
          </a:p>
          <a:p>
            <a:pPr marL="914400" lvl="1" indent="-457200">
              <a:buFont typeface="Wingdings" panose="05000000000000000000" pitchFamily="2" charset="2"/>
              <a:buChar char="n"/>
            </a:pPr>
            <a:endParaRPr lang="en-US" altLang="zh-CN" sz="2400" dirty="0" smtClean="0">
              <a:solidFill>
                <a:schemeClr val="tx1">
                  <a:lumMod val="75000"/>
                  <a:lumOff val="25000"/>
                </a:schemeClr>
              </a:solidFill>
              <a:ea typeface="华文楷体" panose="02010600040101010101" pitchFamily="2" charset="-122"/>
            </a:endParaRPr>
          </a:p>
        </p:txBody>
      </p:sp>
      <p:cxnSp>
        <p:nvCxnSpPr>
          <p:cNvPr id="32" name="直接连接符 31"/>
          <p:cNvCxnSpPr/>
          <p:nvPr/>
        </p:nvCxnSpPr>
        <p:spPr>
          <a:xfrm>
            <a:off x="8849203" y="1514901"/>
            <a:ext cx="0" cy="1522987"/>
          </a:xfrm>
          <a:prstGeom prst="line">
            <a:avLst/>
          </a:prstGeom>
          <a:ln w="38100">
            <a:solidFill>
              <a:srgbClr val="5C307D"/>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690984" y="6627119"/>
            <a:ext cx="7968269"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3" name="椭圆 16"/>
          <p:cNvSpPr/>
          <p:nvPr/>
        </p:nvSpPr>
        <p:spPr>
          <a:xfrm>
            <a:off x="8371221" y="6346632"/>
            <a:ext cx="288032" cy="288032"/>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华文楷体" panose="02010600040101010101" pitchFamily="2" charset="-122"/>
            </a:endParaRPr>
          </a:p>
        </p:txBody>
      </p:sp>
      <p:sp>
        <p:nvSpPr>
          <p:cNvPr id="37" name="椭圆 17"/>
          <p:cNvSpPr/>
          <p:nvPr/>
        </p:nvSpPr>
        <p:spPr>
          <a:xfrm>
            <a:off x="8692195" y="6029540"/>
            <a:ext cx="288032" cy="28803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华文楷体" panose="02010600040101010101" pitchFamily="2" charset="-122"/>
            </a:endParaRPr>
          </a:p>
        </p:txBody>
      </p:sp>
      <p:sp>
        <p:nvSpPr>
          <p:cNvPr id="38" name="矩形 37"/>
          <p:cNvSpPr/>
          <p:nvPr/>
        </p:nvSpPr>
        <p:spPr>
          <a:xfrm>
            <a:off x="-13648" y="0"/>
            <a:ext cx="9157648" cy="1202643"/>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9" name="图片 38"/>
          <p:cNvPicPr>
            <a:picLocks noChangeAspect="1"/>
          </p:cNvPicPr>
          <p:nvPr/>
        </p:nvPicPr>
        <p:blipFill>
          <a:blip r:embed="rId3" cstate="print">
            <a:clrChange>
              <a:clrFrom>
                <a:srgbClr val="FFFFFF"/>
              </a:clrFrom>
              <a:clrTo>
                <a:srgbClr val="FFFFFF">
                  <a:alpha val="0"/>
                </a:srgbClr>
              </a:clrTo>
            </a:clrChange>
            <a:lum bright="70000" contrast="-70000"/>
            <a:extLst>
              <a:ext uri="{28A0092B-C50C-407E-A947-70E740481C1C}">
                <a14:useLocalDpi xmlns:a14="http://schemas.microsoft.com/office/drawing/2010/main" val="0"/>
              </a:ext>
            </a:extLst>
          </a:blip>
          <a:stretch>
            <a:fillRect/>
          </a:stretch>
        </p:blipFill>
        <p:spPr>
          <a:xfrm>
            <a:off x="0" y="0"/>
            <a:ext cx="2870282" cy="1214651"/>
          </a:xfrm>
          <a:prstGeom prst="rect">
            <a:avLst/>
          </a:prstGeom>
        </p:spPr>
      </p:pic>
      <p:grpSp>
        <p:nvGrpSpPr>
          <p:cNvPr id="40" name="组合 39"/>
          <p:cNvGrpSpPr/>
          <p:nvPr/>
        </p:nvGrpSpPr>
        <p:grpSpPr>
          <a:xfrm>
            <a:off x="0" y="1305569"/>
            <a:ext cx="9144000" cy="56736"/>
            <a:chOff x="30834" y="1305568"/>
            <a:chExt cx="8816454" cy="66133"/>
          </a:xfrm>
        </p:grpSpPr>
        <p:sp>
          <p:nvSpPr>
            <p:cNvPr id="41" name="矩形 40"/>
            <p:cNvSpPr/>
            <p:nvPr/>
          </p:nvSpPr>
          <p:spPr>
            <a:xfrm>
              <a:off x="30834" y="1305568"/>
              <a:ext cx="5800300" cy="6598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p:cNvSpPr/>
            <p:nvPr/>
          </p:nvSpPr>
          <p:spPr>
            <a:xfrm>
              <a:off x="5886861" y="1305712"/>
              <a:ext cx="2960427" cy="6598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4340" name="Picture 4" descr="https://timgsa.baidu.com/timg?image&amp;quality=80&amp;size=b10000_10000&amp;sec=1488463822&amp;di=36697bc26307e270c627e0d426903bb3&amp;src=http://img0.pconline.com.cn/pconline/1311/06/3766696_1340323629_large_thumb.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18138"/>
          <a:stretch/>
        </p:blipFill>
        <p:spPr bwMode="auto">
          <a:xfrm>
            <a:off x="3665029" y="5190311"/>
            <a:ext cx="1425978" cy="1090448"/>
          </a:xfrm>
          <a:prstGeom prst="rect">
            <a:avLst/>
          </a:prstGeom>
          <a:noFill/>
          <a:extLst>
            <a:ext uri="{909E8E84-426E-40DD-AFC4-6F175D3DCCD1}">
              <a14:hiddenFill xmlns:a14="http://schemas.microsoft.com/office/drawing/2010/main">
                <a:solidFill>
                  <a:srgbClr val="FFFFFF"/>
                </a:solidFill>
              </a14:hiddenFill>
            </a:ext>
          </a:extLst>
        </p:spPr>
      </p:pic>
      <p:pic>
        <p:nvPicPr>
          <p:cNvPr id="4" name="图片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30531" y="4266651"/>
            <a:ext cx="1020790" cy="680526"/>
          </a:xfrm>
          <a:prstGeom prst="rect">
            <a:avLst/>
          </a:prstGeom>
        </p:spPr>
      </p:pic>
      <p:sp>
        <p:nvSpPr>
          <p:cNvPr id="22" name="TextBox 5"/>
          <p:cNvSpPr txBox="1"/>
          <p:nvPr/>
        </p:nvSpPr>
        <p:spPr>
          <a:xfrm>
            <a:off x="766170" y="1391910"/>
            <a:ext cx="2791020" cy="646331"/>
          </a:xfrm>
          <a:prstGeom prst="rect">
            <a:avLst/>
          </a:prstGeom>
          <a:noFill/>
        </p:spPr>
        <p:txBody>
          <a:bodyPr wrap="none" rtlCol="0">
            <a:spAutoFit/>
          </a:bodyPr>
          <a:lstStyle/>
          <a:p>
            <a:r>
              <a:rPr lang="en-US" altLang="zh-CN" sz="3600" b="1" dirty="0">
                <a:solidFill>
                  <a:schemeClr val="tx1">
                    <a:lumMod val="75000"/>
                    <a:lumOff val="25000"/>
                  </a:schemeClr>
                </a:solidFill>
                <a:ea typeface="华文楷体" panose="02010600040101010101" pitchFamily="2" charset="-122"/>
              </a:rPr>
              <a:t>Characteristic</a:t>
            </a:r>
            <a:endParaRPr lang="zh-CN" altLang="en-US" sz="3600" b="1" dirty="0">
              <a:solidFill>
                <a:schemeClr val="tx1">
                  <a:lumMod val="75000"/>
                  <a:lumOff val="25000"/>
                </a:schemeClr>
              </a:solidFill>
              <a:ea typeface="华文楷体" panose="02010600040101010101" pitchFamily="2" charset="-122"/>
            </a:endParaRPr>
          </a:p>
        </p:txBody>
      </p:sp>
      <p:pic>
        <p:nvPicPr>
          <p:cNvPr id="23" name="图片 2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50810" y="3232309"/>
            <a:ext cx="715456" cy="715456"/>
          </a:xfrm>
          <a:prstGeom prst="rect">
            <a:avLst/>
          </a:prstGeom>
        </p:spPr>
      </p:pic>
      <p:pic>
        <p:nvPicPr>
          <p:cNvPr id="24" name="图片 2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745019" y="3287078"/>
            <a:ext cx="708553" cy="708553"/>
          </a:xfrm>
          <a:prstGeom prst="rect">
            <a:avLst/>
          </a:prstGeom>
        </p:spPr>
      </p:pic>
      <p:pic>
        <p:nvPicPr>
          <p:cNvPr id="25" name="图片 2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579982" y="3295691"/>
            <a:ext cx="655655" cy="655655"/>
          </a:xfrm>
          <a:prstGeom prst="rect">
            <a:avLst/>
          </a:prstGeom>
        </p:spPr>
      </p:pic>
      <p:pic>
        <p:nvPicPr>
          <p:cNvPr id="26" name="图片 2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029563" y="3274357"/>
            <a:ext cx="666763" cy="676989"/>
          </a:xfrm>
          <a:prstGeom prst="rect">
            <a:avLst/>
          </a:prstGeom>
        </p:spPr>
      </p:pic>
      <p:pic>
        <p:nvPicPr>
          <p:cNvPr id="2" name="图片 1"/>
          <p:cNvPicPr>
            <a:picLocks noChangeAspect="1"/>
          </p:cNvPicPr>
          <p:nvPr/>
        </p:nvPicPr>
        <p:blipFill rotWithShape="1">
          <a:blip r:embed="rId10" cstate="print">
            <a:extLst>
              <a:ext uri="{28A0092B-C50C-407E-A947-70E740481C1C}">
                <a14:useLocalDpi xmlns:a14="http://schemas.microsoft.com/office/drawing/2010/main" val="0"/>
              </a:ext>
            </a:extLst>
          </a:blip>
          <a:srcRect t="11058" b="30081"/>
          <a:stretch/>
        </p:blipFill>
        <p:spPr>
          <a:xfrm>
            <a:off x="652995" y="4455486"/>
            <a:ext cx="3012034" cy="1691562"/>
          </a:xfrm>
          <a:prstGeom prst="rect">
            <a:avLst/>
          </a:prstGeom>
        </p:spPr>
      </p:pic>
      <p:pic>
        <p:nvPicPr>
          <p:cNvPr id="13" name="图片 12"/>
          <p:cNvPicPr>
            <a:picLocks noChangeAspect="1"/>
          </p:cNvPicPr>
          <p:nvPr/>
        </p:nvPicPr>
        <p:blipFill rotWithShape="1">
          <a:blip r:embed="rId11">
            <a:extLst>
              <a:ext uri="{28A0092B-C50C-407E-A947-70E740481C1C}">
                <a14:useLocalDpi xmlns:a14="http://schemas.microsoft.com/office/drawing/2010/main" val="0"/>
              </a:ext>
            </a:extLst>
          </a:blip>
          <a:srcRect b="13469"/>
          <a:stretch/>
        </p:blipFill>
        <p:spPr>
          <a:xfrm>
            <a:off x="5495666" y="4316829"/>
            <a:ext cx="3016648" cy="1959980"/>
          </a:xfrm>
          <a:prstGeom prst="rect">
            <a:avLst/>
          </a:prstGeom>
        </p:spPr>
      </p:pic>
      <p:pic>
        <p:nvPicPr>
          <p:cNvPr id="14" name="图片 13"/>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747805" y="1500809"/>
            <a:ext cx="2512371" cy="1306198"/>
          </a:xfrm>
          <a:prstGeom prst="rect">
            <a:avLst/>
          </a:prstGeom>
        </p:spPr>
      </p:pic>
    </p:spTree>
    <p:extLst>
      <p:ext uri="{BB962C8B-B14F-4D97-AF65-F5344CB8AC3E}">
        <p14:creationId xmlns:p14="http://schemas.microsoft.com/office/powerpoint/2010/main" val="181302475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矩形 1"/>
          <p:cNvSpPr/>
          <p:nvPr/>
        </p:nvSpPr>
        <p:spPr>
          <a:xfrm>
            <a:off x="4555227" y="1856501"/>
            <a:ext cx="4380730" cy="2062103"/>
          </a:xfrm>
          <a:prstGeom prst="rect">
            <a:avLst/>
          </a:prstGeom>
        </p:spPr>
        <p:txBody>
          <a:bodyPr wrap="square">
            <a:spAutoFit/>
          </a:bodyPr>
          <a:lstStyle/>
          <a:p>
            <a:pPr marL="0" lvl="1"/>
            <a:endParaRPr lang="en-US" altLang="zh-CN" sz="2000" dirty="0">
              <a:solidFill>
                <a:schemeClr val="tx1">
                  <a:lumMod val="75000"/>
                  <a:lumOff val="25000"/>
                </a:schemeClr>
              </a:solidFill>
              <a:ea typeface="华文楷体" panose="02010600040101010101" pitchFamily="2" charset="-122"/>
            </a:endParaRPr>
          </a:p>
          <a:p>
            <a:pPr marL="342900" indent="-342900">
              <a:buFont typeface="Wingdings" panose="05000000000000000000" pitchFamily="2" charset="2"/>
              <a:buChar char="n"/>
            </a:pPr>
            <a:r>
              <a:rPr lang="en-US" altLang="zh-CN" sz="2000" b="1" dirty="0" smtClean="0">
                <a:solidFill>
                  <a:schemeClr val="tx1">
                    <a:lumMod val="75000"/>
                    <a:lumOff val="25000"/>
                  </a:schemeClr>
                </a:solidFill>
                <a:ea typeface="华文楷体" panose="02010600040101010101" pitchFamily="2" charset="-122"/>
              </a:rPr>
              <a:t>Social </a:t>
            </a:r>
            <a:r>
              <a:rPr lang="en-US" altLang="zh-CN" sz="2000" b="1" dirty="0">
                <a:solidFill>
                  <a:schemeClr val="tx1">
                    <a:lumMod val="75000"/>
                    <a:lumOff val="25000"/>
                  </a:schemeClr>
                </a:solidFill>
                <a:ea typeface="华文楷体" panose="02010600040101010101" pitchFamily="2" charset="-122"/>
              </a:rPr>
              <a:t>relationship </a:t>
            </a:r>
            <a:r>
              <a:rPr lang="en-US" altLang="zh-CN" sz="2000" b="1" dirty="0" smtClean="0">
                <a:solidFill>
                  <a:schemeClr val="tx1">
                    <a:lumMod val="75000"/>
                    <a:lumOff val="25000"/>
                  </a:schemeClr>
                </a:solidFill>
                <a:ea typeface="华文楷体" panose="02010600040101010101" pitchFamily="2" charset="-122"/>
              </a:rPr>
              <a:t>detection</a:t>
            </a:r>
            <a:endParaRPr lang="en-US" altLang="zh-CN" sz="2000" b="1" dirty="0">
              <a:solidFill>
                <a:schemeClr val="tx1">
                  <a:lumMod val="75000"/>
                  <a:lumOff val="25000"/>
                </a:schemeClr>
              </a:solidFill>
              <a:ea typeface="华文楷体" panose="02010600040101010101" pitchFamily="2" charset="-122"/>
            </a:endParaRPr>
          </a:p>
          <a:p>
            <a:pPr marL="361950" lvl="1"/>
            <a:r>
              <a:rPr lang="en-US" altLang="zh-CN" sz="2000" dirty="0" smtClean="0">
                <a:solidFill>
                  <a:schemeClr val="tx1">
                    <a:lumMod val="75000"/>
                    <a:lumOff val="25000"/>
                  </a:schemeClr>
                </a:solidFill>
                <a:ea typeface="华文楷体" panose="02010600040101010101" pitchFamily="2" charset="-122"/>
              </a:rPr>
              <a:t>- </a:t>
            </a:r>
            <a:r>
              <a:rPr lang="en-US" altLang="zh-CN" sz="2000" dirty="0">
                <a:solidFill>
                  <a:schemeClr val="tx1">
                    <a:lumMod val="75000"/>
                    <a:lumOff val="25000"/>
                  </a:schemeClr>
                </a:solidFill>
                <a:ea typeface="华文楷体" panose="02010600040101010101" pitchFamily="2" charset="-122"/>
              </a:rPr>
              <a:t>Automatic User Identification across Heterogeneous Data </a:t>
            </a:r>
            <a:r>
              <a:rPr lang="en-US" altLang="zh-CN" sz="2000" dirty="0" smtClean="0">
                <a:solidFill>
                  <a:schemeClr val="tx1">
                    <a:lumMod val="75000"/>
                    <a:lumOff val="25000"/>
                  </a:schemeClr>
                </a:solidFill>
                <a:ea typeface="华文楷体" panose="02010600040101010101" pitchFamily="2" charset="-122"/>
              </a:rPr>
              <a:t>Sources</a:t>
            </a:r>
          </a:p>
          <a:p>
            <a:pPr marL="0" lvl="1"/>
            <a:endParaRPr lang="en-US" altLang="zh-CN" sz="800" dirty="0">
              <a:solidFill>
                <a:schemeClr val="tx1">
                  <a:lumMod val="75000"/>
                  <a:lumOff val="25000"/>
                </a:schemeClr>
              </a:solidFill>
              <a:ea typeface="华文楷体" panose="02010600040101010101" pitchFamily="2" charset="-122"/>
            </a:endParaRPr>
          </a:p>
          <a:p>
            <a:pPr marL="342900" indent="-342900">
              <a:buFont typeface="Wingdings" panose="05000000000000000000" pitchFamily="2" charset="2"/>
              <a:buChar char="n"/>
            </a:pPr>
            <a:r>
              <a:rPr lang="en-US" altLang="zh-CN" sz="2000" b="1" dirty="0">
                <a:solidFill>
                  <a:schemeClr val="tx1">
                    <a:lumMod val="75000"/>
                    <a:lumOff val="25000"/>
                  </a:schemeClr>
                </a:solidFill>
                <a:ea typeface="华文楷体" panose="02010600040101010101" pitchFamily="2" charset="-122"/>
              </a:rPr>
              <a:t>Traffic condition Prediction </a:t>
            </a:r>
          </a:p>
          <a:p>
            <a:pPr marL="361950" lvl="1"/>
            <a:r>
              <a:rPr lang="en-US" altLang="zh-CN" sz="2000" dirty="0" smtClean="0">
                <a:solidFill>
                  <a:schemeClr val="tx1">
                    <a:lumMod val="75000"/>
                    <a:lumOff val="25000"/>
                  </a:schemeClr>
                </a:solidFill>
                <a:ea typeface="华文楷体" panose="02010600040101010101" pitchFamily="2" charset="-122"/>
              </a:rPr>
              <a:t>- Traffic </a:t>
            </a:r>
            <a:r>
              <a:rPr lang="en-US" altLang="zh-CN" sz="2000" dirty="0">
                <a:solidFill>
                  <a:schemeClr val="tx1">
                    <a:lumMod val="75000"/>
                    <a:lumOff val="25000"/>
                  </a:schemeClr>
                </a:solidFill>
                <a:ea typeface="华文楷体" panose="02010600040101010101" pitchFamily="2" charset="-122"/>
              </a:rPr>
              <a:t>Condition Prediction </a:t>
            </a:r>
            <a:r>
              <a:rPr lang="en-US" altLang="zh-CN" sz="2000" dirty="0" smtClean="0">
                <a:solidFill>
                  <a:schemeClr val="tx1">
                    <a:lumMod val="75000"/>
                    <a:lumOff val="25000"/>
                  </a:schemeClr>
                </a:solidFill>
                <a:ea typeface="华文楷体" panose="02010600040101010101" pitchFamily="2" charset="-122"/>
              </a:rPr>
              <a:t>System</a:t>
            </a:r>
            <a:endParaRPr lang="en-US" altLang="zh-CN" sz="2000" dirty="0">
              <a:solidFill>
                <a:schemeClr val="tx1">
                  <a:lumMod val="75000"/>
                  <a:lumOff val="25000"/>
                </a:schemeClr>
              </a:solidFill>
              <a:ea typeface="华文楷体" panose="02010600040101010101" pitchFamily="2" charset="-122"/>
            </a:endParaRPr>
          </a:p>
        </p:txBody>
      </p:sp>
      <p:sp>
        <p:nvSpPr>
          <p:cNvPr id="5" name="TextBox 5"/>
          <p:cNvSpPr txBox="1"/>
          <p:nvPr/>
        </p:nvSpPr>
        <p:spPr>
          <a:xfrm>
            <a:off x="766169" y="1391910"/>
            <a:ext cx="7358655" cy="646331"/>
          </a:xfrm>
          <a:prstGeom prst="rect">
            <a:avLst/>
          </a:prstGeom>
          <a:noFill/>
        </p:spPr>
        <p:txBody>
          <a:bodyPr wrap="square" rtlCol="0">
            <a:spAutoFit/>
          </a:bodyPr>
          <a:lstStyle/>
          <a:p>
            <a:r>
              <a:rPr lang="en-US" altLang="zh-CN" sz="3600" b="1" dirty="0" smtClean="0">
                <a:solidFill>
                  <a:schemeClr val="tx1">
                    <a:lumMod val="75000"/>
                    <a:lumOff val="25000"/>
                  </a:schemeClr>
                </a:solidFill>
                <a:ea typeface="华文楷体" panose="02010600040101010101" pitchFamily="2" charset="-122"/>
              </a:rPr>
              <a:t>PhD Work</a:t>
            </a:r>
            <a:endParaRPr lang="zh-CN" altLang="en-US" sz="3600" b="1" dirty="0">
              <a:solidFill>
                <a:schemeClr val="tx1">
                  <a:lumMod val="75000"/>
                  <a:lumOff val="25000"/>
                </a:schemeClr>
              </a:solidFill>
              <a:ea typeface="华文楷体" panose="02010600040101010101" pitchFamily="2" charset="-122"/>
            </a:endParaRPr>
          </a:p>
        </p:txBody>
      </p:sp>
      <p:sp>
        <p:nvSpPr>
          <p:cNvPr id="6" name="矩形 5"/>
          <p:cNvSpPr/>
          <p:nvPr/>
        </p:nvSpPr>
        <p:spPr>
          <a:xfrm rot="10800000">
            <a:off x="478138" y="1571059"/>
            <a:ext cx="288032" cy="288032"/>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华文楷体" panose="02010600040101010101" pitchFamily="2" charset="-122"/>
            </a:endParaRPr>
          </a:p>
        </p:txBody>
      </p:sp>
      <p:grpSp>
        <p:nvGrpSpPr>
          <p:cNvPr id="7" name="组合 6"/>
          <p:cNvGrpSpPr/>
          <p:nvPr/>
        </p:nvGrpSpPr>
        <p:grpSpPr>
          <a:xfrm rot="10800000">
            <a:off x="3026907" y="1571059"/>
            <a:ext cx="638547" cy="288032"/>
            <a:chOff x="1483073" y="1052736"/>
            <a:chExt cx="638547" cy="288032"/>
          </a:xfrm>
        </p:grpSpPr>
        <p:sp>
          <p:nvSpPr>
            <p:cNvPr id="8" name="椭圆 7"/>
            <p:cNvSpPr/>
            <p:nvPr/>
          </p:nvSpPr>
          <p:spPr>
            <a:xfrm>
              <a:off x="1483073" y="1052736"/>
              <a:ext cx="288032" cy="28803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华文楷体" panose="02010600040101010101" pitchFamily="2" charset="-122"/>
              </a:endParaRPr>
            </a:p>
          </p:txBody>
        </p:sp>
        <p:sp>
          <p:nvSpPr>
            <p:cNvPr id="9" name="椭圆 8"/>
            <p:cNvSpPr/>
            <p:nvPr/>
          </p:nvSpPr>
          <p:spPr>
            <a:xfrm>
              <a:off x="1833588" y="1052736"/>
              <a:ext cx="288032" cy="28803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华文楷体" panose="02010600040101010101" pitchFamily="2" charset="-122"/>
              </a:endParaRPr>
            </a:p>
          </p:txBody>
        </p:sp>
      </p:grpSp>
      <p:cxnSp>
        <p:nvCxnSpPr>
          <p:cNvPr id="32" name="直接连接符 31"/>
          <p:cNvCxnSpPr/>
          <p:nvPr/>
        </p:nvCxnSpPr>
        <p:spPr>
          <a:xfrm>
            <a:off x="8849203" y="1514901"/>
            <a:ext cx="0" cy="1522987"/>
          </a:xfrm>
          <a:prstGeom prst="line">
            <a:avLst/>
          </a:prstGeom>
          <a:ln w="38100">
            <a:solidFill>
              <a:srgbClr val="5C307D"/>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690984" y="6627119"/>
            <a:ext cx="7968269"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3" name="椭圆 16"/>
          <p:cNvSpPr/>
          <p:nvPr/>
        </p:nvSpPr>
        <p:spPr>
          <a:xfrm>
            <a:off x="8371221" y="6346632"/>
            <a:ext cx="288032" cy="288032"/>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华文楷体" panose="02010600040101010101" pitchFamily="2" charset="-122"/>
            </a:endParaRPr>
          </a:p>
        </p:txBody>
      </p:sp>
      <p:sp>
        <p:nvSpPr>
          <p:cNvPr id="37" name="椭圆 17"/>
          <p:cNvSpPr/>
          <p:nvPr/>
        </p:nvSpPr>
        <p:spPr>
          <a:xfrm>
            <a:off x="8692195" y="6029540"/>
            <a:ext cx="288032" cy="28803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华文楷体" panose="02010600040101010101" pitchFamily="2" charset="-122"/>
            </a:endParaRPr>
          </a:p>
        </p:txBody>
      </p:sp>
      <p:sp>
        <p:nvSpPr>
          <p:cNvPr id="38" name="矩形 37"/>
          <p:cNvSpPr/>
          <p:nvPr/>
        </p:nvSpPr>
        <p:spPr>
          <a:xfrm>
            <a:off x="-13648" y="0"/>
            <a:ext cx="9157648" cy="1202643"/>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9" name="图片 38"/>
          <p:cNvPicPr>
            <a:picLocks noChangeAspect="1"/>
          </p:cNvPicPr>
          <p:nvPr/>
        </p:nvPicPr>
        <p:blipFill>
          <a:blip r:embed="rId3" cstate="print">
            <a:clrChange>
              <a:clrFrom>
                <a:srgbClr val="FFFFFF"/>
              </a:clrFrom>
              <a:clrTo>
                <a:srgbClr val="FFFFFF">
                  <a:alpha val="0"/>
                </a:srgbClr>
              </a:clrTo>
            </a:clrChange>
            <a:lum bright="70000" contrast="-70000"/>
            <a:extLst>
              <a:ext uri="{28A0092B-C50C-407E-A947-70E740481C1C}">
                <a14:useLocalDpi xmlns:a14="http://schemas.microsoft.com/office/drawing/2010/main" val="0"/>
              </a:ext>
            </a:extLst>
          </a:blip>
          <a:stretch>
            <a:fillRect/>
          </a:stretch>
        </p:blipFill>
        <p:spPr>
          <a:xfrm>
            <a:off x="0" y="0"/>
            <a:ext cx="2870282" cy="1214651"/>
          </a:xfrm>
          <a:prstGeom prst="rect">
            <a:avLst/>
          </a:prstGeom>
        </p:spPr>
      </p:pic>
      <p:grpSp>
        <p:nvGrpSpPr>
          <p:cNvPr id="40" name="组合 39"/>
          <p:cNvGrpSpPr/>
          <p:nvPr/>
        </p:nvGrpSpPr>
        <p:grpSpPr>
          <a:xfrm>
            <a:off x="0" y="1305569"/>
            <a:ext cx="9144000" cy="56736"/>
            <a:chOff x="30834" y="1305568"/>
            <a:chExt cx="8816454" cy="66133"/>
          </a:xfrm>
        </p:grpSpPr>
        <p:sp>
          <p:nvSpPr>
            <p:cNvPr id="41" name="矩形 40"/>
            <p:cNvSpPr/>
            <p:nvPr/>
          </p:nvSpPr>
          <p:spPr>
            <a:xfrm>
              <a:off x="30834" y="1305568"/>
              <a:ext cx="5800300" cy="6598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p:cNvSpPr/>
            <p:nvPr/>
          </p:nvSpPr>
          <p:spPr>
            <a:xfrm>
              <a:off x="5886861" y="1305712"/>
              <a:ext cx="2960427" cy="6598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8" name="TextBox 6"/>
          <p:cNvSpPr txBox="1"/>
          <p:nvPr/>
        </p:nvSpPr>
        <p:spPr>
          <a:xfrm>
            <a:off x="379461" y="2227508"/>
            <a:ext cx="4192540" cy="1938992"/>
          </a:xfrm>
          <a:prstGeom prst="rect">
            <a:avLst/>
          </a:prstGeom>
          <a:noFill/>
        </p:spPr>
        <p:txBody>
          <a:bodyPr wrap="square" rtlCol="0">
            <a:spAutoFit/>
          </a:bodyPr>
          <a:lstStyle/>
          <a:p>
            <a:pPr marL="342900" indent="-342900">
              <a:buFont typeface="Wingdings" panose="05000000000000000000" pitchFamily="2" charset="2"/>
              <a:buChar char="n"/>
            </a:pPr>
            <a:r>
              <a:rPr lang="en-US" altLang="zh-CN" sz="2000" b="1" dirty="0">
                <a:solidFill>
                  <a:schemeClr val="tx1">
                    <a:lumMod val="75000"/>
                    <a:lumOff val="25000"/>
                  </a:schemeClr>
                </a:solidFill>
                <a:ea typeface="华文楷体" panose="02010600040101010101" pitchFamily="2" charset="-122"/>
              </a:rPr>
              <a:t>Supply-demand </a:t>
            </a:r>
            <a:r>
              <a:rPr lang="en-US" altLang="zh-CN" sz="2000" b="1" dirty="0" smtClean="0">
                <a:solidFill>
                  <a:schemeClr val="tx1">
                    <a:lumMod val="75000"/>
                    <a:lumOff val="25000"/>
                  </a:schemeClr>
                </a:solidFill>
                <a:ea typeface="华文楷体" panose="02010600040101010101" pitchFamily="2" charset="-122"/>
              </a:rPr>
              <a:t>Prediction</a:t>
            </a:r>
          </a:p>
          <a:p>
            <a:pPr marL="361950" lvl="1"/>
            <a:r>
              <a:rPr lang="en-US" altLang="zh-CN" sz="2000" dirty="0" smtClean="0">
                <a:solidFill>
                  <a:schemeClr val="tx1">
                    <a:lumMod val="75000"/>
                    <a:lumOff val="25000"/>
                  </a:schemeClr>
                </a:solidFill>
                <a:ea typeface="华文楷体" panose="02010600040101010101" pitchFamily="2" charset="-122"/>
              </a:rPr>
              <a:t>- Online Car-hailing Services</a:t>
            </a:r>
          </a:p>
          <a:p>
            <a:pPr marL="704850" lvl="1" indent="-342900">
              <a:buFontTx/>
              <a:buChar char="-"/>
            </a:pPr>
            <a:endParaRPr lang="en-US" altLang="zh-CN" sz="2000" dirty="0" smtClean="0">
              <a:solidFill>
                <a:schemeClr val="tx1">
                  <a:lumMod val="75000"/>
                  <a:lumOff val="25000"/>
                </a:schemeClr>
              </a:solidFill>
              <a:ea typeface="华文楷体" panose="02010600040101010101" pitchFamily="2" charset="-122"/>
            </a:endParaRPr>
          </a:p>
          <a:p>
            <a:pPr marL="342900" indent="-342900">
              <a:buFont typeface="Wingdings" panose="05000000000000000000" pitchFamily="2" charset="2"/>
              <a:buChar char="n"/>
            </a:pPr>
            <a:r>
              <a:rPr lang="en-US" altLang="zh-CN" sz="2000" b="1" dirty="0" smtClean="0">
                <a:solidFill>
                  <a:schemeClr val="tx1">
                    <a:lumMod val="75000"/>
                    <a:lumOff val="25000"/>
                  </a:schemeClr>
                </a:solidFill>
                <a:ea typeface="华文楷体" panose="02010600040101010101" pitchFamily="2" charset="-122"/>
              </a:rPr>
              <a:t>When will you arrive?</a:t>
            </a:r>
            <a:endParaRPr lang="en-US" altLang="zh-CN" sz="2000" b="1" dirty="0">
              <a:solidFill>
                <a:schemeClr val="tx1">
                  <a:lumMod val="75000"/>
                  <a:lumOff val="25000"/>
                </a:schemeClr>
              </a:solidFill>
              <a:ea typeface="华文楷体" panose="02010600040101010101" pitchFamily="2" charset="-122"/>
            </a:endParaRPr>
          </a:p>
          <a:p>
            <a:pPr marL="361950" lvl="1"/>
            <a:r>
              <a:rPr lang="en-US" altLang="zh-CN" sz="2000" dirty="0" smtClean="0">
                <a:solidFill>
                  <a:schemeClr val="tx1">
                    <a:lumMod val="75000"/>
                    <a:lumOff val="25000"/>
                  </a:schemeClr>
                </a:solidFill>
                <a:ea typeface="华文楷体" panose="02010600040101010101" pitchFamily="2" charset="-122"/>
              </a:rPr>
              <a:t>- Estimating </a:t>
            </a:r>
            <a:r>
              <a:rPr lang="en-US" altLang="zh-CN" sz="2000" dirty="0">
                <a:solidFill>
                  <a:schemeClr val="tx1">
                    <a:lumMod val="75000"/>
                    <a:lumOff val="25000"/>
                  </a:schemeClr>
                </a:solidFill>
                <a:ea typeface="华文楷体" panose="02010600040101010101" pitchFamily="2" charset="-122"/>
              </a:rPr>
              <a:t>Travel Time Based on Recurrent Neural </a:t>
            </a:r>
            <a:r>
              <a:rPr lang="en-US" altLang="zh-CN" sz="2000" dirty="0" smtClean="0">
                <a:solidFill>
                  <a:schemeClr val="tx1">
                    <a:lumMod val="75000"/>
                    <a:lumOff val="25000"/>
                  </a:schemeClr>
                </a:solidFill>
                <a:ea typeface="华文楷体" panose="02010600040101010101" pitchFamily="2" charset="-122"/>
              </a:rPr>
              <a:t>Networks</a:t>
            </a:r>
          </a:p>
        </p:txBody>
      </p:sp>
      <p:pic>
        <p:nvPicPr>
          <p:cNvPr id="3" name="图片 2"/>
          <p:cNvPicPr>
            <a:picLocks noChangeAspect="1"/>
          </p:cNvPicPr>
          <p:nvPr/>
        </p:nvPicPr>
        <p:blipFill rotWithShape="1">
          <a:blip r:embed="rId4" cstate="print">
            <a:extLst>
              <a:ext uri="{28A0092B-C50C-407E-A947-70E740481C1C}">
                <a14:useLocalDpi xmlns:a14="http://schemas.microsoft.com/office/drawing/2010/main" val="0"/>
              </a:ext>
            </a:extLst>
          </a:blip>
          <a:srcRect l="4688" t="2055" r="3064" b="3416"/>
          <a:stretch/>
        </p:blipFill>
        <p:spPr>
          <a:xfrm>
            <a:off x="4908040" y="4494077"/>
            <a:ext cx="1805940" cy="1844040"/>
          </a:xfrm>
          <a:prstGeom prst="rect">
            <a:avLst/>
          </a:prstGeom>
        </p:spPr>
      </p:pic>
      <p:pic>
        <p:nvPicPr>
          <p:cNvPr id="24" name="图片 23"/>
          <p:cNvPicPr>
            <a:picLocks noChangeAspect="1"/>
          </p:cNvPicPr>
          <p:nvPr/>
        </p:nvPicPr>
        <p:blipFill rotWithShape="1">
          <a:blip r:embed="rId5" cstate="print">
            <a:extLst>
              <a:ext uri="{28A0092B-C50C-407E-A947-70E740481C1C}">
                <a14:useLocalDpi xmlns:a14="http://schemas.microsoft.com/office/drawing/2010/main" val="0"/>
              </a:ext>
            </a:extLst>
          </a:blip>
          <a:srcRect r="10158" b="2135"/>
          <a:stretch/>
        </p:blipFill>
        <p:spPr>
          <a:xfrm>
            <a:off x="6761605" y="4510490"/>
            <a:ext cx="1922245" cy="1811214"/>
          </a:xfrm>
          <a:prstGeom prst="rect">
            <a:avLst/>
          </a:prstGeom>
        </p:spPr>
      </p:pic>
      <p:pic>
        <p:nvPicPr>
          <p:cNvPr id="23" name="图片 22"/>
          <p:cNvPicPr>
            <a:picLocks noChangeAspect="1"/>
          </p:cNvPicPr>
          <p:nvPr/>
        </p:nvPicPr>
        <p:blipFill rotWithShape="1">
          <a:blip r:embed="rId6" cstate="print">
            <a:extLst>
              <a:ext uri="{28A0092B-C50C-407E-A947-70E740481C1C}">
                <a14:useLocalDpi xmlns:a14="http://schemas.microsoft.com/office/drawing/2010/main" val="0"/>
              </a:ext>
            </a:extLst>
          </a:blip>
          <a:srcRect l="4926" t="19268" r="8612" b="31336"/>
          <a:stretch/>
        </p:blipFill>
        <p:spPr>
          <a:xfrm>
            <a:off x="3033249" y="4508085"/>
            <a:ext cx="1813031" cy="1838547"/>
          </a:xfrm>
          <a:prstGeom prst="rect">
            <a:avLst/>
          </a:prstGeom>
        </p:spPr>
      </p:pic>
      <p:pic>
        <p:nvPicPr>
          <p:cNvPr id="10" name="图片 9"/>
          <p:cNvPicPr>
            <a:picLocks noChangeAspect="1"/>
          </p:cNvPicPr>
          <p:nvPr/>
        </p:nvPicPr>
        <p:blipFill rotWithShape="1">
          <a:blip r:embed="rId7">
            <a:extLst>
              <a:ext uri="{28A0092B-C50C-407E-A947-70E740481C1C}">
                <a14:useLocalDpi xmlns:a14="http://schemas.microsoft.com/office/drawing/2010/main" val="0"/>
              </a:ext>
            </a:extLst>
          </a:blip>
          <a:srcRect l="6288" r="10905"/>
          <a:stretch/>
        </p:blipFill>
        <p:spPr>
          <a:xfrm>
            <a:off x="414084" y="4506741"/>
            <a:ext cx="2566930" cy="1818712"/>
          </a:xfrm>
          <a:prstGeom prst="rect">
            <a:avLst/>
          </a:prstGeom>
        </p:spPr>
      </p:pic>
    </p:spTree>
    <p:extLst>
      <p:ext uri="{BB962C8B-B14F-4D97-AF65-F5344CB8AC3E}">
        <p14:creationId xmlns:p14="http://schemas.microsoft.com/office/powerpoint/2010/main" val="2960011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extBox 5"/>
          <p:cNvSpPr txBox="1"/>
          <p:nvPr/>
        </p:nvSpPr>
        <p:spPr>
          <a:xfrm>
            <a:off x="766169" y="1391910"/>
            <a:ext cx="8083034" cy="1754326"/>
          </a:xfrm>
          <a:prstGeom prst="rect">
            <a:avLst/>
          </a:prstGeom>
          <a:noFill/>
        </p:spPr>
        <p:txBody>
          <a:bodyPr wrap="square" rtlCol="0">
            <a:spAutoFit/>
          </a:bodyPr>
          <a:lstStyle/>
          <a:p>
            <a:r>
              <a:rPr lang="en-US" altLang="zh-CN" sz="3600" b="1" dirty="0">
                <a:solidFill>
                  <a:schemeClr val="tx1">
                    <a:lumMod val="75000"/>
                    <a:lumOff val="25000"/>
                  </a:schemeClr>
                </a:solidFill>
                <a:ea typeface="华文楷体" panose="02010600040101010101" pitchFamily="2" charset="-122"/>
              </a:rPr>
              <a:t>Supply-Demand </a:t>
            </a:r>
            <a:r>
              <a:rPr lang="en-US" altLang="zh-CN" sz="3600" b="1" dirty="0" smtClean="0">
                <a:solidFill>
                  <a:schemeClr val="tx1">
                    <a:lumMod val="75000"/>
                    <a:lumOff val="25000"/>
                  </a:schemeClr>
                </a:solidFill>
                <a:ea typeface="华文楷体" panose="02010600040101010101" pitchFamily="2" charset="-122"/>
              </a:rPr>
              <a:t>Prediction for Online Car-hailing Services using Deep Neural Network</a:t>
            </a:r>
            <a:endParaRPr lang="zh-CN" altLang="en-US" sz="3600" b="1" dirty="0">
              <a:solidFill>
                <a:schemeClr val="tx1">
                  <a:lumMod val="75000"/>
                  <a:lumOff val="25000"/>
                </a:schemeClr>
              </a:solidFill>
              <a:ea typeface="华文楷体" panose="02010600040101010101" pitchFamily="2" charset="-122"/>
            </a:endParaRPr>
          </a:p>
        </p:txBody>
      </p:sp>
      <p:sp>
        <p:nvSpPr>
          <p:cNvPr id="6" name="矩形 5"/>
          <p:cNvSpPr/>
          <p:nvPr/>
        </p:nvSpPr>
        <p:spPr>
          <a:xfrm rot="10800000">
            <a:off x="478138" y="1571059"/>
            <a:ext cx="288032" cy="288032"/>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华文楷体" panose="02010600040101010101" pitchFamily="2" charset="-122"/>
            </a:endParaRPr>
          </a:p>
        </p:txBody>
      </p:sp>
      <p:cxnSp>
        <p:nvCxnSpPr>
          <p:cNvPr id="32" name="直接连接符 31"/>
          <p:cNvCxnSpPr/>
          <p:nvPr/>
        </p:nvCxnSpPr>
        <p:spPr>
          <a:xfrm>
            <a:off x="8849203" y="1514901"/>
            <a:ext cx="0" cy="1522987"/>
          </a:xfrm>
          <a:prstGeom prst="line">
            <a:avLst/>
          </a:prstGeom>
          <a:ln w="38100">
            <a:solidFill>
              <a:srgbClr val="5C307D"/>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a:endCxn id="7" idx="1"/>
          </p:cNvCxnSpPr>
          <p:nvPr/>
        </p:nvCxnSpPr>
        <p:spPr>
          <a:xfrm>
            <a:off x="690984" y="6634664"/>
            <a:ext cx="7257261"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7" name="椭圆 17"/>
          <p:cNvSpPr/>
          <p:nvPr/>
        </p:nvSpPr>
        <p:spPr>
          <a:xfrm>
            <a:off x="8692195" y="6029540"/>
            <a:ext cx="288032" cy="28803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华文楷体" panose="02010600040101010101" pitchFamily="2" charset="-122"/>
            </a:endParaRPr>
          </a:p>
        </p:txBody>
      </p:sp>
      <p:sp>
        <p:nvSpPr>
          <p:cNvPr id="38" name="矩形 37"/>
          <p:cNvSpPr/>
          <p:nvPr/>
        </p:nvSpPr>
        <p:spPr>
          <a:xfrm>
            <a:off x="-13648" y="0"/>
            <a:ext cx="9157648" cy="1202643"/>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9" name="图片 38"/>
          <p:cNvPicPr>
            <a:picLocks noChangeAspect="1"/>
          </p:cNvPicPr>
          <p:nvPr/>
        </p:nvPicPr>
        <p:blipFill>
          <a:blip r:embed="rId3" cstate="print">
            <a:clrChange>
              <a:clrFrom>
                <a:srgbClr val="FFFFFF"/>
              </a:clrFrom>
              <a:clrTo>
                <a:srgbClr val="FFFFFF">
                  <a:alpha val="0"/>
                </a:srgbClr>
              </a:clrTo>
            </a:clrChange>
            <a:lum bright="70000" contrast="-70000"/>
            <a:extLst>
              <a:ext uri="{28A0092B-C50C-407E-A947-70E740481C1C}">
                <a14:useLocalDpi xmlns:a14="http://schemas.microsoft.com/office/drawing/2010/main" val="0"/>
              </a:ext>
            </a:extLst>
          </a:blip>
          <a:stretch>
            <a:fillRect/>
          </a:stretch>
        </p:blipFill>
        <p:spPr>
          <a:xfrm>
            <a:off x="0" y="0"/>
            <a:ext cx="2870282" cy="1214651"/>
          </a:xfrm>
          <a:prstGeom prst="rect">
            <a:avLst/>
          </a:prstGeom>
        </p:spPr>
      </p:pic>
      <p:grpSp>
        <p:nvGrpSpPr>
          <p:cNvPr id="40" name="组合 39"/>
          <p:cNvGrpSpPr/>
          <p:nvPr/>
        </p:nvGrpSpPr>
        <p:grpSpPr>
          <a:xfrm>
            <a:off x="0" y="1305569"/>
            <a:ext cx="9144000" cy="56736"/>
            <a:chOff x="30834" y="1305568"/>
            <a:chExt cx="8816454" cy="66133"/>
          </a:xfrm>
        </p:grpSpPr>
        <p:sp>
          <p:nvSpPr>
            <p:cNvPr id="41" name="矩形 40"/>
            <p:cNvSpPr/>
            <p:nvPr/>
          </p:nvSpPr>
          <p:spPr>
            <a:xfrm>
              <a:off x="30834" y="1305568"/>
              <a:ext cx="5800300" cy="6598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p:cNvSpPr/>
            <p:nvPr/>
          </p:nvSpPr>
          <p:spPr>
            <a:xfrm>
              <a:off x="5886861" y="1305712"/>
              <a:ext cx="2960427" cy="6598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8" name="TextBox 6"/>
          <p:cNvSpPr txBox="1"/>
          <p:nvPr/>
        </p:nvSpPr>
        <p:spPr>
          <a:xfrm>
            <a:off x="277304" y="3178068"/>
            <a:ext cx="5113846" cy="3370153"/>
          </a:xfrm>
          <a:prstGeom prst="rect">
            <a:avLst/>
          </a:prstGeom>
          <a:noFill/>
        </p:spPr>
        <p:txBody>
          <a:bodyPr wrap="square" rtlCol="0">
            <a:spAutoFit/>
          </a:bodyPr>
          <a:lstStyle/>
          <a:p>
            <a:pPr marL="342900" indent="-342900">
              <a:buFont typeface="Arial" panose="020B0604020202020204" pitchFamily="34" charset="0"/>
              <a:buChar char="•"/>
            </a:pPr>
            <a:r>
              <a:rPr lang="en-US" altLang="zh-CN" sz="2000" b="1" dirty="0" smtClean="0">
                <a:solidFill>
                  <a:schemeClr val="tx1">
                    <a:lumMod val="75000"/>
                    <a:lumOff val="25000"/>
                  </a:schemeClr>
                </a:solidFill>
                <a:ea typeface="华文楷体" panose="02010600040101010101" pitchFamily="2" charset="-122"/>
              </a:rPr>
              <a:t>Objective</a:t>
            </a:r>
            <a:endParaRPr lang="en-US" altLang="zh-CN" sz="2000" b="1" dirty="0">
              <a:solidFill>
                <a:schemeClr val="tx1">
                  <a:lumMod val="75000"/>
                  <a:lumOff val="25000"/>
                </a:schemeClr>
              </a:solidFill>
              <a:ea typeface="华文楷体" panose="02010600040101010101" pitchFamily="2" charset="-122"/>
            </a:endParaRPr>
          </a:p>
          <a:p>
            <a:pPr marL="800100" lvl="1" indent="-342900">
              <a:buFont typeface="Arial" panose="020B0604020202020204" pitchFamily="34" charset="0"/>
              <a:buChar char="•"/>
            </a:pPr>
            <a:r>
              <a:rPr lang="en-US" altLang="zh-CN" sz="2000" dirty="0" smtClean="0">
                <a:solidFill>
                  <a:schemeClr val="tx1">
                    <a:lumMod val="75000"/>
                    <a:lumOff val="25000"/>
                  </a:schemeClr>
                </a:solidFill>
                <a:ea typeface="华文楷体" panose="02010600040101010101" pitchFamily="2" charset="-122"/>
              </a:rPr>
              <a:t>Predict </a:t>
            </a:r>
            <a:r>
              <a:rPr lang="en-US" altLang="zh-CN" sz="2000" dirty="0">
                <a:solidFill>
                  <a:schemeClr val="tx1">
                    <a:lumMod val="75000"/>
                    <a:lumOff val="25000"/>
                  </a:schemeClr>
                </a:solidFill>
                <a:ea typeface="华文楷体" panose="02010600040101010101" pitchFamily="2" charset="-122"/>
              </a:rPr>
              <a:t>the gap between the car-hailing supply and demand in a </a:t>
            </a:r>
            <a:r>
              <a:rPr lang="en-US" altLang="zh-CN" sz="2000" dirty="0" smtClean="0">
                <a:solidFill>
                  <a:schemeClr val="tx1">
                    <a:lumMod val="75000"/>
                    <a:lumOff val="25000"/>
                  </a:schemeClr>
                </a:solidFill>
                <a:ea typeface="华文楷体" panose="02010600040101010101" pitchFamily="2" charset="-122"/>
              </a:rPr>
              <a:t>certain area </a:t>
            </a:r>
            <a:r>
              <a:rPr lang="en-US" altLang="zh-CN" sz="2000" dirty="0">
                <a:solidFill>
                  <a:schemeClr val="tx1">
                    <a:lumMod val="75000"/>
                    <a:lumOff val="25000"/>
                  </a:schemeClr>
                </a:solidFill>
                <a:ea typeface="华文楷体" panose="02010600040101010101" pitchFamily="2" charset="-122"/>
              </a:rPr>
              <a:t>in the next </a:t>
            </a:r>
            <a:r>
              <a:rPr lang="en-US" altLang="zh-CN" sz="2000" dirty="0" smtClean="0">
                <a:solidFill>
                  <a:schemeClr val="tx1">
                    <a:lumMod val="75000"/>
                    <a:lumOff val="25000"/>
                  </a:schemeClr>
                </a:solidFill>
                <a:ea typeface="华文楷体" panose="02010600040101010101" pitchFamily="2" charset="-122"/>
              </a:rPr>
              <a:t>10 minutes.</a:t>
            </a:r>
            <a:r>
              <a:rPr lang="en-US" altLang="zh-CN" sz="2000" baseline="30000" dirty="0" smtClean="0">
                <a:solidFill>
                  <a:schemeClr val="tx1">
                    <a:lumMod val="75000"/>
                    <a:lumOff val="25000"/>
                  </a:schemeClr>
                </a:solidFill>
                <a:ea typeface="华文楷体" panose="02010600040101010101" pitchFamily="2" charset="-122"/>
              </a:rPr>
              <a:t>1</a:t>
            </a:r>
          </a:p>
          <a:p>
            <a:pPr lvl="1"/>
            <a:endParaRPr lang="en-US" altLang="zh-CN" sz="1050" baseline="30000" dirty="0">
              <a:solidFill>
                <a:schemeClr val="tx1">
                  <a:lumMod val="75000"/>
                  <a:lumOff val="25000"/>
                </a:schemeClr>
              </a:solidFill>
              <a:ea typeface="华文楷体" panose="02010600040101010101" pitchFamily="2" charset="-122"/>
            </a:endParaRPr>
          </a:p>
          <a:p>
            <a:pPr marL="361950" lvl="1" indent="-361950">
              <a:buFont typeface="Arial" panose="020B0604020202020204" pitchFamily="34" charset="0"/>
              <a:buChar char="•"/>
            </a:pPr>
            <a:r>
              <a:rPr lang="en-US" altLang="zh-CN" sz="2000" i="1" dirty="0" smtClean="0">
                <a:solidFill>
                  <a:schemeClr val="bg2">
                    <a:lumMod val="25000"/>
                  </a:schemeClr>
                </a:solidFill>
                <a:latin typeface="Times New Roman" panose="02020603050405020304" pitchFamily="18" charset="0"/>
                <a:cs typeface="Times New Roman" panose="02020603050405020304" pitchFamily="18" charset="0"/>
              </a:rPr>
              <a:t>This </a:t>
            </a:r>
            <a:r>
              <a:rPr lang="en-US" altLang="zh-CN" sz="2000" i="1" dirty="0">
                <a:solidFill>
                  <a:schemeClr val="bg2">
                    <a:lumMod val="25000"/>
                  </a:schemeClr>
                </a:solidFill>
                <a:latin typeface="Times New Roman" panose="02020603050405020304" pitchFamily="18" charset="0"/>
                <a:cs typeface="Times New Roman" panose="02020603050405020304" pitchFamily="18" charset="0"/>
              </a:rPr>
              <a:t>problem is from </a:t>
            </a:r>
            <a:r>
              <a:rPr lang="en-US" altLang="zh-CN" sz="2000" i="1" dirty="0">
                <a:latin typeface="Times New Roman" panose="02020603050405020304" pitchFamily="18" charset="0"/>
                <a:cs typeface="Times New Roman" panose="02020603050405020304" pitchFamily="18" charset="0"/>
                <a:hlinkClick r:id="rId4"/>
              </a:rPr>
              <a:t>Di-tech Algorithm Competition </a:t>
            </a:r>
            <a:r>
              <a:rPr lang="en-US" altLang="zh-CN" sz="2000" i="1" dirty="0" smtClean="0">
                <a:latin typeface="Times New Roman" panose="02020603050405020304" pitchFamily="18" charset="0"/>
                <a:cs typeface="Times New Roman" panose="02020603050405020304" pitchFamily="18" charset="0"/>
                <a:hlinkClick r:id="rId4"/>
              </a:rPr>
              <a:t>2016</a:t>
            </a:r>
            <a:endParaRPr lang="en-US" altLang="zh-CN" sz="2000" i="1" dirty="0" smtClean="0">
              <a:latin typeface="Times New Roman" panose="02020603050405020304" pitchFamily="18" charset="0"/>
              <a:cs typeface="Times New Roman" panose="02020603050405020304" pitchFamily="18" charset="0"/>
            </a:endParaRPr>
          </a:p>
          <a:p>
            <a:pPr marL="428625" lvl="1" indent="-342900">
              <a:buFont typeface="Arial" panose="020B0604020202020204" pitchFamily="34" charset="0"/>
              <a:buChar char="•"/>
            </a:pPr>
            <a:endParaRPr lang="en-US" altLang="zh-CN" sz="900" i="1" baseline="30000" dirty="0">
              <a:solidFill>
                <a:schemeClr val="tx1">
                  <a:lumMod val="75000"/>
                  <a:lumOff val="25000"/>
                </a:schemeClr>
              </a:solidFill>
              <a:latin typeface="Times New Roman" panose="02020603050405020304" pitchFamily="18" charset="0"/>
              <a:ea typeface="华文楷体" panose="02010600040101010101" pitchFamily="2" charset="-122"/>
              <a:cs typeface="Times New Roman" panose="02020603050405020304" pitchFamily="18" charset="0"/>
            </a:endParaRPr>
          </a:p>
          <a:p>
            <a:pPr marL="342900" indent="-342900">
              <a:buFont typeface="Arial" panose="020B0604020202020204" pitchFamily="34" charset="0"/>
              <a:buChar char="•"/>
            </a:pPr>
            <a:r>
              <a:rPr lang="en-US" altLang="zh-CN" sz="2000" b="1" dirty="0">
                <a:solidFill>
                  <a:schemeClr val="tx1">
                    <a:lumMod val="75000"/>
                    <a:lumOff val="25000"/>
                  </a:schemeClr>
                </a:solidFill>
                <a:ea typeface="华文楷体" panose="02010600040101010101" pitchFamily="2" charset="-122"/>
              </a:rPr>
              <a:t>Motivation</a:t>
            </a:r>
          </a:p>
          <a:p>
            <a:pPr marL="800100" lvl="1" indent="-342900">
              <a:buFont typeface="Arial" panose="020B0604020202020204" pitchFamily="34" charset="0"/>
              <a:buChar char="•"/>
            </a:pPr>
            <a:r>
              <a:rPr lang="en-US" altLang="zh-CN" sz="2000" dirty="0" smtClean="0">
                <a:solidFill>
                  <a:schemeClr val="tx1">
                    <a:lumMod val="75000"/>
                    <a:lumOff val="25000"/>
                  </a:schemeClr>
                </a:solidFill>
                <a:ea typeface="华文楷体" panose="02010600040101010101" pitchFamily="2" charset="-122"/>
              </a:rPr>
              <a:t>Balance </a:t>
            </a:r>
            <a:r>
              <a:rPr lang="en-US" altLang="zh-CN" sz="2000" dirty="0">
                <a:solidFill>
                  <a:schemeClr val="tx1">
                    <a:lumMod val="75000"/>
                    <a:lumOff val="25000"/>
                  </a:schemeClr>
                </a:solidFill>
                <a:ea typeface="华文楷体" panose="02010600040101010101" pitchFamily="2" charset="-122"/>
              </a:rPr>
              <a:t>the supply-demand by scheduling the drivers in advance</a:t>
            </a:r>
          </a:p>
          <a:p>
            <a:pPr marL="800100" lvl="1" indent="-342900">
              <a:buFont typeface="Arial" panose="020B0604020202020204" pitchFamily="34" charset="0"/>
              <a:buChar char="•"/>
            </a:pPr>
            <a:r>
              <a:rPr lang="en-US" altLang="zh-CN" sz="2000" dirty="0" smtClean="0">
                <a:solidFill>
                  <a:schemeClr val="tx1">
                    <a:lumMod val="75000"/>
                    <a:lumOff val="25000"/>
                  </a:schemeClr>
                </a:solidFill>
                <a:ea typeface="华文楷体" panose="02010600040101010101" pitchFamily="2" charset="-122"/>
              </a:rPr>
              <a:t>Adjust </a:t>
            </a:r>
            <a:r>
              <a:rPr lang="en-US" altLang="zh-CN" sz="2000" dirty="0">
                <a:solidFill>
                  <a:schemeClr val="tx1">
                    <a:lumMod val="75000"/>
                    <a:lumOff val="25000"/>
                  </a:schemeClr>
                </a:solidFill>
                <a:ea typeface="华文楷体" panose="02010600040101010101" pitchFamily="2" charset="-122"/>
              </a:rPr>
              <a:t>the price </a:t>
            </a:r>
            <a:r>
              <a:rPr lang="en-US" altLang="zh-CN" sz="2000" dirty="0" smtClean="0">
                <a:solidFill>
                  <a:schemeClr val="tx1">
                    <a:lumMod val="75000"/>
                    <a:lumOff val="25000"/>
                  </a:schemeClr>
                </a:solidFill>
                <a:ea typeface="华文楷体" panose="02010600040101010101" pitchFamily="2" charset="-122"/>
              </a:rPr>
              <a:t>dynamically</a:t>
            </a:r>
            <a:endParaRPr lang="en-US" altLang="zh-CN" sz="2000" dirty="0">
              <a:solidFill>
                <a:schemeClr val="tx1">
                  <a:lumMod val="75000"/>
                  <a:lumOff val="25000"/>
                </a:schemeClr>
              </a:solidFill>
              <a:ea typeface="华文楷体" panose="02010600040101010101" pitchFamily="2" charset="-122"/>
            </a:endParaRPr>
          </a:p>
        </p:txBody>
      </p:sp>
      <p:pic>
        <p:nvPicPr>
          <p:cNvPr id="2" name="图片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05493" y="3008183"/>
            <a:ext cx="2890701" cy="1601448"/>
          </a:xfrm>
          <a:prstGeom prst="rect">
            <a:avLst/>
          </a:prstGeom>
        </p:spPr>
      </p:pic>
      <p:pic>
        <p:nvPicPr>
          <p:cNvPr id="3" name="图片 2"/>
          <p:cNvPicPr>
            <a:picLocks noChangeAspect="1"/>
          </p:cNvPicPr>
          <p:nvPr/>
        </p:nvPicPr>
        <p:blipFill rotWithShape="1">
          <a:blip r:embed="rId6">
            <a:extLst>
              <a:ext uri="{28A0092B-C50C-407E-A947-70E740481C1C}">
                <a14:useLocalDpi xmlns:a14="http://schemas.microsoft.com/office/drawing/2010/main" val="0"/>
              </a:ext>
            </a:extLst>
          </a:blip>
          <a:srcRect l="2788" t="3249" r="1325" b="822"/>
          <a:stretch/>
        </p:blipFill>
        <p:spPr>
          <a:xfrm>
            <a:off x="5505493" y="4745509"/>
            <a:ext cx="2890701" cy="1642591"/>
          </a:xfrm>
          <a:prstGeom prst="rect">
            <a:avLst/>
          </a:prstGeom>
        </p:spPr>
      </p:pic>
      <p:sp>
        <p:nvSpPr>
          <p:cNvPr id="7" name="文本框 6"/>
          <p:cNvSpPr txBox="1"/>
          <p:nvPr/>
        </p:nvSpPr>
        <p:spPr>
          <a:xfrm>
            <a:off x="7948245" y="6449998"/>
            <a:ext cx="1141659" cy="369332"/>
          </a:xfrm>
          <a:prstGeom prst="rect">
            <a:avLst/>
          </a:prstGeom>
          <a:noFill/>
        </p:spPr>
        <p:txBody>
          <a:bodyPr wrap="none" rtlCol="0">
            <a:spAutoFit/>
          </a:bodyPr>
          <a:lstStyle/>
          <a:p>
            <a:r>
              <a:rPr lang="en-US" altLang="zh-CN" dirty="0" smtClean="0"/>
              <a:t>ICDE 2017</a:t>
            </a:r>
            <a:endParaRPr lang="zh-CN" altLang="en-US" dirty="0"/>
          </a:p>
        </p:txBody>
      </p:sp>
    </p:spTree>
    <p:extLst>
      <p:ext uri="{BB962C8B-B14F-4D97-AF65-F5344CB8AC3E}">
        <p14:creationId xmlns:p14="http://schemas.microsoft.com/office/powerpoint/2010/main" val="364362437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17146</TotalTime>
  <Words>6266</Words>
  <Application>Microsoft Office PowerPoint</Application>
  <PresentationFormat>全屏显示(4:3)</PresentationFormat>
  <Paragraphs>618</Paragraphs>
  <Slides>47</Slides>
  <Notes>43</Notes>
  <HiddenSlides>0</HiddenSlides>
  <MMClips>0</MMClips>
  <ScaleCrop>false</ScaleCrop>
  <HeadingPairs>
    <vt:vector size="8" baseType="variant">
      <vt:variant>
        <vt:lpstr>已用的字体</vt:lpstr>
      </vt:variant>
      <vt:variant>
        <vt:i4>9</vt:i4>
      </vt:variant>
      <vt:variant>
        <vt:lpstr>主题</vt:lpstr>
      </vt:variant>
      <vt:variant>
        <vt:i4>1</vt:i4>
      </vt:variant>
      <vt:variant>
        <vt:lpstr>嵌入 OLE 服务器</vt:lpstr>
      </vt:variant>
      <vt:variant>
        <vt:i4>3</vt:i4>
      </vt:variant>
      <vt:variant>
        <vt:lpstr>幻灯片标题</vt:lpstr>
      </vt:variant>
      <vt:variant>
        <vt:i4>47</vt:i4>
      </vt:variant>
    </vt:vector>
  </HeadingPairs>
  <TitlesOfParts>
    <vt:vector size="60" baseType="lpstr">
      <vt:lpstr>Adobe 仿宋 Std R</vt:lpstr>
      <vt:lpstr>仿宋</vt:lpstr>
      <vt:lpstr>华文楷体</vt:lpstr>
      <vt:lpstr>宋体</vt:lpstr>
      <vt:lpstr>Arial</vt:lpstr>
      <vt:lpstr>Calibri</vt:lpstr>
      <vt:lpstr>Calibri Light</vt:lpstr>
      <vt:lpstr>Times New Roman</vt:lpstr>
      <vt:lpstr>Wingdings</vt:lpstr>
      <vt:lpstr>Office 主题</vt:lpstr>
      <vt:lpstr>Formula</vt:lpstr>
      <vt:lpstr>Acrobat Document</vt:lpstr>
      <vt:lpstr>Visio</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SAMSUNG</dc:creator>
  <cp:lastModifiedBy>Jelly</cp:lastModifiedBy>
  <cp:revision>679</cp:revision>
  <dcterms:created xsi:type="dcterms:W3CDTF">2014-08-08T13:32:37Z</dcterms:created>
  <dcterms:modified xsi:type="dcterms:W3CDTF">2017-04-09T16:27:54Z</dcterms:modified>
</cp:coreProperties>
</file>